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47" autoAdjust="0"/>
  </p:normalViewPr>
  <p:slideViewPr>
    <p:cSldViewPr>
      <p:cViewPr varScale="1">
        <p:scale>
          <a:sx n="24" d="100"/>
          <a:sy n="24" d="100"/>
        </p:scale>
        <p:origin x="1098" y="96"/>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C45F504-7A28-EC42-9A5A-D9E58DBA02B8}"/>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a:extLst>
              <a:ext uri="{FF2B5EF4-FFF2-40B4-BE49-F238E27FC236}">
                <a16:creationId xmlns:a16="http://schemas.microsoft.com/office/drawing/2014/main" id="{17B50721-8671-F040-B6B8-C3F049418D8A}"/>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C8A08B1-62B9-164F-8169-D83C45EBC699}"/>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01D742A7-4913-174D-B669-C2C431BD08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3884309-07B6-E745-ABD4-F530C29E9701}"/>
              </a:ext>
            </a:extLst>
          </p:cNvPr>
          <p:cNvSpPr>
            <a:spLocks noGrp="1"/>
          </p:cNvSpPr>
          <p:nvPr>
            <p:ph type="dt" sz="half" idx="10"/>
          </p:nvPr>
        </p:nvSpPr>
        <p:spPr/>
        <p:txBody>
          <a:bodyPr/>
          <a:lstStyle>
            <a:lvl1pPr>
              <a:defRPr/>
            </a:lvl1pPr>
          </a:lstStyle>
          <a:p>
            <a:pPr>
              <a:defRPr/>
            </a:pPr>
            <a:fld id="{CDFF9D25-96F7-3C48-BF49-C3BF5C8E8AE0}" type="datetimeFigureOut">
              <a:rPr lang="en-US"/>
              <a:pPr>
                <a:defRPr/>
              </a:pPr>
              <a:t>12/2/2020</a:t>
            </a:fld>
            <a:endParaRPr lang="en-US" dirty="0"/>
          </a:p>
        </p:txBody>
      </p:sp>
      <p:sp>
        <p:nvSpPr>
          <p:cNvPr id="5" name="Footer Placeholder 4">
            <a:extLst>
              <a:ext uri="{FF2B5EF4-FFF2-40B4-BE49-F238E27FC236}">
                <a16:creationId xmlns:a16="http://schemas.microsoft.com/office/drawing/2014/main" id="{7127158D-FBC7-DC40-A277-904590E1B2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5CCA19-7599-2547-8F9D-464D8EDB1271}"/>
              </a:ext>
            </a:extLst>
          </p:cNvPr>
          <p:cNvSpPr>
            <a:spLocks noGrp="1"/>
          </p:cNvSpPr>
          <p:nvPr>
            <p:ph type="sldNum" sz="quarter" idx="12"/>
          </p:nvPr>
        </p:nvSpPr>
        <p:spPr/>
        <p:txBody>
          <a:bodyPr/>
          <a:lstStyle>
            <a:lvl1pPr>
              <a:defRPr/>
            </a:lvl1pPr>
          </a:lstStyle>
          <a:p>
            <a:pPr>
              <a:defRPr/>
            </a:pPr>
            <a:fld id="{1DC8EF7B-85DB-BC47-88D1-1E8D1E78846E}" type="slidenum">
              <a:rPr lang="en-US" altLang="en-US"/>
              <a:pPr>
                <a:defRPr/>
              </a:pPr>
              <a:t>‹#›</a:t>
            </a:fld>
            <a:endParaRPr lang="en-US" altLang="en-US" dirty="0"/>
          </a:p>
        </p:txBody>
      </p:sp>
    </p:spTree>
    <p:extLst>
      <p:ext uri="{BB962C8B-B14F-4D97-AF65-F5344CB8AC3E}">
        <p14:creationId xmlns:p14="http://schemas.microsoft.com/office/powerpoint/2010/main" val="270910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2BE04-DB84-8F4C-B867-5782757DBE52}"/>
              </a:ext>
            </a:extLst>
          </p:cNvPr>
          <p:cNvSpPr>
            <a:spLocks noGrp="1"/>
          </p:cNvSpPr>
          <p:nvPr>
            <p:ph type="dt" sz="half" idx="10"/>
          </p:nvPr>
        </p:nvSpPr>
        <p:spPr/>
        <p:txBody>
          <a:bodyPr/>
          <a:lstStyle>
            <a:lvl1pPr>
              <a:defRPr/>
            </a:lvl1pPr>
          </a:lstStyle>
          <a:p>
            <a:pPr>
              <a:defRPr/>
            </a:pPr>
            <a:fld id="{8E98CBE5-DE7B-C544-A78A-A75938A9DA60}" type="datetimeFigureOut">
              <a:rPr lang="en-US"/>
              <a:pPr>
                <a:defRPr/>
              </a:pPr>
              <a:t>12/2/2020</a:t>
            </a:fld>
            <a:endParaRPr lang="en-US" dirty="0"/>
          </a:p>
        </p:txBody>
      </p:sp>
      <p:sp>
        <p:nvSpPr>
          <p:cNvPr id="5" name="Footer Placeholder 4">
            <a:extLst>
              <a:ext uri="{FF2B5EF4-FFF2-40B4-BE49-F238E27FC236}">
                <a16:creationId xmlns:a16="http://schemas.microsoft.com/office/drawing/2014/main" id="{CEA2A605-CCFB-D24F-A7BD-4296495359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CD7352-4F31-D94A-8DE7-7F8626ED59F6}"/>
              </a:ext>
            </a:extLst>
          </p:cNvPr>
          <p:cNvSpPr>
            <a:spLocks noGrp="1"/>
          </p:cNvSpPr>
          <p:nvPr>
            <p:ph type="sldNum" sz="quarter" idx="12"/>
          </p:nvPr>
        </p:nvSpPr>
        <p:spPr/>
        <p:txBody>
          <a:bodyPr/>
          <a:lstStyle>
            <a:lvl1pPr>
              <a:defRPr/>
            </a:lvl1pPr>
          </a:lstStyle>
          <a:p>
            <a:pPr>
              <a:defRPr/>
            </a:pPr>
            <a:fld id="{29F98B78-D77A-1945-A35D-B3F6B998493F}" type="slidenum">
              <a:rPr lang="en-US" altLang="en-US"/>
              <a:pPr>
                <a:defRPr/>
              </a:pPr>
              <a:t>‹#›</a:t>
            </a:fld>
            <a:endParaRPr lang="en-US" altLang="en-US" dirty="0"/>
          </a:p>
        </p:txBody>
      </p:sp>
    </p:spTree>
    <p:extLst>
      <p:ext uri="{BB962C8B-B14F-4D97-AF65-F5344CB8AC3E}">
        <p14:creationId xmlns:p14="http://schemas.microsoft.com/office/powerpoint/2010/main" val="268918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8FFE6-C3D6-1C45-97A1-39DCA8E18092}"/>
              </a:ext>
            </a:extLst>
          </p:cNvPr>
          <p:cNvSpPr>
            <a:spLocks noGrp="1"/>
          </p:cNvSpPr>
          <p:nvPr>
            <p:ph type="dt" sz="half" idx="10"/>
          </p:nvPr>
        </p:nvSpPr>
        <p:spPr/>
        <p:txBody>
          <a:bodyPr/>
          <a:lstStyle>
            <a:lvl1pPr>
              <a:defRPr/>
            </a:lvl1pPr>
          </a:lstStyle>
          <a:p>
            <a:pPr>
              <a:defRPr/>
            </a:pPr>
            <a:fld id="{DA4C6E7E-8CF4-BF48-97A4-42E2FF04FFF1}" type="datetimeFigureOut">
              <a:rPr lang="en-US"/>
              <a:pPr>
                <a:defRPr/>
              </a:pPr>
              <a:t>12/2/2020</a:t>
            </a:fld>
            <a:endParaRPr lang="en-US" dirty="0"/>
          </a:p>
        </p:txBody>
      </p:sp>
      <p:sp>
        <p:nvSpPr>
          <p:cNvPr id="5" name="Footer Placeholder 4">
            <a:extLst>
              <a:ext uri="{FF2B5EF4-FFF2-40B4-BE49-F238E27FC236}">
                <a16:creationId xmlns:a16="http://schemas.microsoft.com/office/drawing/2014/main" id="{1AFC2FD5-A562-9344-B4B1-F5FF621E38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490094-7AD3-9E4E-BEFC-109B83BEA5D7}"/>
              </a:ext>
            </a:extLst>
          </p:cNvPr>
          <p:cNvSpPr>
            <a:spLocks noGrp="1"/>
          </p:cNvSpPr>
          <p:nvPr>
            <p:ph type="sldNum" sz="quarter" idx="12"/>
          </p:nvPr>
        </p:nvSpPr>
        <p:spPr/>
        <p:txBody>
          <a:bodyPr/>
          <a:lstStyle>
            <a:lvl1pPr>
              <a:defRPr/>
            </a:lvl1pPr>
          </a:lstStyle>
          <a:p>
            <a:pPr>
              <a:defRPr/>
            </a:pPr>
            <a:fld id="{1062B92E-1E40-4B4A-AE59-421CEBDB565A}" type="slidenum">
              <a:rPr lang="en-US" altLang="en-US"/>
              <a:pPr>
                <a:defRPr/>
              </a:pPr>
              <a:t>‹#›</a:t>
            </a:fld>
            <a:endParaRPr lang="en-US" altLang="en-US" dirty="0"/>
          </a:p>
        </p:txBody>
      </p:sp>
    </p:spTree>
    <p:extLst>
      <p:ext uri="{BB962C8B-B14F-4D97-AF65-F5344CB8AC3E}">
        <p14:creationId xmlns:p14="http://schemas.microsoft.com/office/powerpoint/2010/main" val="301971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dirty="0"/>
          </a:p>
        </p:txBody>
      </p:sp>
    </p:spTree>
    <p:extLst>
      <p:ext uri="{BB962C8B-B14F-4D97-AF65-F5344CB8AC3E}">
        <p14:creationId xmlns:p14="http://schemas.microsoft.com/office/powerpoint/2010/main" val="367198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67ED8-3846-D640-B204-D067CE020879}"/>
              </a:ext>
            </a:extLst>
          </p:cNvPr>
          <p:cNvSpPr>
            <a:spLocks noGrp="1"/>
          </p:cNvSpPr>
          <p:nvPr>
            <p:ph type="dt" sz="half" idx="10"/>
          </p:nvPr>
        </p:nvSpPr>
        <p:spPr/>
        <p:txBody>
          <a:bodyPr/>
          <a:lstStyle>
            <a:lvl1pPr>
              <a:defRPr/>
            </a:lvl1pPr>
          </a:lstStyle>
          <a:p>
            <a:pPr>
              <a:defRPr/>
            </a:pPr>
            <a:fld id="{A16E10FA-F388-F248-81BA-2D3D7FEEB52F}" type="datetimeFigureOut">
              <a:rPr lang="en-US"/>
              <a:pPr>
                <a:defRPr/>
              </a:pPr>
              <a:t>12/2/2020</a:t>
            </a:fld>
            <a:endParaRPr lang="en-US" dirty="0"/>
          </a:p>
        </p:txBody>
      </p:sp>
      <p:sp>
        <p:nvSpPr>
          <p:cNvPr id="5" name="Footer Placeholder 4">
            <a:extLst>
              <a:ext uri="{FF2B5EF4-FFF2-40B4-BE49-F238E27FC236}">
                <a16:creationId xmlns:a16="http://schemas.microsoft.com/office/drawing/2014/main" id="{FC787C49-147C-5143-8A61-1FF41F509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D7B823-C43C-C146-AED7-67A6E4830ECA}"/>
              </a:ext>
            </a:extLst>
          </p:cNvPr>
          <p:cNvSpPr>
            <a:spLocks noGrp="1"/>
          </p:cNvSpPr>
          <p:nvPr>
            <p:ph type="sldNum" sz="quarter" idx="12"/>
          </p:nvPr>
        </p:nvSpPr>
        <p:spPr/>
        <p:txBody>
          <a:bodyPr/>
          <a:lstStyle>
            <a:lvl1pPr>
              <a:defRPr/>
            </a:lvl1pPr>
          </a:lstStyle>
          <a:p>
            <a:pPr>
              <a:defRPr/>
            </a:pPr>
            <a:fld id="{CE6EDA6C-9A34-D443-93C1-D6470C3E7C8E}" type="slidenum">
              <a:rPr lang="en-US" altLang="en-US"/>
              <a:pPr>
                <a:defRPr/>
              </a:pPr>
              <a:t>‹#›</a:t>
            </a:fld>
            <a:endParaRPr lang="en-US" altLang="en-US" dirty="0"/>
          </a:p>
        </p:txBody>
      </p:sp>
    </p:spTree>
    <p:extLst>
      <p:ext uri="{BB962C8B-B14F-4D97-AF65-F5344CB8AC3E}">
        <p14:creationId xmlns:p14="http://schemas.microsoft.com/office/powerpoint/2010/main" val="215104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7586C5-2415-E440-A982-DDEE1AB34F4A}"/>
              </a:ext>
            </a:extLst>
          </p:cNvPr>
          <p:cNvSpPr>
            <a:spLocks noGrp="1"/>
          </p:cNvSpPr>
          <p:nvPr>
            <p:ph type="dt" sz="half" idx="10"/>
          </p:nvPr>
        </p:nvSpPr>
        <p:spPr/>
        <p:txBody>
          <a:bodyPr/>
          <a:lstStyle>
            <a:lvl1pPr>
              <a:defRPr/>
            </a:lvl1pPr>
          </a:lstStyle>
          <a:p>
            <a:pPr>
              <a:defRPr/>
            </a:pPr>
            <a:fld id="{083DD911-4FAE-B945-BDF0-E8A0D80FB52C}" type="datetimeFigureOut">
              <a:rPr lang="en-US"/>
              <a:pPr>
                <a:defRPr/>
              </a:pPr>
              <a:t>12/2/2020</a:t>
            </a:fld>
            <a:endParaRPr lang="en-US" dirty="0"/>
          </a:p>
        </p:txBody>
      </p:sp>
      <p:sp>
        <p:nvSpPr>
          <p:cNvPr id="5" name="Footer Placeholder 4">
            <a:extLst>
              <a:ext uri="{FF2B5EF4-FFF2-40B4-BE49-F238E27FC236}">
                <a16:creationId xmlns:a16="http://schemas.microsoft.com/office/drawing/2014/main" id="{196CF7BE-B52B-0245-B058-DEE616FA13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BFA70D-1754-5140-842A-0006BD0C5193}"/>
              </a:ext>
            </a:extLst>
          </p:cNvPr>
          <p:cNvSpPr>
            <a:spLocks noGrp="1"/>
          </p:cNvSpPr>
          <p:nvPr>
            <p:ph type="sldNum" sz="quarter" idx="12"/>
          </p:nvPr>
        </p:nvSpPr>
        <p:spPr/>
        <p:txBody>
          <a:bodyPr/>
          <a:lstStyle>
            <a:lvl1pPr>
              <a:defRPr/>
            </a:lvl1pPr>
          </a:lstStyle>
          <a:p>
            <a:pPr>
              <a:defRPr/>
            </a:pPr>
            <a:fld id="{D4850FBB-D058-D44E-8BC7-30D41D501559}" type="slidenum">
              <a:rPr lang="en-US" altLang="en-US"/>
              <a:pPr>
                <a:defRPr/>
              </a:pPr>
              <a:t>‹#›</a:t>
            </a:fld>
            <a:endParaRPr lang="en-US" altLang="en-US" dirty="0"/>
          </a:p>
        </p:txBody>
      </p:sp>
    </p:spTree>
    <p:extLst>
      <p:ext uri="{BB962C8B-B14F-4D97-AF65-F5344CB8AC3E}">
        <p14:creationId xmlns:p14="http://schemas.microsoft.com/office/powerpoint/2010/main" val="425093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0C444C-8D19-7B49-8625-0636275A50DB}"/>
              </a:ext>
            </a:extLst>
          </p:cNvPr>
          <p:cNvSpPr>
            <a:spLocks noGrp="1"/>
          </p:cNvSpPr>
          <p:nvPr>
            <p:ph type="dt" sz="half" idx="10"/>
          </p:nvPr>
        </p:nvSpPr>
        <p:spPr/>
        <p:txBody>
          <a:bodyPr/>
          <a:lstStyle>
            <a:lvl1pPr>
              <a:defRPr/>
            </a:lvl1pPr>
          </a:lstStyle>
          <a:p>
            <a:pPr>
              <a:defRPr/>
            </a:pPr>
            <a:fld id="{143B8DA4-20AB-4347-8187-6FA6CC53123D}" type="datetimeFigureOut">
              <a:rPr lang="en-US"/>
              <a:pPr>
                <a:defRPr/>
              </a:pPr>
              <a:t>12/2/2020</a:t>
            </a:fld>
            <a:endParaRPr lang="en-US" dirty="0"/>
          </a:p>
        </p:txBody>
      </p:sp>
      <p:sp>
        <p:nvSpPr>
          <p:cNvPr id="6" name="Footer Placeholder 4">
            <a:extLst>
              <a:ext uri="{FF2B5EF4-FFF2-40B4-BE49-F238E27FC236}">
                <a16:creationId xmlns:a16="http://schemas.microsoft.com/office/drawing/2014/main" id="{1F99E7A9-0E51-BD4C-BDA5-1C9F45CB95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FF4188-C04F-EE42-A0F7-F9573A0905C9}"/>
              </a:ext>
            </a:extLst>
          </p:cNvPr>
          <p:cNvSpPr>
            <a:spLocks noGrp="1"/>
          </p:cNvSpPr>
          <p:nvPr>
            <p:ph type="sldNum" sz="quarter" idx="12"/>
          </p:nvPr>
        </p:nvSpPr>
        <p:spPr/>
        <p:txBody>
          <a:bodyPr/>
          <a:lstStyle>
            <a:lvl1pPr>
              <a:defRPr/>
            </a:lvl1pPr>
          </a:lstStyle>
          <a:p>
            <a:pPr>
              <a:defRPr/>
            </a:pPr>
            <a:fld id="{DF2C6A79-C266-DF4C-BB67-27A6A85EA0F8}" type="slidenum">
              <a:rPr lang="en-US" altLang="en-US"/>
              <a:pPr>
                <a:defRPr/>
              </a:pPr>
              <a:t>‹#›</a:t>
            </a:fld>
            <a:endParaRPr lang="en-US" altLang="en-US" dirty="0"/>
          </a:p>
        </p:txBody>
      </p:sp>
    </p:spTree>
    <p:extLst>
      <p:ext uri="{BB962C8B-B14F-4D97-AF65-F5344CB8AC3E}">
        <p14:creationId xmlns:p14="http://schemas.microsoft.com/office/powerpoint/2010/main" val="370599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151702D-D50E-3A4F-A968-A0339CF3C6E4}"/>
              </a:ext>
            </a:extLst>
          </p:cNvPr>
          <p:cNvSpPr>
            <a:spLocks noGrp="1"/>
          </p:cNvSpPr>
          <p:nvPr>
            <p:ph type="dt" sz="half" idx="10"/>
          </p:nvPr>
        </p:nvSpPr>
        <p:spPr/>
        <p:txBody>
          <a:bodyPr/>
          <a:lstStyle>
            <a:lvl1pPr>
              <a:defRPr/>
            </a:lvl1pPr>
          </a:lstStyle>
          <a:p>
            <a:pPr>
              <a:defRPr/>
            </a:pPr>
            <a:fld id="{87FCCE23-BCD3-664B-BD2D-A3C54915F5D7}" type="datetimeFigureOut">
              <a:rPr lang="en-US"/>
              <a:pPr>
                <a:defRPr/>
              </a:pPr>
              <a:t>12/2/2020</a:t>
            </a:fld>
            <a:endParaRPr lang="en-US" dirty="0"/>
          </a:p>
        </p:txBody>
      </p:sp>
      <p:sp>
        <p:nvSpPr>
          <p:cNvPr id="8" name="Footer Placeholder 4">
            <a:extLst>
              <a:ext uri="{FF2B5EF4-FFF2-40B4-BE49-F238E27FC236}">
                <a16:creationId xmlns:a16="http://schemas.microsoft.com/office/drawing/2014/main" id="{81808E6C-ED41-BC44-B7AA-1F4E3C45858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1BDFAF8-3FC2-5540-9CC4-21D24C0C25D4}"/>
              </a:ext>
            </a:extLst>
          </p:cNvPr>
          <p:cNvSpPr>
            <a:spLocks noGrp="1"/>
          </p:cNvSpPr>
          <p:nvPr>
            <p:ph type="sldNum" sz="quarter" idx="12"/>
          </p:nvPr>
        </p:nvSpPr>
        <p:spPr/>
        <p:txBody>
          <a:bodyPr/>
          <a:lstStyle>
            <a:lvl1pPr>
              <a:defRPr/>
            </a:lvl1pPr>
          </a:lstStyle>
          <a:p>
            <a:pPr>
              <a:defRPr/>
            </a:pPr>
            <a:fld id="{0FADD1EC-7D31-9E4F-BC6B-2E45632FC4C9}" type="slidenum">
              <a:rPr lang="en-US" altLang="en-US"/>
              <a:pPr>
                <a:defRPr/>
              </a:pPr>
              <a:t>‹#›</a:t>
            </a:fld>
            <a:endParaRPr lang="en-US" altLang="en-US" dirty="0"/>
          </a:p>
        </p:txBody>
      </p:sp>
    </p:spTree>
    <p:extLst>
      <p:ext uri="{BB962C8B-B14F-4D97-AF65-F5344CB8AC3E}">
        <p14:creationId xmlns:p14="http://schemas.microsoft.com/office/powerpoint/2010/main" val="269608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925A3A3-CE48-E543-B909-1A92F6FCFC5F}"/>
              </a:ext>
            </a:extLst>
          </p:cNvPr>
          <p:cNvSpPr>
            <a:spLocks noGrp="1"/>
          </p:cNvSpPr>
          <p:nvPr>
            <p:ph type="dt" sz="half" idx="10"/>
          </p:nvPr>
        </p:nvSpPr>
        <p:spPr/>
        <p:txBody>
          <a:bodyPr/>
          <a:lstStyle>
            <a:lvl1pPr>
              <a:defRPr/>
            </a:lvl1pPr>
          </a:lstStyle>
          <a:p>
            <a:pPr>
              <a:defRPr/>
            </a:pPr>
            <a:fld id="{45BD0EFF-51FE-C846-9C2F-4C6955BA67D0}" type="datetimeFigureOut">
              <a:rPr lang="en-US"/>
              <a:pPr>
                <a:defRPr/>
              </a:pPr>
              <a:t>12/2/2020</a:t>
            </a:fld>
            <a:endParaRPr lang="en-US" dirty="0"/>
          </a:p>
        </p:txBody>
      </p:sp>
      <p:sp>
        <p:nvSpPr>
          <p:cNvPr id="4" name="Footer Placeholder 4">
            <a:extLst>
              <a:ext uri="{FF2B5EF4-FFF2-40B4-BE49-F238E27FC236}">
                <a16:creationId xmlns:a16="http://schemas.microsoft.com/office/drawing/2014/main" id="{8F90688F-B3EF-AB47-A0F6-112D7496197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A9D54BA-12D4-6B45-8B5E-8FE579A7F602}"/>
              </a:ext>
            </a:extLst>
          </p:cNvPr>
          <p:cNvSpPr>
            <a:spLocks noGrp="1"/>
          </p:cNvSpPr>
          <p:nvPr>
            <p:ph type="sldNum" sz="quarter" idx="12"/>
          </p:nvPr>
        </p:nvSpPr>
        <p:spPr/>
        <p:txBody>
          <a:bodyPr/>
          <a:lstStyle>
            <a:lvl1pPr>
              <a:defRPr/>
            </a:lvl1pPr>
          </a:lstStyle>
          <a:p>
            <a:pPr>
              <a:defRPr/>
            </a:pPr>
            <a:fld id="{F369C0CF-D4FF-DA45-92B0-3FFAC1F266B4}" type="slidenum">
              <a:rPr lang="en-US" altLang="en-US"/>
              <a:pPr>
                <a:defRPr/>
              </a:pPr>
              <a:t>‹#›</a:t>
            </a:fld>
            <a:endParaRPr lang="en-US" altLang="en-US" dirty="0"/>
          </a:p>
        </p:txBody>
      </p:sp>
    </p:spTree>
    <p:extLst>
      <p:ext uri="{BB962C8B-B14F-4D97-AF65-F5344CB8AC3E}">
        <p14:creationId xmlns:p14="http://schemas.microsoft.com/office/powerpoint/2010/main" val="255417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B6EA75-D480-AE4B-BF27-23A9D881BAEC}"/>
              </a:ext>
            </a:extLst>
          </p:cNvPr>
          <p:cNvSpPr>
            <a:spLocks noGrp="1"/>
          </p:cNvSpPr>
          <p:nvPr>
            <p:ph type="dt" sz="half" idx="10"/>
          </p:nvPr>
        </p:nvSpPr>
        <p:spPr/>
        <p:txBody>
          <a:bodyPr/>
          <a:lstStyle>
            <a:lvl1pPr>
              <a:defRPr/>
            </a:lvl1pPr>
          </a:lstStyle>
          <a:p>
            <a:pPr>
              <a:defRPr/>
            </a:pPr>
            <a:fld id="{1ACD5732-38D4-FD47-8F69-6C1B4D5E4150}" type="datetimeFigureOut">
              <a:rPr lang="en-US"/>
              <a:pPr>
                <a:defRPr/>
              </a:pPr>
              <a:t>12/2/2020</a:t>
            </a:fld>
            <a:endParaRPr lang="en-US" dirty="0"/>
          </a:p>
        </p:txBody>
      </p:sp>
      <p:sp>
        <p:nvSpPr>
          <p:cNvPr id="3" name="Footer Placeholder 4">
            <a:extLst>
              <a:ext uri="{FF2B5EF4-FFF2-40B4-BE49-F238E27FC236}">
                <a16:creationId xmlns:a16="http://schemas.microsoft.com/office/drawing/2014/main" id="{38473693-1380-1A48-8B7D-16D93B5379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C987F0-2EFD-9247-82A5-1C7763DF969D}"/>
              </a:ext>
            </a:extLst>
          </p:cNvPr>
          <p:cNvSpPr>
            <a:spLocks noGrp="1"/>
          </p:cNvSpPr>
          <p:nvPr>
            <p:ph type="sldNum" sz="quarter" idx="12"/>
          </p:nvPr>
        </p:nvSpPr>
        <p:spPr/>
        <p:txBody>
          <a:bodyPr/>
          <a:lstStyle>
            <a:lvl1pPr>
              <a:defRPr/>
            </a:lvl1pPr>
          </a:lstStyle>
          <a:p>
            <a:pPr>
              <a:defRPr/>
            </a:pPr>
            <a:fld id="{DEE2FB37-32EC-CD44-9F10-22504726CE92}" type="slidenum">
              <a:rPr lang="en-US" altLang="en-US"/>
              <a:pPr>
                <a:defRPr/>
              </a:pPr>
              <a:t>‹#›</a:t>
            </a:fld>
            <a:endParaRPr lang="en-US" altLang="en-US" dirty="0"/>
          </a:p>
        </p:txBody>
      </p:sp>
    </p:spTree>
    <p:extLst>
      <p:ext uri="{BB962C8B-B14F-4D97-AF65-F5344CB8AC3E}">
        <p14:creationId xmlns:p14="http://schemas.microsoft.com/office/powerpoint/2010/main" val="276607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8B8357E5-A0AF-D945-86A7-BEDC6FA9BD29}"/>
              </a:ext>
            </a:extLst>
          </p:cNvPr>
          <p:cNvSpPr>
            <a:spLocks noGrp="1"/>
          </p:cNvSpPr>
          <p:nvPr>
            <p:ph type="dt" sz="half" idx="10"/>
          </p:nvPr>
        </p:nvSpPr>
        <p:spPr/>
        <p:txBody>
          <a:bodyPr/>
          <a:lstStyle>
            <a:lvl1pPr>
              <a:defRPr/>
            </a:lvl1pPr>
          </a:lstStyle>
          <a:p>
            <a:pPr>
              <a:defRPr/>
            </a:pPr>
            <a:fld id="{EDDD5E23-9CCF-FC4D-9A57-34F96B5EB96B}" type="datetimeFigureOut">
              <a:rPr lang="en-US"/>
              <a:pPr>
                <a:defRPr/>
              </a:pPr>
              <a:t>12/2/2020</a:t>
            </a:fld>
            <a:endParaRPr lang="en-US" dirty="0"/>
          </a:p>
        </p:txBody>
      </p:sp>
      <p:sp>
        <p:nvSpPr>
          <p:cNvPr id="6" name="Footer Placeholder 4">
            <a:extLst>
              <a:ext uri="{FF2B5EF4-FFF2-40B4-BE49-F238E27FC236}">
                <a16:creationId xmlns:a16="http://schemas.microsoft.com/office/drawing/2014/main" id="{7B80548C-0A0C-D84B-8852-AAED1E2D60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228BD7-63EA-FD43-9FBA-869046DD88D3}"/>
              </a:ext>
            </a:extLst>
          </p:cNvPr>
          <p:cNvSpPr>
            <a:spLocks noGrp="1"/>
          </p:cNvSpPr>
          <p:nvPr>
            <p:ph type="sldNum" sz="quarter" idx="12"/>
          </p:nvPr>
        </p:nvSpPr>
        <p:spPr/>
        <p:txBody>
          <a:bodyPr/>
          <a:lstStyle>
            <a:lvl1pPr>
              <a:defRPr/>
            </a:lvl1pPr>
          </a:lstStyle>
          <a:p>
            <a:pPr>
              <a:defRPr/>
            </a:pPr>
            <a:fld id="{44CD2B73-05C7-9845-A641-F3A16AFCE539}" type="slidenum">
              <a:rPr lang="en-US" altLang="en-US"/>
              <a:pPr>
                <a:defRPr/>
              </a:pPr>
              <a:t>‹#›</a:t>
            </a:fld>
            <a:endParaRPr lang="en-US" altLang="en-US" dirty="0"/>
          </a:p>
        </p:txBody>
      </p:sp>
    </p:spTree>
    <p:extLst>
      <p:ext uri="{BB962C8B-B14F-4D97-AF65-F5344CB8AC3E}">
        <p14:creationId xmlns:p14="http://schemas.microsoft.com/office/powerpoint/2010/main" val="420952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dirty="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D21B1B00-F30F-164F-97D2-C7D5EBB231EA}"/>
              </a:ext>
            </a:extLst>
          </p:cNvPr>
          <p:cNvSpPr>
            <a:spLocks noGrp="1"/>
          </p:cNvSpPr>
          <p:nvPr>
            <p:ph type="dt" sz="half" idx="10"/>
          </p:nvPr>
        </p:nvSpPr>
        <p:spPr/>
        <p:txBody>
          <a:bodyPr/>
          <a:lstStyle>
            <a:lvl1pPr>
              <a:defRPr/>
            </a:lvl1pPr>
          </a:lstStyle>
          <a:p>
            <a:pPr>
              <a:defRPr/>
            </a:pPr>
            <a:fld id="{52E61602-3810-A040-96E3-23B0268901F0}" type="datetimeFigureOut">
              <a:rPr lang="en-US"/>
              <a:pPr>
                <a:defRPr/>
              </a:pPr>
              <a:t>12/2/2020</a:t>
            </a:fld>
            <a:endParaRPr lang="en-US" dirty="0"/>
          </a:p>
        </p:txBody>
      </p:sp>
      <p:sp>
        <p:nvSpPr>
          <p:cNvPr id="6" name="Footer Placeholder 4">
            <a:extLst>
              <a:ext uri="{FF2B5EF4-FFF2-40B4-BE49-F238E27FC236}">
                <a16:creationId xmlns:a16="http://schemas.microsoft.com/office/drawing/2014/main" id="{4B7D1A06-2244-5E46-A5B9-85FD766BE8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2D8AB7-0B80-BE49-9825-D89087BFACC3}"/>
              </a:ext>
            </a:extLst>
          </p:cNvPr>
          <p:cNvSpPr>
            <a:spLocks noGrp="1"/>
          </p:cNvSpPr>
          <p:nvPr>
            <p:ph type="sldNum" sz="quarter" idx="12"/>
          </p:nvPr>
        </p:nvSpPr>
        <p:spPr/>
        <p:txBody>
          <a:bodyPr/>
          <a:lstStyle>
            <a:lvl1pPr>
              <a:defRPr/>
            </a:lvl1pPr>
          </a:lstStyle>
          <a:p>
            <a:pPr>
              <a:defRPr/>
            </a:pPr>
            <a:fld id="{06004BA7-9A69-1F4B-A03A-26517598A6AA}" type="slidenum">
              <a:rPr lang="en-US" altLang="en-US"/>
              <a:pPr>
                <a:defRPr/>
              </a:pPr>
              <a:t>‹#›</a:t>
            </a:fld>
            <a:endParaRPr lang="en-US" altLang="en-US" dirty="0"/>
          </a:p>
        </p:txBody>
      </p:sp>
    </p:spTree>
    <p:extLst>
      <p:ext uri="{BB962C8B-B14F-4D97-AF65-F5344CB8AC3E}">
        <p14:creationId xmlns:p14="http://schemas.microsoft.com/office/powerpoint/2010/main" val="82644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B54AA6-49D5-5344-BBF2-17B516049C46}"/>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27A4BB3-B8DC-1044-9FD6-C5F86A725115}"/>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F9A4D5-19C2-7D45-A2D3-1523CA259334}"/>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BBA9BBF9-221D-6A49-8DFE-052A928B6BDE}" type="datetimeFigureOut">
              <a:rPr lang="en-US"/>
              <a:pPr>
                <a:defRPr/>
              </a:pPr>
              <a:t>12/2/2020</a:t>
            </a:fld>
            <a:endParaRPr lang="en-US" dirty="0"/>
          </a:p>
        </p:txBody>
      </p:sp>
      <p:sp>
        <p:nvSpPr>
          <p:cNvPr id="5" name="Footer Placeholder 4">
            <a:extLst>
              <a:ext uri="{FF2B5EF4-FFF2-40B4-BE49-F238E27FC236}">
                <a16:creationId xmlns:a16="http://schemas.microsoft.com/office/drawing/2014/main" id="{59F5F6B0-9F55-0743-AD2F-09F81612982C}"/>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dirty="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BB90C5EA-ABA2-CF45-91F3-B2A3F63598C2}"/>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smtClean="0">
                <a:solidFill>
                  <a:srgbClr val="898989"/>
                </a:solidFill>
              </a:defRPr>
            </a:lvl1pPr>
          </a:lstStyle>
          <a:p>
            <a:pPr>
              <a:defRPr/>
            </a:pPr>
            <a:fld id="{ECB2B314-DFBF-314A-B918-75D0B21A2E8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F525C0-5FBD-7746-ABCD-134714044BB3}"/>
              </a:ext>
            </a:extLst>
          </p:cNvPr>
          <p:cNvSpPr/>
          <p:nvPr/>
        </p:nvSpPr>
        <p:spPr>
          <a:xfrm>
            <a:off x="19050" y="4459288"/>
            <a:ext cx="13468350" cy="119999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DD571301-A3F6-FA4C-B86F-0B14F6161453}"/>
              </a:ext>
            </a:extLst>
          </p:cNvPr>
          <p:cNvSpPr/>
          <p:nvPr/>
        </p:nvSpPr>
        <p:spPr>
          <a:xfrm>
            <a:off x="19050" y="16722725"/>
            <a:ext cx="13468350" cy="5902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16:creationId xmlns:a16="http://schemas.microsoft.com/office/drawing/2014/main" id="{CD215331-6A40-0041-AFD2-C84D23626447}"/>
              </a:ext>
            </a:extLst>
          </p:cNvPr>
          <p:cNvSpPr/>
          <p:nvPr/>
        </p:nvSpPr>
        <p:spPr>
          <a:xfrm>
            <a:off x="19050" y="22860000"/>
            <a:ext cx="13468350" cy="8913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CA581386-906D-4E4A-9870-80570FE30788}"/>
              </a:ext>
            </a:extLst>
          </p:cNvPr>
          <p:cNvSpPr/>
          <p:nvPr/>
        </p:nvSpPr>
        <p:spPr>
          <a:xfrm>
            <a:off x="13811250" y="4459288"/>
            <a:ext cx="12858750" cy="27314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4" name="Text Box 151">
            <a:extLst>
              <a:ext uri="{FF2B5EF4-FFF2-40B4-BE49-F238E27FC236}">
                <a16:creationId xmlns:a16="http://schemas.microsoft.com/office/drawing/2014/main" id="{7D6E49F2-268B-B24E-A0A3-5DCA7A41C706}"/>
              </a:ext>
            </a:extLst>
          </p:cNvPr>
          <p:cNvSpPr txBox="1">
            <a:spLocks noChangeArrowheads="1"/>
          </p:cNvSpPr>
          <p:nvPr/>
        </p:nvSpPr>
        <p:spPr bwMode="auto">
          <a:xfrm>
            <a:off x="13792200" y="4459288"/>
            <a:ext cx="12712700" cy="28008262"/>
          </a:xfrm>
          <a:prstGeom prst="rect">
            <a:avLst/>
          </a:prstGeom>
          <a:noFill/>
          <a:ln w="12700">
            <a:noFill/>
            <a:miter lim="800000"/>
            <a:headEnd/>
            <a:tailEnd/>
          </a:ln>
        </p:spPr>
        <p:txBody>
          <a:bodyPr lIns="91396" tIns="45700" rIns="91396" bIns="45700">
            <a:spAutoFit/>
          </a:bodyPr>
          <a:lstStyle>
            <a:lvl1pPr>
              <a:defRPr sz="2300">
                <a:solidFill>
                  <a:schemeClr val="tx1"/>
                </a:solidFill>
                <a:latin typeface="Times New Roman" panose="02020603050405020304" pitchFamily="18" charset="0"/>
              </a:defRPr>
            </a:lvl1pPr>
            <a:lvl2pPr marL="685800" indent="-685800">
              <a:defRPr sz="2300">
                <a:solidFill>
                  <a:schemeClr val="tx1"/>
                </a:solidFill>
                <a:latin typeface="Times New Roman" panose="02020603050405020304" pitchFamily="18" charset="0"/>
              </a:defRPr>
            </a:lvl2pPr>
            <a:lvl3pPr>
              <a:defRPr sz="2300">
                <a:solidFill>
                  <a:schemeClr val="tx1"/>
                </a:solidFill>
                <a:latin typeface="Times New Roman" panose="02020603050405020304" pitchFamily="18" charset="0"/>
              </a:defRPr>
            </a:lvl3pPr>
            <a:lvl4pPr>
              <a:defRPr sz="2300">
                <a:solidFill>
                  <a:schemeClr val="tx1"/>
                </a:solidFill>
                <a:latin typeface="Times New Roman" panose="02020603050405020304" pitchFamily="18" charset="0"/>
              </a:defRPr>
            </a:lvl4pPr>
            <a:lvl5pPr>
              <a:defRPr sz="2300">
                <a:solidFill>
                  <a:schemeClr val="tx1"/>
                </a:solidFill>
                <a:latin typeface="Times New Roman" panose="02020603050405020304" pitchFamily="18" charset="0"/>
              </a:defRPr>
            </a:lvl5pPr>
            <a:lvl6pPr marL="2284413" indent="1588" eaLnBrk="0" fontAlgn="base" hangingPunct="0">
              <a:spcBef>
                <a:spcPct val="0"/>
              </a:spcBef>
              <a:spcAft>
                <a:spcPct val="0"/>
              </a:spcAft>
              <a:defRPr sz="2300">
                <a:solidFill>
                  <a:schemeClr val="tx1"/>
                </a:solidFill>
                <a:latin typeface="Times New Roman" panose="02020603050405020304" pitchFamily="18" charset="0"/>
              </a:defRPr>
            </a:lvl6pPr>
            <a:lvl7pPr marL="2741613" indent="1588" eaLnBrk="0" fontAlgn="base" hangingPunct="0">
              <a:spcBef>
                <a:spcPct val="0"/>
              </a:spcBef>
              <a:spcAft>
                <a:spcPct val="0"/>
              </a:spcAft>
              <a:defRPr sz="2300">
                <a:solidFill>
                  <a:schemeClr val="tx1"/>
                </a:solidFill>
                <a:latin typeface="Times New Roman" panose="02020603050405020304" pitchFamily="18" charset="0"/>
              </a:defRPr>
            </a:lvl7pPr>
            <a:lvl8pPr marL="3198813" indent="1588" eaLnBrk="0" fontAlgn="base" hangingPunct="0">
              <a:spcBef>
                <a:spcPct val="0"/>
              </a:spcBef>
              <a:spcAft>
                <a:spcPct val="0"/>
              </a:spcAft>
              <a:defRPr sz="2300">
                <a:solidFill>
                  <a:schemeClr val="tx1"/>
                </a:solidFill>
                <a:latin typeface="Times New Roman" panose="02020603050405020304" pitchFamily="18" charset="0"/>
              </a:defRPr>
            </a:lvl8pPr>
            <a:lvl9pPr marL="3656013" indent="1588" eaLnBrk="0" fontAlgn="base" hangingPunct="0">
              <a:spcBef>
                <a:spcPct val="0"/>
              </a:spcBef>
              <a:spcAft>
                <a:spcPct val="0"/>
              </a:spcAft>
              <a:defRPr sz="2300">
                <a:solidFill>
                  <a:schemeClr val="tx1"/>
                </a:solidFill>
                <a:latin typeface="Times New Roman" panose="02020603050405020304" pitchFamily="18" charset="0"/>
              </a:defRPr>
            </a:lvl9pPr>
          </a:lstStyle>
          <a:p>
            <a:pPr algn="ctr" eaLnBrk="1" hangingPunct="1"/>
            <a:r>
              <a:rPr lang="en-US" altLang="en-US" sz="5400" b="1" i="1" u="sng" dirty="0">
                <a:solidFill>
                  <a:schemeClr val="tx2"/>
                </a:solidFill>
                <a:latin typeface="Calibri" panose="020F0502020204030204" pitchFamily="34" charset="0"/>
              </a:rPr>
              <a:t>Themes</a:t>
            </a:r>
          </a:p>
          <a:p>
            <a:pPr algn="ctr" eaLnBrk="1" hangingPunct="1">
              <a:lnSpc>
                <a:spcPct val="150000"/>
              </a:lnSpc>
            </a:pPr>
            <a:endParaRPr lang="en-US" altLang="en-US" sz="2800" b="1" i="1" dirty="0">
              <a:solidFill>
                <a:srgbClr val="210BC5"/>
              </a:solidFill>
              <a:latin typeface="Calibri" panose="020F0502020204030204" pitchFamily="34" charset="0"/>
              <a:cs typeface="Arial" panose="020B0604020202020204" pitchFamily="34" charset="0"/>
            </a:endParaRPr>
          </a:p>
          <a:p>
            <a:pPr algn="ctr" eaLnBrk="1" hangingPunct="1">
              <a:lnSpc>
                <a:spcPct val="150000"/>
              </a:lnSpc>
            </a:pPr>
            <a:r>
              <a:rPr lang="en-US" altLang="en-US" sz="4800" b="1" i="1" dirty="0">
                <a:solidFill>
                  <a:srgbClr val="210BC5"/>
                </a:solidFill>
                <a:latin typeface="Calibri" panose="020F0502020204030204" pitchFamily="34" charset="0"/>
                <a:cs typeface="Arial" panose="020B0604020202020204" pitchFamily="34" charset="0"/>
              </a:rPr>
              <a:t>Evaluation of Self-Monitoring </a:t>
            </a:r>
          </a:p>
          <a:p>
            <a:pPr lvl="1" eaLnBrk="1" hangingPunct="1">
              <a:buFont typeface="Arial" panose="020B0604020202020204" pitchFamily="34" charset="0"/>
              <a:buChar char="•"/>
            </a:pPr>
            <a:r>
              <a:rPr lang="en-US" altLang="en-US" sz="4400" dirty="0">
                <a:latin typeface="Calibri" panose="020F0502020204030204" pitchFamily="34" charset="0"/>
              </a:rPr>
              <a:t>Self-monitoring includes having a student identify target behaviors, record their own progress, and evaluate if the student has improved the behavior.</a:t>
            </a:r>
          </a:p>
          <a:p>
            <a:pPr lvl="1" eaLnBrk="1" hangingPunct="1">
              <a:buFont typeface="Arial" panose="020B0604020202020204" pitchFamily="34" charset="0"/>
              <a:buChar char="•"/>
            </a:pPr>
            <a:r>
              <a:rPr lang="en-US" altLang="en-US" sz="4400" dirty="0">
                <a:latin typeface="Calibri" panose="020F0502020204030204" pitchFamily="34" charset="0"/>
              </a:rPr>
              <a:t>Encourages students with ADHD to monitor, evaluate, and reinforce their own behaviors in order to increase self-control and positive behaviors within the classroom (</a:t>
            </a:r>
            <a:r>
              <a:rPr lang="en-US" altLang="en-US" sz="4400" dirty="0" err="1">
                <a:latin typeface="Calibri" panose="020F0502020204030204" pitchFamily="34" charset="0"/>
              </a:rPr>
              <a:t>DuPaul</a:t>
            </a:r>
            <a:r>
              <a:rPr lang="en-US" altLang="en-US" sz="4400" dirty="0">
                <a:latin typeface="Calibri" panose="020F0502020204030204" pitchFamily="34" charset="0"/>
              </a:rPr>
              <a:t> et al., 2011) </a:t>
            </a:r>
          </a:p>
          <a:p>
            <a:pPr lvl="1" eaLnBrk="1" hangingPunct="1">
              <a:buFont typeface="Arial" panose="020B0604020202020204" pitchFamily="34" charset="0"/>
              <a:buChar char="•"/>
            </a:pPr>
            <a:r>
              <a:rPr lang="en-US" altLang="en-US" sz="4400" dirty="0">
                <a:latin typeface="Calibri" panose="020F0502020204030204" pitchFamily="34" charset="0"/>
              </a:rPr>
              <a:t>Checklists and Recording Sheets:</a:t>
            </a:r>
          </a:p>
          <a:p>
            <a:pPr lvl="1" eaLnBrk="1" hangingPunct="1">
              <a:buFont typeface="Arial" panose="020B0604020202020204" pitchFamily="34" charset="0"/>
              <a:buChar char="–"/>
            </a:pPr>
            <a:r>
              <a:rPr lang="en-US" altLang="en-US" sz="3600" dirty="0">
                <a:solidFill>
                  <a:srgbClr val="000000"/>
                </a:solidFill>
                <a:latin typeface="Calibri" panose="020F0502020204030204" pitchFamily="34" charset="0"/>
              </a:rPr>
              <a:t>Break down a complex task and provide visuals to guide students to accomplish their goal (Korinek &amp; </a:t>
            </a:r>
            <a:r>
              <a:rPr lang="en-US" altLang="en-US" sz="3600" dirty="0" err="1">
                <a:solidFill>
                  <a:srgbClr val="000000"/>
                </a:solidFill>
                <a:latin typeface="Calibri" panose="020F0502020204030204" pitchFamily="34" charset="0"/>
              </a:rPr>
              <a:t>deFur</a:t>
            </a:r>
            <a:r>
              <a:rPr lang="en-US" altLang="en-US" sz="3600" dirty="0">
                <a:solidFill>
                  <a:srgbClr val="000000"/>
                </a:solidFill>
                <a:latin typeface="Calibri" panose="020F0502020204030204" pitchFamily="34" charset="0"/>
              </a:rPr>
              <a:t>, 2016)</a:t>
            </a:r>
          </a:p>
          <a:p>
            <a:pPr lvl="1" eaLnBrk="1" hangingPunct="1">
              <a:buFont typeface="Arial" panose="020B0604020202020204" pitchFamily="34" charset="0"/>
              <a:buChar char="–"/>
            </a:pPr>
            <a:r>
              <a:rPr lang="en-US" altLang="en-US" sz="3600" dirty="0">
                <a:latin typeface="Calibri" panose="020F0502020204030204" pitchFamily="34" charset="0"/>
              </a:rPr>
              <a:t>Can lead to students with ADHD becoming independent learners within the classroom</a:t>
            </a:r>
          </a:p>
          <a:p>
            <a:pPr lvl="1" eaLnBrk="1" hangingPunct="1">
              <a:buFont typeface="Arial" panose="020B0604020202020204" pitchFamily="34" charset="0"/>
              <a:buChar char="–"/>
            </a:pPr>
            <a:r>
              <a:rPr lang="en-US" altLang="en-US" sz="3600" dirty="0">
                <a:latin typeface="Calibri" panose="020F0502020204030204" pitchFamily="34" charset="0"/>
              </a:rPr>
              <a:t>Academic performance was improved as the students increased the number of completed assignments and correct responses, which lessens the risk for academic failure(Ennis et al., 2018)</a:t>
            </a:r>
          </a:p>
          <a:p>
            <a:pPr eaLnBrk="1" hangingPunct="1">
              <a:buFont typeface="Arial" panose="020B0604020202020204" pitchFamily="34" charset="0"/>
              <a:buChar char="•"/>
            </a:pPr>
            <a:r>
              <a:rPr lang="en-US" altLang="en-US" sz="4400" dirty="0">
                <a:latin typeface="Calibri" panose="020F0502020204030204" pitchFamily="34" charset="0"/>
              </a:rPr>
              <a:t>Technology-Based Self-Monitoring</a:t>
            </a:r>
          </a:p>
          <a:p>
            <a:pPr lvl="1" eaLnBrk="1" hangingPunct="1">
              <a:buFont typeface="Arial" panose="020B0604020202020204" pitchFamily="34" charset="0"/>
              <a:buChar char="–"/>
            </a:pPr>
            <a:r>
              <a:rPr lang="en-US" altLang="en-US" sz="4000" dirty="0">
                <a:latin typeface="Calibri" panose="020F0502020204030204" pitchFamily="34" charset="0"/>
              </a:rPr>
              <a:t>Technology can provide educators and students alike with an efficient way to document their progress.</a:t>
            </a:r>
          </a:p>
          <a:p>
            <a:pPr lvl="1" eaLnBrk="1" hangingPunct="1">
              <a:buFont typeface="Arial" panose="020B0604020202020204" pitchFamily="34" charset="0"/>
              <a:buChar char="–"/>
            </a:pPr>
            <a:r>
              <a:rPr lang="en-US" altLang="en-US" sz="4000" dirty="0">
                <a:latin typeface="Calibri" panose="020F0502020204030204" pitchFamily="34" charset="0"/>
              </a:rPr>
              <a:t>There are some flaws to incorporating technology such as lack of funding or increased distractions. </a:t>
            </a:r>
          </a:p>
          <a:p>
            <a:pPr lvl="1" eaLnBrk="1" hangingPunct="1">
              <a:buFont typeface="Arial" panose="020B0604020202020204" pitchFamily="34" charset="0"/>
              <a:buChar char="•"/>
            </a:pPr>
            <a:endParaRPr lang="en-US" altLang="en-US" sz="1600" dirty="0">
              <a:latin typeface="Calibri" panose="020F0502020204030204" pitchFamily="34" charset="0"/>
            </a:endParaRPr>
          </a:p>
          <a:p>
            <a:pPr marL="0" lvl="2" indent="0" algn="ctr" eaLnBrk="1" hangingPunct="1">
              <a:lnSpc>
                <a:spcPct val="150000"/>
              </a:lnSpc>
            </a:pPr>
            <a:endParaRPr lang="en-US" altLang="en-US" sz="4800" b="1" i="1" dirty="0">
              <a:solidFill>
                <a:srgbClr val="210BC5"/>
              </a:solidFill>
              <a:latin typeface="Calibri" panose="020F0502020204030204" pitchFamily="34" charset="0"/>
              <a:cs typeface="Arial" panose="020B0604020202020204" pitchFamily="34" charset="0"/>
            </a:endParaRPr>
          </a:p>
          <a:p>
            <a:pPr marL="0" lvl="2" indent="0" algn="ctr" eaLnBrk="1" hangingPunct="1">
              <a:lnSpc>
                <a:spcPct val="150000"/>
              </a:lnSpc>
            </a:pPr>
            <a:r>
              <a:rPr lang="en-US" altLang="en-US" sz="4800" b="1" i="1" dirty="0">
                <a:solidFill>
                  <a:srgbClr val="210BC5"/>
                </a:solidFill>
                <a:latin typeface="Calibri" panose="020F0502020204030204" pitchFamily="34" charset="0"/>
                <a:cs typeface="Arial" panose="020B0604020202020204" pitchFamily="34" charset="0"/>
              </a:rPr>
              <a:t>Evaluation of Flexible Seating </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rPr>
              <a:t>Flexible seating provides comfortable and cozy spaces for students to select the space that will best meet their individual needs.</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rPr>
              <a:t>Physical activity can improve attention when completing tasks within the classroom (</a:t>
            </a:r>
            <a:r>
              <a:rPr lang="en-US" altLang="en-US" sz="4400" dirty="0" err="1">
                <a:solidFill>
                  <a:srgbClr val="000000"/>
                </a:solidFill>
                <a:latin typeface="Calibri" panose="020F0502020204030204" pitchFamily="34" charset="0"/>
              </a:rPr>
              <a:t>Fedewa</a:t>
            </a:r>
            <a:r>
              <a:rPr lang="en-US" altLang="en-US" sz="4400" dirty="0">
                <a:solidFill>
                  <a:srgbClr val="000000"/>
                </a:solidFill>
                <a:latin typeface="Calibri" panose="020F0502020204030204" pitchFamily="34" charset="0"/>
              </a:rPr>
              <a:t> &amp; Erwin, 2011)  </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rPr>
              <a:t>Movement before or during an activity can encourage students to stay focused on a task, rather than reprimanding students for moving. </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rPr>
              <a:t>Seating arrangement can also play a role in increasing attention for students with ADHD.</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rPr>
              <a:t>Row seating was found to be the best arrangement to limit off-task behavior (Simmons et al., 2015). </a:t>
            </a:r>
          </a:p>
        </p:txBody>
      </p:sp>
      <p:sp>
        <p:nvSpPr>
          <p:cNvPr id="2052" name="Rectangle 4">
            <a:extLst>
              <a:ext uri="{FF2B5EF4-FFF2-40B4-BE49-F238E27FC236}">
                <a16:creationId xmlns:a16="http://schemas.microsoft.com/office/drawing/2014/main" id="{74014852-F81B-714A-B210-038505390615}"/>
              </a:ext>
            </a:extLst>
          </p:cNvPr>
          <p:cNvSpPr>
            <a:spLocks noGrp="1" noChangeArrowheads="1"/>
          </p:cNvSpPr>
          <p:nvPr>
            <p:ph type="body" sz="half" idx="1"/>
          </p:nvPr>
        </p:nvSpPr>
        <p:spPr>
          <a:xfrm>
            <a:off x="0" y="4459288"/>
            <a:ext cx="13646150" cy="25792112"/>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chemeClr val="tx2"/>
                </a:solidFill>
              </a:rPr>
              <a:t>Background</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400" dirty="0"/>
              <a:t>What is ADHD?</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3600" dirty="0"/>
              <a:t>ADHD is one of the most common neurodevelopmental disorders of childhood as the estimated number of children diagnosed is 6.1 million (Centers for Disease Control and Prevention, 2016)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3600" dirty="0"/>
              <a:t>Defined as a persistent pattern of inattention and/or hyperactivity/impulsivity that disrupts typical development or daily functioning (American Psychiatric Association, 2013)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400" dirty="0"/>
              <a:t>How can ADHD affect students in the classroom?</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3600" dirty="0"/>
              <a:t>Students may struggle with tasks that require sustained attention (Blicha &amp; Belfiore, 2013)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3600" dirty="0"/>
              <a:t>Writing, problem-solving, completing tasks, and managing impulses can also be daunting and difficult for a student with ADHD (Lauze, 2020) </a:t>
            </a:r>
          </a:p>
          <a:p>
            <a:pPr marL="1827212" lvl="1"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3600" dirty="0"/>
              <a:t>Children with ADHD are more likely to suffer academically with lower grades, lower scores on tests, greater chances for being identified for special education, and increased use of the school services provided (DePaul et al., 2011). </a:t>
            </a:r>
            <a:endParaRPr lang="en-US" sz="6600" dirty="0"/>
          </a:p>
          <a:p>
            <a:pPr marL="456985" indent="-456985" algn="ctr" defTabSz="4179105" eaLnBrk="1" fontAlgn="auto" hangingPunct="1">
              <a:spcBef>
                <a:spcPts val="0"/>
              </a:spcBef>
              <a:spcAft>
                <a:spcPts val="0"/>
              </a:spcAft>
              <a:buFont typeface="Arial"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000" b="1" i="1" u="sng" dirty="0">
              <a:solidFill>
                <a:schemeClr val="tx2"/>
              </a:solidFill>
            </a:endParaRPr>
          </a:p>
          <a:p>
            <a:pPr marL="456985" indent="-456985" algn="ctr" defTabSz="4179105" eaLnBrk="1" fontAlgn="auto" hangingPunct="1">
              <a:spcBef>
                <a:spcPts val="0"/>
              </a:spcBef>
              <a:spcAft>
                <a:spcPts val="0"/>
              </a:spcAft>
              <a:buFont typeface="Arial"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400" b="1" i="1" u="sng" dirty="0">
              <a:solidFill>
                <a:schemeClr val="tx2"/>
              </a:solidFill>
            </a:endParaRPr>
          </a:p>
          <a:p>
            <a:pPr marL="456985" indent="-456985" algn="ctr" defTabSz="4179105" eaLnBrk="1" fontAlgn="auto" hangingPunct="1">
              <a:spcBef>
                <a:spcPts val="0"/>
              </a:spcBef>
              <a:spcAft>
                <a:spcPts val="0"/>
              </a:spcAft>
              <a:buFont typeface="Arial"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chemeClr val="tx2"/>
                </a:solidFill>
              </a:rPr>
              <a:t>Purpose</a:t>
            </a:r>
            <a:endParaRPr lang="en-US" sz="5400" b="1" dirty="0">
              <a:solidFill>
                <a:schemeClr val="tx2"/>
              </a:solidFill>
              <a:cs typeface="Arial" pitchFamily="34" charset="0"/>
            </a:endParaRP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400" dirty="0"/>
              <a:t>Research Question: What is the effectiveness of the following three interventions for elementary students with ADHD who struggle with inattention in the classroom; self-monitoring, flexible seating, or positive reinforcement?</a:t>
            </a:r>
          </a:p>
          <a:p>
            <a:pPr marL="0" indent="0" algn="ctr" eaLnBrk="1" hangingPunct="1">
              <a:lnSpc>
                <a:spcPct val="150000"/>
              </a:lnSpc>
              <a:spcBef>
                <a:spcPts val="0"/>
              </a:spcBef>
              <a:buFont typeface="Arial" panose="020B0604020202020204" pitchFamily="34" charset="0"/>
              <a:buNone/>
              <a:defRPr/>
            </a:pPr>
            <a:endParaRPr lang="en-US" sz="4000" b="1" i="1" u="sng" dirty="0">
              <a:solidFill>
                <a:schemeClr val="tx2"/>
              </a:solidFill>
            </a:endParaRPr>
          </a:p>
          <a:p>
            <a:pPr marL="0" indent="0" algn="ctr" eaLnBrk="1" hangingPunct="1">
              <a:spcBef>
                <a:spcPts val="0"/>
              </a:spcBef>
              <a:buFont typeface="Arial" panose="020B0604020202020204" pitchFamily="34" charset="0"/>
              <a:buNone/>
              <a:defRPr/>
            </a:pPr>
            <a:endParaRPr lang="en-US" sz="3600" b="1" i="1" u="sng" dirty="0">
              <a:solidFill>
                <a:schemeClr val="tx2"/>
              </a:solidFill>
            </a:endParaRPr>
          </a:p>
          <a:p>
            <a:pPr marL="0" indent="0" algn="ctr" eaLnBrk="1" hangingPunct="1">
              <a:spcBef>
                <a:spcPts val="0"/>
              </a:spcBef>
              <a:buFont typeface="Arial" panose="020B0604020202020204" pitchFamily="34" charset="0"/>
              <a:buNone/>
              <a:defRPr/>
            </a:pPr>
            <a:r>
              <a:rPr lang="en-US" sz="5400" b="1" i="1" u="sng" dirty="0">
                <a:solidFill>
                  <a:schemeClr val="tx2"/>
                </a:solidFill>
              </a:rPr>
              <a:t>Methods</a:t>
            </a:r>
            <a:endParaRPr lang="en-US" sz="5400" dirty="0">
              <a:solidFill>
                <a:schemeClr val="tx2"/>
              </a:solidFill>
            </a:endParaRPr>
          </a:p>
          <a:p>
            <a:pPr marL="692150" indent="-692150" defTabSz="4179105" eaLnBrk="1" fontAlgn="auto" hangingPunct="1">
              <a:spcBef>
                <a:spcPts val="0"/>
              </a:spcBef>
              <a:spcAft>
                <a:spcPts val="0"/>
              </a:spcAft>
              <a:tabLst>
                <a:tab pos="403225" algn="l"/>
                <a:tab pos="919163" algn="l"/>
                <a:tab pos="1827213" algn="l"/>
                <a:tab pos="2335213" algn="l"/>
                <a:tab pos="2741613" algn="l"/>
                <a:tab pos="3198813" algn="l"/>
                <a:tab pos="3654425" algn="l"/>
                <a:tab pos="4111625" algn="l"/>
                <a:tab pos="4568825" algn="l"/>
                <a:tab pos="5076825" algn="l"/>
                <a:tab pos="5483225" algn="l"/>
                <a:tab pos="5940425" algn="l"/>
                <a:tab pos="6397625" algn="l"/>
                <a:tab pos="6853238" algn="l"/>
                <a:tab pos="7310438" algn="l"/>
                <a:tab pos="7767638" algn="l"/>
                <a:tab pos="8224838" algn="l"/>
                <a:tab pos="8682038" algn="l"/>
                <a:tab pos="9190038" algn="l"/>
              </a:tabLst>
              <a:defRPr/>
            </a:pPr>
            <a:r>
              <a:rPr lang="en-US" sz="4400" dirty="0">
                <a:solidFill>
                  <a:prstClr val="black"/>
                </a:solidFill>
              </a:rPr>
              <a:t>Investigated 20 research articles analyzing the interventions used for students with ADHD and the effectiveness on academic performance,  on-task behavior, and task completion </a:t>
            </a:r>
          </a:p>
          <a:p>
            <a:pPr marL="692150" indent="-692150" defTabSz="4179105" eaLnBrk="1" fontAlgn="auto" hangingPunct="1">
              <a:spcBef>
                <a:spcPts val="0"/>
              </a:spcBef>
              <a:spcAft>
                <a:spcPts val="0"/>
              </a:spcAft>
              <a:tabLst>
                <a:tab pos="403225" algn="l"/>
                <a:tab pos="919163" algn="l"/>
                <a:tab pos="1827213" algn="l"/>
                <a:tab pos="2335213" algn="l"/>
                <a:tab pos="2741613" algn="l"/>
                <a:tab pos="3198813" algn="l"/>
                <a:tab pos="3654425" algn="l"/>
                <a:tab pos="4111625" algn="l"/>
                <a:tab pos="4568825" algn="l"/>
                <a:tab pos="5076825" algn="l"/>
                <a:tab pos="5483225" algn="l"/>
                <a:tab pos="5940425" algn="l"/>
                <a:tab pos="6397625" algn="l"/>
                <a:tab pos="6853238" algn="l"/>
                <a:tab pos="7310438" algn="l"/>
                <a:tab pos="7767638" algn="l"/>
                <a:tab pos="8224838" algn="l"/>
                <a:tab pos="8682038" algn="l"/>
                <a:tab pos="9190038" algn="l"/>
              </a:tabLst>
              <a:defRPr/>
            </a:pPr>
            <a:r>
              <a:rPr lang="en-US" sz="4400" dirty="0">
                <a:solidFill>
                  <a:prstClr val="black"/>
                </a:solidFill>
              </a:rPr>
              <a:t>Utilized Monmouth University Library databases to search the following keywords: Attention Deficit Hyperactivity Disorder (ADHD), intervention, behavior, inattention, evidence-based practices, self-monitoring, flexible seating, positive reinforcement, on-task behavior, task completion, academic performance</a:t>
            </a:r>
          </a:p>
        </p:txBody>
      </p:sp>
      <p:sp>
        <p:nvSpPr>
          <p:cNvPr id="19" name="Rectangle 18">
            <a:extLst>
              <a:ext uri="{FF2B5EF4-FFF2-40B4-BE49-F238E27FC236}">
                <a16:creationId xmlns:a16="http://schemas.microsoft.com/office/drawing/2014/main" id="{BECC8AE8-6DA1-104D-8650-EA04F24BD8D4}"/>
              </a:ext>
            </a:extLst>
          </p:cNvPr>
          <p:cNvSpPr/>
          <p:nvPr/>
        </p:nvSpPr>
        <p:spPr>
          <a:xfrm>
            <a:off x="26943050" y="28822650"/>
            <a:ext cx="13322300" cy="2917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52E747D8-FB7C-AE48-B28B-BA09FD985169}"/>
              </a:ext>
            </a:extLst>
          </p:cNvPr>
          <p:cNvSpPr/>
          <p:nvPr/>
        </p:nvSpPr>
        <p:spPr>
          <a:xfrm>
            <a:off x="26974800" y="19888200"/>
            <a:ext cx="13258800" cy="86217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a:extLst>
              <a:ext uri="{FF2B5EF4-FFF2-40B4-BE49-F238E27FC236}">
                <a16:creationId xmlns:a16="http://schemas.microsoft.com/office/drawing/2014/main" id="{5CBD11C1-FDFA-9745-AA04-C2B42AA4E1BC}"/>
              </a:ext>
            </a:extLst>
          </p:cNvPr>
          <p:cNvSpPr/>
          <p:nvPr/>
        </p:nvSpPr>
        <p:spPr>
          <a:xfrm>
            <a:off x="26974800" y="16078200"/>
            <a:ext cx="13239750" cy="3586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0A599033-596C-4241-A1F4-B86036A96C38}"/>
              </a:ext>
            </a:extLst>
          </p:cNvPr>
          <p:cNvSpPr/>
          <p:nvPr/>
        </p:nvSpPr>
        <p:spPr>
          <a:xfrm>
            <a:off x="26974800" y="4491038"/>
            <a:ext cx="13239750" cy="1139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72" name="Rectangle 2">
            <a:extLst>
              <a:ext uri="{FF2B5EF4-FFF2-40B4-BE49-F238E27FC236}">
                <a16:creationId xmlns:a16="http://schemas.microsoft.com/office/drawing/2014/main" id="{629D4E15-FC5C-CC49-BDCD-337C2011B6C9}"/>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a:latin typeface="Times New Roman" panose="02020603050405020304" pitchFamily="18" charset="0"/>
            </a:endParaRPr>
          </a:p>
        </p:txBody>
      </p:sp>
      <p:sp>
        <p:nvSpPr>
          <p:cNvPr id="2053" name="Rectangle 5">
            <a:extLst>
              <a:ext uri="{FF2B5EF4-FFF2-40B4-BE49-F238E27FC236}">
                <a16:creationId xmlns:a16="http://schemas.microsoft.com/office/drawing/2014/main" id="{7B74DD0B-F0B4-0C4C-8CF9-7BECE9CD3FBF}"/>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dirty="0">
              <a:solidFill>
                <a:schemeClr val="tx2"/>
              </a:solidFill>
              <a:latin typeface="Arial" charset="0"/>
            </a:endParaRPr>
          </a:p>
          <a:p>
            <a:pPr marL="1091687" lvl="1" indent="-583928">
              <a:lnSpc>
                <a:spcPct val="90000"/>
              </a:lnSpc>
              <a:spcBef>
                <a:spcPct val="20000"/>
              </a:spcBef>
              <a:buSzPct val="100000"/>
              <a:buFontTx/>
              <a:buChar char="•"/>
              <a:defRPr/>
            </a:pPr>
            <a:endParaRPr lang="en-US" sz="3700" dirty="0">
              <a:latin typeface="Arial" charset="0"/>
            </a:endParaRPr>
          </a:p>
          <a:p>
            <a:pPr marL="1091687" lvl="1" indent="-583928">
              <a:lnSpc>
                <a:spcPct val="90000"/>
              </a:lnSpc>
              <a:spcBef>
                <a:spcPct val="20000"/>
              </a:spcBef>
              <a:buSzPct val="100000"/>
              <a:buFontTx/>
              <a:buChar char="•"/>
              <a:defRPr/>
            </a:pPr>
            <a:endParaRPr lang="en-US" sz="3200" dirty="0">
              <a:latin typeface="Arial" charset="0"/>
            </a:endParaRPr>
          </a:p>
          <a:p>
            <a:pPr marL="1091687" lvl="1" indent="-583928" eaLnBrk="1" hangingPunct="1">
              <a:spcBef>
                <a:spcPct val="20000"/>
              </a:spcBef>
              <a:defRPr/>
            </a:pPr>
            <a:endParaRPr lang="en-US" sz="3200" dirty="0">
              <a:latin typeface="Arial" charset="0"/>
            </a:endParaRPr>
          </a:p>
          <a:p>
            <a:pPr>
              <a:lnSpc>
                <a:spcPct val="90000"/>
              </a:lnSpc>
              <a:spcBef>
                <a:spcPct val="20000"/>
              </a:spcBef>
              <a:buSzPct val="100000"/>
              <a:defRPr/>
            </a:pPr>
            <a:r>
              <a:rPr lang="en-US" sz="3200" dirty="0">
                <a:latin typeface="Arial" charset="0"/>
              </a:rPr>
              <a:t>	</a:t>
            </a: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spcBef>
                <a:spcPct val="20000"/>
              </a:spcBef>
              <a:defRPr/>
            </a:pPr>
            <a:endParaRPr lang="en-US" sz="2700" dirty="0">
              <a:latin typeface="Arial" charset="0"/>
            </a:endParaRPr>
          </a:p>
        </p:txBody>
      </p:sp>
      <p:sp>
        <p:nvSpPr>
          <p:cNvPr id="4103" name="Rectangle 73">
            <a:extLst>
              <a:ext uri="{FF2B5EF4-FFF2-40B4-BE49-F238E27FC236}">
                <a16:creationId xmlns:a16="http://schemas.microsoft.com/office/drawing/2014/main" id="{93BA6DDD-2A5A-6D42-BF67-4146032E87DB}"/>
              </a:ext>
            </a:extLst>
          </p:cNvPr>
          <p:cNvSpPr>
            <a:spLocks noChangeArrowheads="1"/>
          </p:cNvSpPr>
          <p:nvPr/>
        </p:nvSpPr>
        <p:spPr bwMode="auto">
          <a:xfrm>
            <a:off x="14027150" y="146050"/>
            <a:ext cx="25520650" cy="4094163"/>
          </a:xfrm>
          <a:prstGeom prst="rect">
            <a:avLst/>
          </a:prstGeom>
          <a:solidFill>
            <a:schemeClr val="bg1">
              <a:lumMod val="95000"/>
            </a:schemeClr>
          </a:solidFill>
          <a:ln>
            <a:noFill/>
          </a:ln>
        </p:spPr>
        <p:txBody>
          <a:bodyPr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defRPr/>
            </a:pPr>
            <a:r>
              <a:rPr lang="en-US" altLang="en-US" sz="7200" b="1" dirty="0">
                <a:latin typeface="+mj-lt"/>
              </a:rPr>
              <a:t>Evaluating the Effectiveness of Interventions for Students with Attention Deficit Hyperactivity Disorder (ADHD)</a:t>
            </a:r>
            <a:endParaRPr lang="en-US" altLang="en-US" sz="4400" b="1" dirty="0">
              <a:latin typeface="+mj-lt"/>
              <a:ea typeface="Calibri" panose="020F0502020204030204" pitchFamily="34" charset="0"/>
              <a:cs typeface="Arial" panose="020B0604020202020204" pitchFamily="34" charset="0"/>
            </a:endParaRPr>
          </a:p>
          <a:p>
            <a:pPr algn="ctr">
              <a:spcBef>
                <a:spcPct val="0"/>
              </a:spcBef>
              <a:buFontTx/>
              <a:buNone/>
              <a:defRPr/>
            </a:pPr>
            <a:endParaRPr lang="en-US" altLang="en-US" sz="1800" b="1" dirty="0">
              <a:latin typeface="+mj-lt"/>
              <a:ea typeface="Calibri" panose="020F0502020204030204" pitchFamily="34" charset="0"/>
              <a:cs typeface="Arial" panose="020B0604020202020204" pitchFamily="34" charset="0"/>
            </a:endParaRPr>
          </a:p>
          <a:p>
            <a:pPr algn="ctr">
              <a:spcBef>
                <a:spcPct val="0"/>
              </a:spcBef>
              <a:buFontTx/>
              <a:buNone/>
              <a:defRPr/>
            </a:pPr>
            <a:r>
              <a:rPr lang="en-US" altLang="en-US" sz="5400" dirty="0">
                <a:latin typeface="+mj-lt"/>
                <a:ea typeface="Calibri" panose="020F0502020204030204" pitchFamily="34" charset="0"/>
                <a:cs typeface="Arial" panose="020B0604020202020204" pitchFamily="34" charset="0"/>
              </a:rPr>
              <a:t>Brianna Thorn </a:t>
            </a:r>
          </a:p>
          <a:p>
            <a:pPr algn="ctr">
              <a:spcBef>
                <a:spcPct val="0"/>
              </a:spcBef>
              <a:buFontTx/>
              <a:buNone/>
              <a:defRPr/>
            </a:pPr>
            <a:r>
              <a:rPr lang="en-US" altLang="en-US" sz="4400" b="1" dirty="0">
                <a:latin typeface="+mj-lt"/>
                <a:ea typeface="Calibri" panose="020F0502020204030204" pitchFamily="34" charset="0"/>
                <a:cs typeface="Arial" panose="020B0604020202020204" pitchFamily="34" charset="0"/>
              </a:rPr>
              <a:t>Monmouth University</a:t>
            </a:r>
          </a:p>
        </p:txBody>
      </p:sp>
      <p:sp>
        <p:nvSpPr>
          <p:cNvPr id="3081" name="Text Box 151">
            <a:extLst>
              <a:ext uri="{FF2B5EF4-FFF2-40B4-BE49-F238E27FC236}">
                <a16:creationId xmlns:a16="http://schemas.microsoft.com/office/drawing/2014/main" id="{6161D809-1FCC-114F-BE9F-6BEDC9DD4DF9}"/>
              </a:ext>
            </a:extLst>
          </p:cNvPr>
          <p:cNvSpPr txBox="1">
            <a:spLocks noChangeArrowheads="1"/>
          </p:cNvSpPr>
          <p:nvPr/>
        </p:nvSpPr>
        <p:spPr bwMode="auto">
          <a:xfrm>
            <a:off x="27279600" y="4191000"/>
            <a:ext cx="12954000" cy="28423125"/>
          </a:xfrm>
          <a:prstGeom prst="rect">
            <a:avLst/>
          </a:prstGeom>
          <a:noFill/>
          <a:ln w="12700">
            <a:noFill/>
            <a:miter lim="800000"/>
            <a:headEnd/>
            <a:tailEnd/>
          </a:ln>
        </p:spPr>
        <p:txBody>
          <a:bodyPr lIns="91396" tIns="45700" rIns="91396" bIns="45700">
            <a:spAutoFit/>
          </a:bodyPr>
          <a:lstStyle>
            <a:lvl1pPr>
              <a:defRPr sz="2300">
                <a:solidFill>
                  <a:schemeClr val="tx1"/>
                </a:solidFill>
                <a:latin typeface="Times New Roman" panose="02020603050405020304" pitchFamily="18" charset="0"/>
              </a:defRPr>
            </a:lvl1pPr>
            <a:lvl2pPr marL="685800" indent="-685800">
              <a:defRPr sz="2300">
                <a:solidFill>
                  <a:schemeClr val="tx1"/>
                </a:solidFill>
                <a:latin typeface="Times New Roman" panose="02020603050405020304" pitchFamily="18" charset="0"/>
              </a:defRPr>
            </a:lvl2pPr>
            <a:lvl3pPr>
              <a:defRPr sz="2300">
                <a:solidFill>
                  <a:schemeClr val="tx1"/>
                </a:solidFill>
                <a:latin typeface="Times New Roman" panose="02020603050405020304" pitchFamily="18" charset="0"/>
              </a:defRPr>
            </a:lvl3pPr>
            <a:lvl4pPr>
              <a:defRPr sz="2300">
                <a:solidFill>
                  <a:schemeClr val="tx1"/>
                </a:solidFill>
                <a:latin typeface="Times New Roman" panose="02020603050405020304" pitchFamily="18" charset="0"/>
              </a:defRPr>
            </a:lvl4pPr>
            <a:lvl5pPr>
              <a:defRPr sz="2300">
                <a:solidFill>
                  <a:schemeClr val="tx1"/>
                </a:solidFill>
                <a:latin typeface="Times New Roman" panose="02020603050405020304" pitchFamily="18" charset="0"/>
              </a:defRPr>
            </a:lvl5pPr>
            <a:lvl6pPr marL="2284413" indent="1588" eaLnBrk="0" fontAlgn="base" hangingPunct="0">
              <a:spcBef>
                <a:spcPct val="0"/>
              </a:spcBef>
              <a:spcAft>
                <a:spcPct val="0"/>
              </a:spcAft>
              <a:defRPr sz="2300">
                <a:solidFill>
                  <a:schemeClr val="tx1"/>
                </a:solidFill>
                <a:latin typeface="Times New Roman" panose="02020603050405020304" pitchFamily="18" charset="0"/>
              </a:defRPr>
            </a:lvl6pPr>
            <a:lvl7pPr marL="2741613" indent="1588" eaLnBrk="0" fontAlgn="base" hangingPunct="0">
              <a:spcBef>
                <a:spcPct val="0"/>
              </a:spcBef>
              <a:spcAft>
                <a:spcPct val="0"/>
              </a:spcAft>
              <a:defRPr sz="2300">
                <a:solidFill>
                  <a:schemeClr val="tx1"/>
                </a:solidFill>
                <a:latin typeface="Times New Roman" panose="02020603050405020304" pitchFamily="18" charset="0"/>
              </a:defRPr>
            </a:lvl7pPr>
            <a:lvl8pPr marL="3198813" indent="1588" eaLnBrk="0" fontAlgn="base" hangingPunct="0">
              <a:spcBef>
                <a:spcPct val="0"/>
              </a:spcBef>
              <a:spcAft>
                <a:spcPct val="0"/>
              </a:spcAft>
              <a:defRPr sz="2300">
                <a:solidFill>
                  <a:schemeClr val="tx1"/>
                </a:solidFill>
                <a:latin typeface="Times New Roman" panose="02020603050405020304" pitchFamily="18" charset="0"/>
              </a:defRPr>
            </a:lvl8pPr>
            <a:lvl9pPr marL="3656013" indent="1588" eaLnBrk="0" fontAlgn="base" hangingPunct="0">
              <a:spcBef>
                <a:spcPct val="0"/>
              </a:spcBef>
              <a:spcAft>
                <a:spcPct val="0"/>
              </a:spcAft>
              <a:defRPr sz="2300">
                <a:solidFill>
                  <a:schemeClr val="tx1"/>
                </a:solidFill>
                <a:latin typeface="Times New Roman" panose="02020603050405020304" pitchFamily="18" charset="0"/>
              </a:defRPr>
            </a:lvl9pPr>
          </a:lstStyle>
          <a:p>
            <a:pPr marL="0" lvl="2" indent="0" algn="ctr" eaLnBrk="1" hangingPunct="1">
              <a:lnSpc>
                <a:spcPct val="150000"/>
              </a:lnSpc>
            </a:pPr>
            <a:r>
              <a:rPr lang="en-US" altLang="en-US" sz="4800" b="1" i="1" dirty="0">
                <a:solidFill>
                  <a:srgbClr val="210BC5"/>
                </a:solidFill>
                <a:latin typeface="Calibri" panose="020F0502020204030204" pitchFamily="34" charset="0"/>
                <a:cs typeface="Arial" panose="020B0604020202020204" pitchFamily="34" charset="0"/>
              </a:rPr>
              <a:t>Evaluation of Positive Reinforcement</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cs typeface="Arial" panose="020B0604020202020204" pitchFamily="34" charset="0"/>
              </a:rPr>
              <a:t>Positive reinforcement is defined as reinforcing a behavior by using a stimulus to make it more likely that this behavior will occur again. </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cs typeface="Arial" panose="020B0604020202020204" pitchFamily="34" charset="0"/>
              </a:rPr>
              <a:t>Verbal and Nonverbal Reinforcement</a:t>
            </a:r>
          </a:p>
          <a:p>
            <a:pPr lvl="1" eaLnBrk="1" hangingPunct="1">
              <a:buFont typeface="Arial" panose="020B0604020202020204" pitchFamily="34" charset="0"/>
              <a:buChar char="–"/>
            </a:pPr>
            <a:r>
              <a:rPr lang="en-US" altLang="en-US" sz="3600" dirty="0">
                <a:solidFill>
                  <a:srgbClr val="000000"/>
                </a:solidFill>
                <a:latin typeface="Calibri" panose="020F0502020204030204" pitchFamily="34" charset="0"/>
              </a:rPr>
              <a:t>Praise can be used as a proactive tool to shape the expectations of behavior (Owens et al., 2018) </a:t>
            </a:r>
          </a:p>
          <a:p>
            <a:pPr lvl="1" eaLnBrk="1" hangingPunct="1">
              <a:buFont typeface="Arial" panose="020B0604020202020204" pitchFamily="34" charset="0"/>
              <a:buChar char="–"/>
            </a:pPr>
            <a:r>
              <a:rPr lang="en-US" altLang="en-US" sz="3600" dirty="0">
                <a:solidFill>
                  <a:srgbClr val="000000"/>
                </a:solidFill>
                <a:latin typeface="Calibri" panose="020F0502020204030204" pitchFamily="34" charset="0"/>
              </a:rPr>
              <a:t>Nonverbal strategies were useful in drawing the student’s attention more easily and managing their behaviors (</a:t>
            </a:r>
            <a:r>
              <a:rPr lang="en-US" altLang="en-US" sz="3600" dirty="0" err="1">
                <a:solidFill>
                  <a:srgbClr val="000000"/>
                </a:solidFill>
                <a:latin typeface="Calibri" panose="020F0502020204030204" pitchFamily="34" charset="0"/>
              </a:rPr>
              <a:t>Geng</a:t>
            </a:r>
            <a:r>
              <a:rPr lang="en-US" altLang="en-US" sz="3600" dirty="0">
                <a:solidFill>
                  <a:srgbClr val="000000"/>
                </a:solidFill>
                <a:latin typeface="Calibri" panose="020F0502020204030204" pitchFamily="34" charset="0"/>
              </a:rPr>
              <a:t>, 2011) </a:t>
            </a:r>
          </a:p>
          <a:p>
            <a:pPr lvl="1" eaLnBrk="1" hangingPunct="1">
              <a:buFont typeface="Arial" panose="020B0604020202020204" pitchFamily="34" charset="0"/>
              <a:buChar char="•"/>
            </a:pPr>
            <a:r>
              <a:rPr lang="en-US" altLang="en-US" sz="4400" dirty="0">
                <a:solidFill>
                  <a:srgbClr val="000000"/>
                </a:solidFill>
                <a:latin typeface="Calibri" panose="020F0502020204030204" pitchFamily="34" charset="0"/>
                <a:cs typeface="Arial" panose="020B0604020202020204" pitchFamily="34" charset="0"/>
              </a:rPr>
              <a:t>Daily Report Cards (DRC)</a:t>
            </a:r>
          </a:p>
          <a:p>
            <a:pPr lvl="1" eaLnBrk="1" hangingPunct="1">
              <a:buFont typeface="Arial" panose="020B0604020202020204" pitchFamily="34" charset="0"/>
              <a:buChar char="–"/>
            </a:pPr>
            <a:r>
              <a:rPr lang="en-US" altLang="en-US" sz="3600" dirty="0">
                <a:solidFill>
                  <a:srgbClr val="000000"/>
                </a:solidFill>
                <a:latin typeface="Calibri" panose="020F0502020204030204" pitchFamily="34" charset="0"/>
              </a:rPr>
              <a:t>Frequent and consistent feedback that is regularly communicated with those at home (</a:t>
            </a:r>
            <a:r>
              <a:rPr lang="en-US" altLang="en-US" sz="3600" dirty="0" err="1">
                <a:solidFill>
                  <a:srgbClr val="000000"/>
                </a:solidFill>
                <a:latin typeface="Calibri" panose="020F0502020204030204" pitchFamily="34" charset="0"/>
              </a:rPr>
              <a:t>DuPaul</a:t>
            </a:r>
            <a:r>
              <a:rPr lang="en-US" altLang="en-US" sz="3600" dirty="0">
                <a:solidFill>
                  <a:srgbClr val="000000"/>
                </a:solidFill>
                <a:latin typeface="Calibri" panose="020F0502020204030204" pitchFamily="34" charset="0"/>
              </a:rPr>
              <a:t> et al., 2014)</a:t>
            </a:r>
          </a:p>
          <a:p>
            <a:pPr lvl="1" eaLnBrk="1" hangingPunct="1">
              <a:buFont typeface="Arial" panose="020B0604020202020204" pitchFamily="34" charset="0"/>
              <a:buChar char="–"/>
            </a:pPr>
            <a:r>
              <a:rPr lang="en-US" altLang="en-US" sz="3600" dirty="0">
                <a:solidFill>
                  <a:srgbClr val="000000"/>
                </a:solidFill>
                <a:latin typeface="Calibri" panose="020F0502020204030204" pitchFamily="34" charset="0"/>
              </a:rPr>
              <a:t>Can be tailored to meet the needs of each specific student (Moore et al., 2016) </a:t>
            </a:r>
          </a:p>
          <a:p>
            <a:pPr lvl="1" eaLnBrk="1" hangingPunct="1">
              <a:buFont typeface="Arial" panose="020B0604020202020204" pitchFamily="34" charset="0"/>
              <a:buChar char="–"/>
            </a:pPr>
            <a:r>
              <a:rPr lang="en-US" altLang="en-US" sz="3600" dirty="0">
                <a:solidFill>
                  <a:srgbClr val="000000"/>
                </a:solidFill>
                <a:latin typeface="Calibri" panose="020F0502020204030204" pitchFamily="34" charset="0"/>
              </a:rPr>
              <a:t>Students using DRCs had improved behavior and were more academically productive and successful (Fabiano et al., 2010) </a:t>
            </a:r>
            <a:endParaRPr lang="en-US" altLang="en-US" sz="4800" dirty="0">
              <a:latin typeface="Calibri" panose="020F0502020204030204" pitchFamily="34" charset="0"/>
              <a:cs typeface="Arial" panose="020B0604020202020204" pitchFamily="34" charset="0"/>
            </a:endParaRPr>
          </a:p>
          <a:p>
            <a:pPr marL="0" lvl="2" indent="0" eaLnBrk="1" hangingPunct="1"/>
            <a:endParaRPr lang="en-US" altLang="en-US" sz="4800" dirty="0">
              <a:latin typeface="Calibri" panose="020F0502020204030204" pitchFamily="34" charset="0"/>
            </a:endParaRPr>
          </a:p>
          <a:p>
            <a:pPr algn="ctr" eaLnBrk="1" hangingPunct="1"/>
            <a:endParaRPr lang="en-US" altLang="en-US" sz="7200" b="1" i="1" u="sng" dirty="0">
              <a:solidFill>
                <a:schemeClr val="tx2"/>
              </a:solidFill>
              <a:latin typeface="Calibri" panose="020F0502020204030204" pitchFamily="34" charset="0"/>
            </a:endParaRPr>
          </a:p>
          <a:p>
            <a:pPr algn="ctr" eaLnBrk="1" hangingPunct="1"/>
            <a:r>
              <a:rPr lang="en-US" altLang="en-US" sz="5400" b="1" i="1" u="sng" dirty="0">
                <a:solidFill>
                  <a:schemeClr val="tx2"/>
                </a:solidFill>
                <a:latin typeface="Calibri" panose="020F0502020204030204" pitchFamily="34" charset="0"/>
              </a:rPr>
              <a:t>Limitations</a:t>
            </a:r>
            <a:endParaRPr lang="en-US" altLang="en-US" sz="5400" dirty="0">
              <a:solidFill>
                <a:schemeClr val="tx2"/>
              </a:solidFill>
              <a:latin typeface="Calibri" panose="020F0502020204030204" pitchFamily="34" charset="0"/>
            </a:endParaRPr>
          </a:p>
          <a:p>
            <a:pPr eaLnBrk="1" hangingPunct="1">
              <a:buFont typeface="Arial" panose="020B0604020202020204" pitchFamily="34" charset="0"/>
              <a:buChar char="•"/>
            </a:pPr>
            <a:r>
              <a:rPr lang="en-US" altLang="en-US" sz="4400" dirty="0">
                <a:solidFill>
                  <a:srgbClr val="000000"/>
                </a:solidFill>
                <a:latin typeface="Calibri" panose="020F0502020204030204" pitchFamily="34" charset="0"/>
                <a:cs typeface="Arial" panose="020B0604020202020204" pitchFamily="34" charset="0"/>
              </a:rPr>
              <a:t>Lack of current research literature within the past 5 years </a:t>
            </a:r>
          </a:p>
          <a:p>
            <a:pPr eaLnBrk="1" hangingPunct="1">
              <a:buFont typeface="Arial" panose="020B0604020202020204" pitchFamily="34" charset="0"/>
              <a:buChar char="•"/>
            </a:pPr>
            <a:r>
              <a:rPr lang="en-US" altLang="en-US" sz="4400" dirty="0">
                <a:solidFill>
                  <a:srgbClr val="000000"/>
                </a:solidFill>
                <a:latin typeface="Calibri" panose="020F0502020204030204" pitchFamily="34" charset="0"/>
                <a:cs typeface="Arial" panose="020B0604020202020204" pitchFamily="34" charset="0"/>
              </a:rPr>
              <a:t>Difficulty finding specific research on flexible seating and its affect on students with ADHD</a:t>
            </a:r>
            <a:endParaRPr lang="en-US" altLang="en-US" sz="4400" dirty="0">
              <a:solidFill>
                <a:srgbClr val="7030A0"/>
              </a:solidFill>
              <a:latin typeface="Calibri" panose="020F0502020204030204" pitchFamily="34" charset="0"/>
              <a:cs typeface="Arial" panose="020B0604020202020204" pitchFamily="34" charset="0"/>
            </a:endParaRPr>
          </a:p>
          <a:p>
            <a:pPr algn="ctr" eaLnBrk="1" hangingPunct="1">
              <a:lnSpc>
                <a:spcPct val="150000"/>
              </a:lnSpc>
            </a:pPr>
            <a:endParaRPr lang="en-US" altLang="en-US" sz="800" b="1" i="1" u="sng" dirty="0">
              <a:solidFill>
                <a:schemeClr val="tx2"/>
              </a:solidFill>
              <a:latin typeface="Calibri" panose="020F0502020204030204" pitchFamily="34" charset="0"/>
              <a:cs typeface="Arial" panose="020B0604020202020204" pitchFamily="34" charset="0"/>
            </a:endParaRPr>
          </a:p>
          <a:p>
            <a:pPr algn="ctr" eaLnBrk="1" hangingPunct="1">
              <a:lnSpc>
                <a:spcPct val="150000"/>
              </a:lnSpc>
            </a:pPr>
            <a:r>
              <a:rPr lang="en-US" altLang="en-US" sz="5400" b="1" i="1" u="sng" dirty="0">
                <a:solidFill>
                  <a:schemeClr val="tx2"/>
                </a:solidFill>
                <a:latin typeface="Calibri" panose="020F0502020204030204" pitchFamily="34" charset="0"/>
                <a:cs typeface="Arial" panose="020B0604020202020204" pitchFamily="34" charset="0"/>
              </a:rPr>
              <a:t>Discussion</a:t>
            </a:r>
            <a:endParaRPr lang="en-US" altLang="en-US" sz="5400" b="1" dirty="0">
              <a:solidFill>
                <a:schemeClr val="tx2"/>
              </a:solidFill>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4400" dirty="0">
                <a:latin typeface="Calibri" panose="020F0502020204030204" pitchFamily="34" charset="0"/>
                <a:cs typeface="Arial" panose="020B0604020202020204" pitchFamily="34" charset="0"/>
              </a:rPr>
              <a:t>Although the described interventions are all effective in their own way, each student must be looked at individually to determine what the best intervention to implement would be. </a:t>
            </a:r>
          </a:p>
          <a:p>
            <a:pPr eaLnBrk="1" hangingPunct="1">
              <a:buFont typeface="Arial" panose="020B0604020202020204" pitchFamily="34" charset="0"/>
              <a:buChar char="•"/>
            </a:pPr>
            <a:r>
              <a:rPr lang="en-US" altLang="en-US" sz="4400" i="1" dirty="0">
                <a:latin typeface="Calibri" panose="020F0502020204030204" pitchFamily="34" charset="0"/>
                <a:cs typeface="Arial" panose="020B0604020202020204" pitchFamily="34" charset="0"/>
              </a:rPr>
              <a:t>Strengths: </a:t>
            </a:r>
            <a:r>
              <a:rPr lang="en-US" altLang="en-US" sz="4400" dirty="0">
                <a:latin typeface="Calibri" panose="020F0502020204030204" pitchFamily="34" charset="0"/>
                <a:cs typeface="Arial" panose="020B0604020202020204" pitchFamily="34" charset="0"/>
              </a:rPr>
              <a:t> reviewing the effectiveness of the three interventions selected for students with ADHD and providing information to determine which intervention may be most effective based on a specific student. </a:t>
            </a:r>
          </a:p>
          <a:p>
            <a:pPr eaLnBrk="1" hangingPunct="1">
              <a:buFont typeface="Arial" panose="020B0604020202020204" pitchFamily="34" charset="0"/>
              <a:buChar char="•"/>
            </a:pPr>
            <a:r>
              <a:rPr lang="en-US" altLang="en-US" sz="4400" i="1" dirty="0">
                <a:latin typeface="Calibri" panose="020F0502020204030204" pitchFamily="34" charset="0"/>
                <a:cs typeface="Arial" panose="020B0604020202020204" pitchFamily="34" charset="0"/>
              </a:rPr>
              <a:t>Weaknesses: </a:t>
            </a:r>
            <a:r>
              <a:rPr lang="en-US" altLang="en-US" sz="4400" dirty="0">
                <a:latin typeface="Calibri" panose="020F0502020204030204" pitchFamily="34" charset="0"/>
                <a:cs typeface="Arial" panose="020B0604020202020204" pitchFamily="34" charset="0"/>
              </a:rPr>
              <a:t>small sample sizes that were too specific and unable to be generalized as well as a lack of articles on flexible seating </a:t>
            </a:r>
            <a:endParaRPr lang="en-US" altLang="en-US" sz="5400" dirty="0">
              <a:latin typeface="Calibri" panose="020F0502020204030204" pitchFamily="34" charset="0"/>
              <a:cs typeface="Arial" panose="020B0604020202020204" pitchFamily="34" charset="0"/>
            </a:endParaRPr>
          </a:p>
          <a:p>
            <a:pPr algn="ctr" eaLnBrk="1" hangingPunct="1"/>
            <a:endParaRPr lang="en-US" altLang="en-US" sz="2800" b="1" i="1" u="sng" dirty="0">
              <a:solidFill>
                <a:schemeClr val="tx2"/>
              </a:solidFill>
              <a:latin typeface="Calibri" panose="020F0502020204030204" pitchFamily="34" charset="0"/>
              <a:cs typeface="Arial" panose="020B0604020202020204" pitchFamily="34" charset="0"/>
            </a:endParaRPr>
          </a:p>
          <a:p>
            <a:pPr algn="ctr" eaLnBrk="1" hangingPunct="1"/>
            <a:r>
              <a:rPr lang="en-US" altLang="en-US" sz="5400" b="1" i="1" u="sng" dirty="0">
                <a:solidFill>
                  <a:schemeClr val="tx2"/>
                </a:solidFill>
                <a:latin typeface="Calibri" panose="020F0502020204030204" pitchFamily="34" charset="0"/>
                <a:cs typeface="Arial" panose="020B0604020202020204" pitchFamily="34" charset="0"/>
              </a:rPr>
              <a:t>Implications</a:t>
            </a:r>
          </a:p>
          <a:p>
            <a:pPr eaLnBrk="1" hangingPunct="1">
              <a:buFont typeface="Arial" panose="020B0604020202020204" pitchFamily="34" charset="0"/>
              <a:buChar char="•"/>
            </a:pPr>
            <a:r>
              <a:rPr lang="en-US" altLang="en-US" sz="4400" i="1" dirty="0">
                <a:solidFill>
                  <a:srgbClr val="000000"/>
                </a:solidFill>
                <a:latin typeface="Calibri" panose="020F0502020204030204" pitchFamily="34" charset="0"/>
              </a:rPr>
              <a:t>Next Steps:</a:t>
            </a:r>
            <a:r>
              <a:rPr lang="en-US" altLang="en-US" sz="4400" dirty="0">
                <a:solidFill>
                  <a:srgbClr val="000000"/>
                </a:solidFill>
                <a:latin typeface="Calibri" panose="020F0502020204030204" pitchFamily="34" charset="0"/>
              </a:rPr>
              <a:t> Conducting one study that utilize the three described interventions for students with ADHD to determine the most effective intervention. </a:t>
            </a:r>
            <a:endParaRPr lang="en-US" altLang="en-US" sz="4400" i="1" dirty="0">
              <a:solidFill>
                <a:srgbClr val="000000"/>
              </a:solidFill>
              <a:latin typeface="Calibri" panose="020F0502020204030204" pitchFamily="34" charset="0"/>
            </a:endParaRPr>
          </a:p>
        </p:txBody>
      </p:sp>
      <p:sp>
        <p:nvSpPr>
          <p:cNvPr id="10" name="Rectangle 9">
            <a:extLst>
              <a:ext uri="{FF2B5EF4-FFF2-40B4-BE49-F238E27FC236}">
                <a16:creationId xmlns:a16="http://schemas.microsoft.com/office/drawing/2014/main" id="{ABA408EF-6D29-5848-A6B1-FACA34E49324}"/>
              </a:ext>
            </a:extLst>
          </p:cNvPr>
          <p:cNvSpPr/>
          <p:nvPr/>
        </p:nvSpPr>
        <p:spPr>
          <a:xfrm>
            <a:off x="19050" y="32008763"/>
            <a:ext cx="40246300" cy="90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solidFill>
                  <a:schemeClr val="tx1"/>
                </a:solidFill>
              </a:rPr>
              <a:t>All questions and feedback can be directed to Brianna Thorn, s1111274@monmouth.edu. Thank you!</a:t>
            </a:r>
          </a:p>
        </p:txBody>
      </p:sp>
      <p:pic>
        <p:nvPicPr>
          <p:cNvPr id="15377" name="Picture 16" descr="Text&#10;&#10;Description automatically generated">
            <a:extLst>
              <a:ext uri="{FF2B5EF4-FFF2-40B4-BE49-F238E27FC236}">
                <a16:creationId xmlns:a16="http://schemas.microsoft.com/office/drawing/2014/main" id="{1F337394-54BB-6F40-9B75-7349BE6BE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46050"/>
            <a:ext cx="1316513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lum St.m4a" descr="Plum St.m4a">
            <a:hlinkClick r:id="" action="ppaction://media"/>
            <a:extLst>
              <a:ext uri="{FF2B5EF4-FFF2-40B4-BE49-F238E27FC236}">
                <a16:creationId xmlns:a16="http://schemas.microsoft.com/office/drawing/2014/main" id="{239C757B-AB61-074E-BFB4-4702622407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423600" y="1570492"/>
            <a:ext cx="2286000" cy="228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4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orn Research Poster" id="{C1C3662C-9409-0142-89B7-994E68B4DF84}" vid="{C439FD8E-F5BD-2840-A23B-C1DE4AC5DDB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TotalTime>
  <Pages>1</Pages>
  <Words>826</Words>
  <Application>Microsoft Office PowerPoint</Application>
  <PresentationFormat>Custom</PresentationFormat>
  <Paragraphs>75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Robert Smith</cp:lastModifiedBy>
  <cp:revision>160</cp:revision>
  <cp:lastPrinted>2002-03-27T20:40:30Z</cp:lastPrinted>
  <dcterms:created xsi:type="dcterms:W3CDTF">1999-04-12T09:26:27Z</dcterms:created>
  <dcterms:modified xsi:type="dcterms:W3CDTF">2020-12-02T15:04:34Z</dcterms:modified>
</cp:coreProperties>
</file>