
<file path=[Content_Types].xml><?xml version="1.0" encoding="utf-8"?>
<Types xmlns="http://schemas.openxmlformats.org/package/2006/content-types">
  <Default Extension="png" ContentType="image/png"/>
  <Default Extension="m4a" ContentType="audio/mp4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91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0233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2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647" autoAdjust="0"/>
  </p:normalViewPr>
  <p:slideViewPr>
    <p:cSldViewPr>
      <p:cViewPr varScale="1">
        <p:scale>
          <a:sx n="24" d="100"/>
          <a:sy n="24" d="100"/>
        </p:scale>
        <p:origin x="1098" y="96"/>
      </p:cViewPr>
      <p:guideLst>
        <p:guide orient="horz" pos="10368"/>
        <p:guide pos="1267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E1EDE09-DEA8-DA47-8FA4-96A04D39F57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638" y="4343400"/>
            <a:ext cx="5038725" cy="4119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623" tIns="44517" rIns="90623" bIns="445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92D31CA-412A-CD4B-8D0C-BADDE91BC5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33500" y="684213"/>
            <a:ext cx="4191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927" algn="l" defTabSz="9139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741912" algn="l" defTabSz="9139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198897" algn="l" defTabSz="9139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655881" algn="l" defTabSz="9139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2D8D24E-EE67-D24C-8DA9-A03ADE1CC7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5224A1E-DDFE-CA49-A42C-0804570E4F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5387342"/>
            <a:ext cx="34198560" cy="11460480"/>
          </a:xfrm>
        </p:spPr>
        <p:txBody>
          <a:bodyPr anchor="b"/>
          <a:lstStyle>
            <a:lvl1pPr algn="ctr"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17289782"/>
            <a:ext cx="30175200" cy="7947658"/>
          </a:xfrm>
        </p:spPr>
        <p:txBody>
          <a:bodyPr/>
          <a:lstStyle>
            <a:lvl1pPr marL="0" indent="0" algn="ctr">
              <a:buNone/>
              <a:defRPr sz="10560"/>
            </a:lvl1pPr>
            <a:lvl2pPr marL="2011680" indent="0" algn="ctr">
              <a:buNone/>
              <a:defRPr sz="8800"/>
            </a:lvl2pPr>
            <a:lvl3pPr marL="4023360" indent="0" algn="ctr">
              <a:buNone/>
              <a:defRPr sz="7920"/>
            </a:lvl3pPr>
            <a:lvl4pPr marL="6035040" indent="0" algn="ctr">
              <a:buNone/>
              <a:defRPr sz="7040"/>
            </a:lvl4pPr>
            <a:lvl5pPr marL="8046720" indent="0" algn="ctr">
              <a:buNone/>
              <a:defRPr sz="7040"/>
            </a:lvl5pPr>
            <a:lvl6pPr marL="10058400" indent="0" algn="ctr">
              <a:buNone/>
              <a:defRPr sz="7040"/>
            </a:lvl6pPr>
            <a:lvl7pPr marL="12070080" indent="0" algn="ctr">
              <a:buNone/>
              <a:defRPr sz="7040"/>
            </a:lvl7pPr>
            <a:lvl8pPr marL="14081760" indent="0" algn="ctr">
              <a:buNone/>
              <a:defRPr sz="7040"/>
            </a:lvl8pPr>
            <a:lvl9pPr marL="16093440" indent="0" algn="ctr">
              <a:buNone/>
              <a:defRPr sz="7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82101B-D635-6544-B36A-EB0628DDDCBC}" type="datetimeFigureOut">
              <a:rPr lang="en-US" smtClean="0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628C-F5F9-AA4B-A25F-E7DA896A2EB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75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68CA1B-821D-8842-A835-9D9BC6A91A06}" type="datetimeFigureOut">
              <a:rPr lang="en-US" smtClean="0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2276-8AA8-E541-AB63-55D24B59EA4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11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792172" y="1752600"/>
            <a:ext cx="867537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6062" y="1752600"/>
            <a:ext cx="2552319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BDC440-1987-F347-9FCE-95A2D112B04B}" type="datetimeFigureOut">
              <a:rPr lang="en-US" smtClean="0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DF93-A547-1F49-8D01-CEF76D548E2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789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1638" y="944570"/>
            <a:ext cx="34197926" cy="32464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2" y="5486400"/>
            <a:ext cx="18897600" cy="2651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20269200" y="5486400"/>
            <a:ext cx="18897600" cy="26517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78644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16AA7A-32A7-BC43-885B-1606433F9F32}" type="datetimeFigureOut">
              <a:rPr lang="en-US" smtClean="0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66EB-31DF-3745-AB4D-CBA6A85399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03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107" y="8206749"/>
            <a:ext cx="34701480" cy="13693138"/>
          </a:xfrm>
        </p:spPr>
        <p:txBody>
          <a:bodyPr anchor="b"/>
          <a:lstStyle>
            <a:lvl1pPr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5107" y="22029429"/>
            <a:ext cx="34701480" cy="7200898"/>
          </a:xfrm>
        </p:spPr>
        <p:txBody>
          <a:bodyPr/>
          <a:lstStyle>
            <a:lvl1pPr marL="0" indent="0">
              <a:buNone/>
              <a:defRPr sz="10560">
                <a:solidFill>
                  <a:schemeClr val="tx1"/>
                </a:solidFill>
              </a:defRPr>
            </a:lvl1pPr>
            <a:lvl2pPr marL="201168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B0E535-D658-124F-BA05-08A0118B8705}" type="datetimeFigureOut">
              <a:rPr lang="en-US" smtClean="0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985E-1403-684B-AAF1-5D5A5D45D0C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30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6060" y="8763000"/>
            <a:ext cx="170992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68260" y="8763000"/>
            <a:ext cx="170992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38543-0C4F-D74A-933B-D582C63AEFF3}" type="datetimeFigureOut">
              <a:rPr lang="en-US" smtClean="0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2647-3537-AE47-9F61-49CA18244C7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533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0" y="1752607"/>
            <a:ext cx="347014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1305" y="8069582"/>
            <a:ext cx="17020696" cy="395477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1305" y="12024360"/>
            <a:ext cx="17020696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368262" y="8069582"/>
            <a:ext cx="17104520" cy="395477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68262" y="12024360"/>
            <a:ext cx="17104520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58B43D-FFD1-2845-910C-2514E0841003}" type="datetimeFigureOut">
              <a:rPr lang="en-US" smtClean="0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F16EE-BAF7-944F-B8EB-A97CB2CCA08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00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4AC18A-8185-B945-909D-11B69397A33F}" type="datetimeFigureOut">
              <a:rPr lang="en-US" smtClean="0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D04B-153C-4947-A7C5-CE319E83326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59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02EC7E-4871-2C4C-AF3E-C035E40D9ED6}" type="datetimeFigureOut">
              <a:rPr lang="en-US" smtClean="0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C40B-DB3C-734D-8165-9287E6D63B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51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94560"/>
            <a:ext cx="12976383" cy="768096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4520" y="4739647"/>
            <a:ext cx="20368260" cy="23393400"/>
          </a:xfrm>
        </p:spPr>
        <p:txBody>
          <a:bodyPr/>
          <a:lstStyle>
            <a:lvl1pPr>
              <a:defRPr sz="14080"/>
            </a:lvl1pPr>
            <a:lvl2pPr>
              <a:defRPr sz="12320"/>
            </a:lvl2pPr>
            <a:lvl3pPr>
              <a:defRPr sz="1056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875520"/>
            <a:ext cx="12976383" cy="18295622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F77998-2BB1-9B4B-8C42-CA5A18D8341D}" type="datetimeFigureOut">
              <a:rPr lang="en-US" smtClean="0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50DA-C120-0F4F-8858-1E364BD4F61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256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94560"/>
            <a:ext cx="12976383" cy="768096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04520" y="4739647"/>
            <a:ext cx="20368260" cy="23393400"/>
          </a:xfrm>
        </p:spPr>
        <p:txBody>
          <a:bodyPr anchor="t"/>
          <a:lstStyle>
            <a:lvl1pPr marL="0" indent="0">
              <a:buNone/>
              <a:defRPr sz="14080"/>
            </a:lvl1pPr>
            <a:lvl2pPr marL="2011680" indent="0">
              <a:buNone/>
              <a:defRPr sz="12320"/>
            </a:lvl2pPr>
            <a:lvl3pPr marL="4023360" indent="0">
              <a:buNone/>
              <a:defRPr sz="10560"/>
            </a:lvl3pPr>
            <a:lvl4pPr marL="6035040" indent="0">
              <a:buNone/>
              <a:defRPr sz="8800"/>
            </a:lvl4pPr>
            <a:lvl5pPr marL="8046720" indent="0">
              <a:buNone/>
              <a:defRPr sz="8800"/>
            </a:lvl5pPr>
            <a:lvl6pPr marL="10058400" indent="0">
              <a:buNone/>
              <a:defRPr sz="8800"/>
            </a:lvl6pPr>
            <a:lvl7pPr marL="12070080" indent="0">
              <a:buNone/>
              <a:defRPr sz="8800"/>
            </a:lvl7pPr>
            <a:lvl8pPr marL="14081760" indent="0">
              <a:buNone/>
              <a:defRPr sz="8800"/>
            </a:lvl8pPr>
            <a:lvl9pPr marL="16093440" indent="0">
              <a:buNone/>
              <a:defRPr sz="8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875520"/>
            <a:ext cx="12976383" cy="18295622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338056-FC23-2A4C-84D6-4047B7696646}" type="datetimeFigureOut">
              <a:rPr lang="en-US" smtClean="0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E3EF-F7E2-9043-920B-7BAD821B6C2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2502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6060" y="1752607"/>
            <a:ext cx="347014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6060" y="8763000"/>
            <a:ext cx="347014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6060" y="30510487"/>
            <a:ext cx="90525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958B43D-FFD1-2845-910C-2514E0841003}" type="datetimeFigureOut">
              <a:rPr lang="en-US" smtClean="0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27380" y="30510487"/>
            <a:ext cx="135788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14980" y="30510487"/>
            <a:ext cx="90525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F16EE-BAF7-944F-B8EB-A97CB2CCA08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949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  <p:sldLayoutId id="2147484103" r:id="rId12"/>
  </p:sldLayoutIdLst>
  <p:txStyles>
    <p:titleStyle>
      <a:lvl1pPr algn="l" defTabSz="4023360" rtl="0" eaLnBrk="1" latinLnBrk="0" hangingPunct="1">
        <a:lnSpc>
          <a:spcPct val="90000"/>
        </a:lnSpc>
        <a:spcBef>
          <a:spcPct val="0"/>
        </a:spcBef>
        <a:buNone/>
        <a:defRPr sz="193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5840" indent="-1005840" algn="l" defTabSz="4023360" rtl="0" eaLnBrk="1" latinLnBrk="0" hangingPunct="1">
        <a:lnSpc>
          <a:spcPct val="90000"/>
        </a:lnSpc>
        <a:spcBef>
          <a:spcPts val="4400"/>
        </a:spcBef>
        <a:buFont typeface="Arial" panose="020B0604020202020204" pitchFamily="34" charset="0"/>
        <a:buChar char="•"/>
        <a:defRPr sz="12320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DC0435D-2969-AD4E-A7C3-20D26511A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27150" y="5127625"/>
            <a:ext cx="12331700" cy="2498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6" tIns="45700" rIns="91396" bIns="457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300">
              <a:latin typeface="Times New Roman" panose="02020603050405020304" pitchFamily="18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8057FBF-DD12-9543-A336-5CCBE011D2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27437" y="2593975"/>
            <a:ext cx="34197925" cy="4038600"/>
          </a:xfrm>
        </p:spPr>
        <p:txBody>
          <a:bodyPr rtlCol="0">
            <a:normAutofit fontScale="90000"/>
          </a:bodyPr>
          <a:lstStyle/>
          <a:p>
            <a:pPr defTabSz="4179105" eaLnBrk="1" fontAlgn="auto" hangingPunct="1">
              <a:spcAft>
                <a:spcPts val="0"/>
              </a:spcAft>
              <a:defRPr/>
            </a:pPr>
            <a:r>
              <a:rPr lang="en-US" b="1" dirty="0">
                <a:latin typeface="Arial" charset="0"/>
              </a:rPr>
              <a:t/>
            </a:r>
            <a:br>
              <a:rPr lang="en-US" b="1" dirty="0">
                <a:latin typeface="Arial" charset="0"/>
              </a:rPr>
            </a:br>
            <a:r>
              <a:rPr lang="en-US" sz="1200" b="1" dirty="0">
                <a:latin typeface="Arial" charset="0"/>
              </a:rPr>
              <a:t/>
            </a:r>
            <a:br>
              <a:rPr lang="en-US" sz="1200" b="1" dirty="0">
                <a:latin typeface="Arial" charset="0"/>
              </a:rPr>
            </a:br>
            <a:r>
              <a:rPr lang="en-US" sz="1200" b="1" dirty="0">
                <a:latin typeface="Arial" charset="0"/>
              </a:rPr>
              <a:t/>
            </a:r>
            <a:br>
              <a:rPr lang="en-US" sz="1200" b="1" dirty="0">
                <a:latin typeface="Arial" charset="0"/>
              </a:rPr>
            </a:br>
            <a:r>
              <a:rPr lang="en-US" sz="1200" b="1" dirty="0">
                <a:latin typeface="Arial" charset="0"/>
              </a:rPr>
              <a:t/>
            </a:r>
            <a:br>
              <a:rPr lang="en-US" sz="1200" b="1" dirty="0">
                <a:latin typeface="Arial" charset="0"/>
              </a:rPr>
            </a:br>
            <a:r>
              <a:rPr lang="en-US" sz="1200" b="1" dirty="0">
                <a:latin typeface="Arial" charset="0"/>
              </a:rPr>
              <a:t/>
            </a:r>
            <a:br>
              <a:rPr lang="en-US" sz="1200" b="1" dirty="0">
                <a:latin typeface="Arial" charset="0"/>
              </a:rPr>
            </a:br>
            <a:r>
              <a:rPr lang="en-US" sz="1200" b="1" dirty="0">
                <a:latin typeface="Arial" charset="0"/>
              </a:rPr>
              <a:t/>
            </a:r>
            <a:br>
              <a:rPr lang="en-US" sz="1200" b="1" dirty="0">
                <a:latin typeface="Arial" charset="0"/>
              </a:rPr>
            </a:br>
            <a:r>
              <a:rPr lang="en-US" sz="5600" b="1" i="1" dirty="0">
                <a:latin typeface="Arial" charset="0"/>
              </a:rPr>
              <a:t>Ann Spurka</a:t>
            </a:r>
            <a:br>
              <a:rPr lang="en-US" sz="5600" b="1" i="1" dirty="0">
                <a:latin typeface="Arial" charset="0"/>
              </a:rPr>
            </a:br>
            <a:r>
              <a:rPr lang="en-US" sz="4400" b="1" dirty="0">
                <a:latin typeface="Arial" charset="0"/>
              </a:rPr>
              <a:t>Monmouth University</a:t>
            </a:r>
            <a:r>
              <a:rPr lang="en-US" b="1" dirty="0">
                <a:latin typeface="Arial" charset="0"/>
              </a:rPr>
              <a:t/>
            </a:r>
            <a:br>
              <a:rPr lang="en-US" b="1" dirty="0">
                <a:latin typeface="Arial" charset="0"/>
              </a:rPr>
            </a:br>
            <a:r>
              <a:rPr lang="en-US" b="1" dirty="0">
                <a:latin typeface="Arial" charset="0"/>
              </a:rPr>
              <a:t> </a:t>
            </a:r>
            <a:br>
              <a:rPr lang="en-US" b="1" dirty="0">
                <a:latin typeface="Arial" charset="0"/>
              </a:rPr>
            </a:br>
            <a:endParaRPr lang="en-US" b="1" dirty="0">
              <a:latin typeface="Arial" charset="0"/>
            </a:endParaRP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E870902-AE63-F248-A059-440A6C8B8DC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5257800"/>
            <a:ext cx="14325600" cy="27660600"/>
          </a:xfrm>
        </p:spPr>
        <p:txBody>
          <a:bodyPr rtlCol="0">
            <a:noAutofit/>
          </a:bodyPr>
          <a:lstStyle/>
          <a:p>
            <a:pPr marL="0" indent="0" algn="ctr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b="1" i="1" u="sng" dirty="0">
                <a:solidFill>
                  <a:schemeClr val="accent3"/>
                </a:solidFill>
              </a:rPr>
              <a:t>Setting</a:t>
            </a:r>
          </a:p>
          <a:p>
            <a:pPr marL="0" indent="0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i="1" dirty="0">
                <a:solidFill>
                  <a:schemeClr val="bg1">
                    <a:lumMod val="50000"/>
                  </a:schemeClr>
                </a:solidFill>
              </a:rPr>
              <a:t>Overview of Community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dirty="0"/>
              <a:t>City of Long Branch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dirty="0"/>
              <a:t>Located in Monmouth County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dirty="0"/>
              <a:t>Population of 30,406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dirty="0"/>
              <a:t>Poverty rate of 19.07% in 2020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dirty="0"/>
              <a:t>69% of residents were born within the U.S.A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dirty="0"/>
              <a:t>White 67%, African American 14.94%, Hispanic 30.4%</a:t>
            </a:r>
          </a:p>
          <a:p>
            <a:pPr marL="0" indent="0" defTabSz="4179105" eaLnBrk="1" fontAlgn="auto" hangingPunct="1">
              <a:spcBef>
                <a:spcPts val="0"/>
              </a:spcBef>
              <a:spcAft>
                <a:spcPts val="0"/>
              </a:spcAft>
              <a:buNone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dirty="0"/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dirty="0"/>
          </a:p>
          <a:p>
            <a:pPr marL="0" indent="0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i="1" dirty="0">
                <a:solidFill>
                  <a:schemeClr val="bg1">
                    <a:lumMod val="50000"/>
                  </a:schemeClr>
                </a:solidFill>
              </a:rPr>
              <a:t>Overview of School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dirty="0"/>
              <a:t>Amerigo A Anastasia Elementary School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dirty="0"/>
              <a:t>From grades K-5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dirty="0"/>
              <a:t>Around 541 students 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dirty="0"/>
              <a:t>Student/Teacher Ratio of 10 to 1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dirty="0"/>
              <a:t>53% of students are male, 43% are female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dirty="0"/>
              <a:t>Hispanic, white, and African American are the most prevalent races displayed </a:t>
            </a:r>
          </a:p>
          <a:p>
            <a:pPr marL="0" indent="-457200" defTabSz="4179105">
              <a:spcBef>
                <a:spcPts val="0"/>
              </a:spcBef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dirty="0"/>
              <a:t>“Minority enrollment is 71% of the student body (majority Hispanic)” according to </a:t>
            </a:r>
            <a:r>
              <a:rPr lang="en-US" sz="5400" dirty="0" err="1"/>
              <a:t>publicschoolsreview.com</a:t>
            </a:r>
            <a:endParaRPr lang="en-US" sz="5400" dirty="0"/>
          </a:p>
          <a:p>
            <a:pPr marL="0" indent="0" defTabSz="4179105" eaLnBrk="1" fontAlgn="auto" hangingPunct="1">
              <a:spcBef>
                <a:spcPts val="0"/>
              </a:spcBef>
              <a:spcAft>
                <a:spcPts val="0"/>
              </a:spcAft>
              <a:buNone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dirty="0"/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dirty="0"/>
          </a:p>
          <a:p>
            <a:pPr marL="0" indent="0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i="1" dirty="0">
                <a:solidFill>
                  <a:schemeClr val="bg1">
                    <a:lumMod val="50000"/>
                  </a:schemeClr>
                </a:solidFill>
              </a:rPr>
              <a:t>Overview of Classroom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dirty="0"/>
              <a:t>5</a:t>
            </a:r>
            <a:r>
              <a:rPr lang="en-US" sz="5400" baseline="30000" dirty="0"/>
              <a:t>th</a:t>
            </a:r>
            <a:r>
              <a:rPr lang="en-US" sz="5400" dirty="0"/>
              <a:t> Grade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dirty="0"/>
              <a:t>Small group ranges from 3 to 8 students, while full classes range 15 to 20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dirty="0"/>
              <a:t>Students are expected to have access to websites such as Google Classroom, math E- Journals, and </a:t>
            </a:r>
            <a:r>
              <a:rPr lang="en-US" sz="5400" dirty="0" err="1"/>
              <a:t>ReadWorks.org</a:t>
            </a:r>
            <a:endParaRPr lang="en-US" sz="5400" dirty="0"/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dirty="0"/>
              <a:t>Students are on Zoom from 7:50 am to 12:00pm daily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dirty="0"/>
              <a:t>Students are completely virtual and are responsible for the upkeeping of their personal devices </a:t>
            </a:r>
          </a:p>
          <a:p>
            <a:pPr marL="0" indent="0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dirty="0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4FD511A8-E967-8A44-A077-BEF1755FD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84400" y="6172200"/>
            <a:ext cx="11963400" cy="26136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04619" tIns="203107" rIns="404619" bIns="203107"/>
          <a:lstStyle/>
          <a:p>
            <a:pPr marL="456985" lvl="1" indent="0" eaLnBrk="1" hangingPunct="1">
              <a:defRPr/>
            </a:pPr>
            <a:endParaRPr lang="en-US" sz="4600" b="1" i="1" u="sng" dirty="0">
              <a:solidFill>
                <a:schemeClr val="tx2"/>
              </a:solidFill>
              <a:latin typeface="Arial" charset="0"/>
            </a:endParaRPr>
          </a:p>
          <a:p>
            <a:pPr marL="1091687" lvl="1" indent="-583928">
              <a:lnSpc>
                <a:spcPct val="90000"/>
              </a:lnSpc>
              <a:spcBef>
                <a:spcPct val="20000"/>
              </a:spcBef>
              <a:buSzPct val="100000"/>
              <a:buFontTx/>
              <a:buChar char="•"/>
              <a:defRPr/>
            </a:pPr>
            <a:endParaRPr lang="en-US" sz="3700" dirty="0">
              <a:latin typeface="Arial" charset="0"/>
            </a:endParaRPr>
          </a:p>
          <a:p>
            <a:pPr marL="1091687" lvl="1" indent="-583928">
              <a:lnSpc>
                <a:spcPct val="90000"/>
              </a:lnSpc>
              <a:spcBef>
                <a:spcPct val="20000"/>
              </a:spcBef>
              <a:buSzPct val="100000"/>
              <a:buFontTx/>
              <a:buChar char="•"/>
              <a:defRPr/>
            </a:pPr>
            <a:endParaRPr lang="en-US" sz="3200" dirty="0">
              <a:latin typeface="Arial" charset="0"/>
            </a:endParaRPr>
          </a:p>
          <a:p>
            <a:pPr marL="1091687" lvl="1" indent="-583928" eaLnBrk="1" hangingPunct="1">
              <a:spcBef>
                <a:spcPct val="20000"/>
              </a:spcBef>
              <a:defRPr/>
            </a:pPr>
            <a:endParaRPr lang="en-US" sz="3200" dirty="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n-US" sz="3200" dirty="0">
                <a:latin typeface="Arial" charset="0"/>
              </a:rPr>
              <a:t>	</a:t>
            </a: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ct val="20000"/>
              </a:spcBef>
              <a:defRPr/>
            </a:pPr>
            <a:endParaRPr lang="en-US" sz="2700" dirty="0">
              <a:latin typeface="Arial" charset="0"/>
            </a:endParaRPr>
          </a:p>
        </p:txBody>
      </p:sp>
      <p:sp>
        <p:nvSpPr>
          <p:cNvPr id="2054" name="Text Box 151">
            <a:extLst>
              <a:ext uri="{FF2B5EF4-FFF2-40B4-BE49-F238E27FC236}">
                <a16:creationId xmlns:a16="http://schemas.microsoft.com/office/drawing/2014/main" id="{B6766A04-004D-E94D-9858-ED96BA8B9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7600" y="5181600"/>
            <a:ext cx="10439400" cy="255609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396" tIns="45700" rIns="91396" bIns="45700">
            <a:spAutoFit/>
          </a:bodyPr>
          <a:lstStyle/>
          <a:p>
            <a:pPr marL="456985" indent="-456985" algn="ctr" defTabSz="4179105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b="1" i="1" u="sng" dirty="0">
                <a:solidFill>
                  <a:schemeClr val="accent3"/>
                </a:solidFill>
                <a:latin typeface="Calibri"/>
              </a:rPr>
              <a:t>Description of Students</a:t>
            </a:r>
            <a:endParaRPr lang="en-US" sz="5400" b="1" dirty="0">
              <a:solidFill>
                <a:schemeClr val="accent3"/>
              </a:solidFill>
              <a:latin typeface="Calibri"/>
              <a:cs typeface="Arial" pitchFamily="34" charset="0"/>
            </a:endParaRPr>
          </a:p>
          <a:p>
            <a:pPr indent="-457200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dirty="0">
                <a:latin typeface="Calibri"/>
              </a:rPr>
              <a:t>In one small group, there are 2 female students and 6 male</a:t>
            </a:r>
          </a:p>
          <a:p>
            <a:pPr indent="-457200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dirty="0">
                <a:latin typeface="Calibri"/>
              </a:rPr>
              <a:t>Ranges from class to class anywhere from 3 to 8</a:t>
            </a:r>
          </a:p>
          <a:p>
            <a:pPr indent="-457200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dirty="0">
                <a:latin typeface="Calibri"/>
              </a:rPr>
              <a:t>Disabilities include ADHD and learning disabilities with math and reading</a:t>
            </a:r>
          </a:p>
          <a:p>
            <a:pPr indent="-456985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dirty="0">
                <a:latin typeface="Calibri"/>
              </a:rPr>
              <a:t>While observing, it is noticeable that each student has difficulty focusing on the material</a:t>
            </a:r>
          </a:p>
          <a:p>
            <a:pPr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dirty="0">
                <a:latin typeface="Calibri"/>
              </a:rPr>
              <a:t>  </a:t>
            </a:r>
          </a:p>
          <a:p>
            <a:pPr marL="456985" indent="-456985" algn="ctr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sz="5400" b="1" i="1" u="sng" dirty="0">
              <a:solidFill>
                <a:schemeClr val="tx2"/>
              </a:solidFill>
              <a:latin typeface="+mn-lt"/>
            </a:endParaRPr>
          </a:p>
          <a:p>
            <a:pPr marL="456985" indent="-456985" algn="ctr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5400" b="1" i="1" u="sng" dirty="0">
                <a:solidFill>
                  <a:schemeClr val="accent3"/>
                </a:solidFill>
                <a:latin typeface="+mn-lt"/>
              </a:rPr>
              <a:t> Course &amp; Project</a:t>
            </a:r>
          </a:p>
          <a:p>
            <a:pPr marL="685800" indent="-6858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5400" dirty="0" err="1">
                <a:latin typeface="+mn-lt"/>
              </a:rPr>
              <a:t>Fnd</a:t>
            </a:r>
            <a:r>
              <a:rPr lang="en-US" sz="5400" dirty="0">
                <a:latin typeface="+mn-lt"/>
              </a:rPr>
              <a:t> </a:t>
            </a:r>
            <a:r>
              <a:rPr lang="en-US" sz="5400" dirty="0" err="1">
                <a:latin typeface="+mn-lt"/>
              </a:rPr>
              <a:t>Sp</a:t>
            </a:r>
            <a:r>
              <a:rPr lang="en-US" sz="5400" dirty="0">
                <a:latin typeface="+mn-lt"/>
              </a:rPr>
              <a:t> Ed Dev Ac </a:t>
            </a:r>
            <a:r>
              <a:rPr lang="en-US" sz="5400" dirty="0" err="1">
                <a:latin typeface="+mn-lt"/>
              </a:rPr>
              <a:t>Lfsp</a:t>
            </a:r>
            <a:r>
              <a:rPr lang="en-US" sz="5400" dirty="0">
                <a:latin typeface="+mn-lt"/>
              </a:rPr>
              <a:t> (EDS 330)</a:t>
            </a:r>
          </a:p>
          <a:p>
            <a:pPr marL="685800" indent="-6858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5400" dirty="0">
                <a:latin typeface="+mn-lt"/>
              </a:rPr>
              <a:t>I created a game on the website, Quizlet Live, to test the students’ basic multiplication and division skills. </a:t>
            </a:r>
          </a:p>
          <a:p>
            <a:pPr marL="685800" indent="-6858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5400" dirty="0">
                <a:latin typeface="+mn-lt"/>
              </a:rPr>
              <a:t>Quizlet Live offers students the chance to test their knowledge all while competing against their classmates</a:t>
            </a:r>
          </a:p>
          <a:p>
            <a:pPr marL="456985" indent="-456985" algn="ctr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5400" b="1" i="1" u="sng" dirty="0">
                <a:solidFill>
                  <a:schemeClr val="accent3"/>
                </a:solidFill>
                <a:latin typeface="+mn-lt"/>
              </a:rPr>
              <a:t>Role</a:t>
            </a:r>
          </a:p>
          <a:p>
            <a:pPr marL="456985" indent="-456985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5400" dirty="0">
                <a:latin typeface="+mn-lt"/>
              </a:rPr>
              <a:t>Mentor each student, provide support for students in any way I can, and provide knowledge in any way I can</a:t>
            </a:r>
            <a:endParaRPr lang="en-US" dirty="0"/>
          </a:p>
          <a:p>
            <a:pPr algn="ctr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dirty="0"/>
          </a:p>
        </p:txBody>
      </p:sp>
      <p:sp>
        <p:nvSpPr>
          <p:cNvPr id="4103" name="Rectangle 73">
            <a:extLst>
              <a:ext uri="{FF2B5EF4-FFF2-40B4-BE49-F238E27FC236}">
                <a16:creationId xmlns:a16="http://schemas.microsoft.com/office/drawing/2014/main" id="{DC0D86F7-E586-AF43-962B-40E353D55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15616"/>
            <a:ext cx="33680400" cy="3447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6" tIns="45700" rIns="91396" bIns="457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8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Quizlet Live: a Game for Everyone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66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Ann Spurka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66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Monmouth University</a:t>
            </a:r>
            <a:endParaRPr lang="en-US" altLang="en-US" sz="6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81" name="Text Box 151">
            <a:extLst>
              <a:ext uri="{FF2B5EF4-FFF2-40B4-BE49-F238E27FC236}">
                <a16:creationId xmlns:a16="http://schemas.microsoft.com/office/drawing/2014/main" id="{C63D4F18-73FD-F844-B2B2-233E93136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9000" y="4953000"/>
            <a:ext cx="13868400" cy="222522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396" tIns="45700" rIns="91396" bIns="45700">
            <a:spAutoFit/>
          </a:bodyPr>
          <a:lstStyle/>
          <a:p>
            <a:pPr marL="0" lvl="2" eaLnBrk="1" hangingPunct="1">
              <a:defRPr/>
            </a:pPr>
            <a:endParaRPr lang="en-US" sz="3600" dirty="0">
              <a:latin typeface="+mn-lt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US" sz="5400" b="1" i="1" u="sng" dirty="0">
                <a:solidFill>
                  <a:schemeClr val="accent3"/>
                </a:solidFill>
                <a:latin typeface="+mn-lt"/>
              </a:rPr>
              <a:t>Understandings</a:t>
            </a:r>
          </a:p>
          <a:p>
            <a:pPr indent="-457200" eaLnBrk="1" hangingPunct="1">
              <a:buFont typeface="Arial" pitchFamily="34" charset="0"/>
              <a:buChar char="•"/>
              <a:defRPr/>
            </a:pPr>
            <a:r>
              <a:rPr lang="en-US" sz="5400" dirty="0">
                <a:latin typeface="+mn-lt"/>
              </a:rPr>
              <a:t>It was learned that students succeed when there is a small amount of pressure and competition</a:t>
            </a:r>
          </a:p>
          <a:p>
            <a:pPr indent="-457200" eaLnBrk="1" hangingPunct="1">
              <a:buFont typeface="Arial" pitchFamily="34" charset="0"/>
              <a:buChar char="•"/>
              <a:defRPr/>
            </a:pPr>
            <a:r>
              <a:rPr lang="en-US" sz="5400" dirty="0"/>
              <a:t>While EDS 330 taught me about varying disabilities, experience through Anastasia gave a first hand look on working with such disabilities</a:t>
            </a:r>
            <a:endParaRPr lang="en-US" sz="5400" dirty="0">
              <a:latin typeface="+mn-lt"/>
            </a:endParaRPr>
          </a:p>
          <a:p>
            <a:pPr indent="-457200" eaLnBrk="1" hangingPunct="1">
              <a:buFont typeface="Arial" pitchFamily="34" charset="0"/>
              <a:buChar char="•"/>
              <a:defRPr/>
            </a:pPr>
            <a:r>
              <a:rPr lang="en-US" sz="5400" dirty="0"/>
              <a:t>While it is important to have a deep understanding of student’s disabilities, it is also important to be able to provide lessons using various methods</a:t>
            </a:r>
            <a:endParaRPr lang="en-US" sz="5400" dirty="0">
              <a:latin typeface="+mn-lt"/>
            </a:endParaRPr>
          </a:p>
          <a:p>
            <a:pPr indent="-457200" eaLnBrk="1" hangingPunct="1">
              <a:buFont typeface="Arial" pitchFamily="34" charset="0"/>
              <a:buChar char="•"/>
              <a:defRPr/>
            </a:pPr>
            <a:endParaRPr lang="en-US" sz="5400" dirty="0">
              <a:latin typeface="+mn-lt"/>
            </a:endParaRPr>
          </a:p>
          <a:p>
            <a:pPr algn="ctr" eaLnBrk="1" hangingPunct="1">
              <a:defRPr/>
            </a:pPr>
            <a:r>
              <a:rPr lang="en-US" sz="5400" b="1" i="1" u="sng" dirty="0">
                <a:solidFill>
                  <a:schemeClr val="accent3"/>
                </a:solidFill>
                <a:latin typeface="+mn-lt"/>
              </a:rPr>
              <a:t>Impacts</a:t>
            </a:r>
            <a:endParaRPr lang="en-US" sz="5400" dirty="0">
              <a:solidFill>
                <a:schemeClr val="accent3"/>
              </a:solidFill>
              <a:latin typeface="+mn-lt"/>
            </a:endParaRPr>
          </a:p>
          <a:p>
            <a:pPr indent="-457200" eaLnBrk="1" hangingPunct="1">
              <a:buFont typeface="Arial" pitchFamily="34" charset="0"/>
              <a:buChar char="•"/>
              <a:defRPr/>
            </a:pPr>
            <a:r>
              <a:rPr lang="en-US" sz="5400" dirty="0">
                <a:latin typeface="+mn-lt"/>
              </a:rPr>
              <a:t>Quizlet Live worked to show each student the significance of participating and knowing basic multiplication and division problems </a:t>
            </a:r>
          </a:p>
          <a:p>
            <a:pPr indent="-457200" eaLnBrk="1" hangingPunct="1">
              <a:buFont typeface="Arial" pitchFamily="34" charset="0"/>
              <a:buChar char="•"/>
              <a:defRPr/>
            </a:pPr>
            <a:r>
              <a:rPr lang="en-US" sz="5400" dirty="0"/>
              <a:t>Gave each student confidence as they answered each problem</a:t>
            </a:r>
            <a:endParaRPr lang="en-US" sz="5400" dirty="0">
              <a:latin typeface="+mn-lt"/>
            </a:endParaRPr>
          </a:p>
          <a:p>
            <a:pPr indent="-457200" eaLnBrk="1" hangingPunct="1">
              <a:buFont typeface="Arial" pitchFamily="34" charset="0"/>
              <a:buChar char="•"/>
              <a:defRPr/>
            </a:pPr>
            <a:endParaRPr lang="en-US" sz="5400" b="1" i="1" u="sng" dirty="0">
              <a:solidFill>
                <a:srgbClr val="7030A0"/>
              </a:solidFill>
              <a:latin typeface="+mn-lt"/>
              <a:cs typeface="Arial" charset="0"/>
            </a:endParaRPr>
          </a:p>
          <a:p>
            <a:pPr indent="-457200" algn="ctr" eaLnBrk="1" hangingPunct="1">
              <a:lnSpc>
                <a:spcPct val="150000"/>
              </a:lnSpc>
              <a:defRPr/>
            </a:pPr>
            <a:r>
              <a:rPr lang="en-US" sz="5400" b="1" i="1" u="sng" dirty="0">
                <a:solidFill>
                  <a:schemeClr val="accent3"/>
                </a:solidFill>
                <a:latin typeface="+mn-lt"/>
                <a:cs typeface="Arial" charset="0"/>
              </a:rPr>
              <a:t>Future Goals</a:t>
            </a:r>
            <a:endParaRPr lang="en-US" sz="5400" b="1" dirty="0">
              <a:solidFill>
                <a:schemeClr val="accent3"/>
              </a:solidFill>
              <a:latin typeface="+mn-lt"/>
              <a:cs typeface="Arial" charset="0"/>
            </a:endParaRPr>
          </a:p>
          <a:p>
            <a:pPr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5400" dirty="0">
                <a:latin typeface="+mn-lt"/>
                <a:cs typeface="Arial" charset="0"/>
              </a:rPr>
              <a:t>I hope to continue researching the best learning styles for individual students</a:t>
            </a:r>
          </a:p>
          <a:p>
            <a:pPr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5400" dirty="0">
                <a:latin typeface="+mn-lt"/>
                <a:cs typeface="Arial" charset="0"/>
              </a:rPr>
              <a:t>I wish to continue learning about the best ways to maintain and capture student’s attention.  </a:t>
            </a:r>
          </a:p>
          <a:p>
            <a:pPr indent="-457200" eaLnBrk="1" hangingPunct="1">
              <a:buFont typeface="Arial" panose="020B0604020202020204" pitchFamily="34" charset="0"/>
              <a:buChar char="•"/>
              <a:defRPr/>
            </a:pPr>
            <a:endParaRPr lang="en-US" sz="5400" dirty="0">
              <a:latin typeface="+mn-lt"/>
              <a:cs typeface="Arial" charset="0"/>
            </a:endParaRPr>
          </a:p>
        </p:txBody>
      </p:sp>
      <p:sp>
        <p:nvSpPr>
          <p:cNvPr id="4105" name="AutoShape 11" descr="https://exchange.monmouth.edu/owa/service.svc/s/GetFileAttachment?id=AAMkADUzNTAzYTE4LTFkZmItNGNiYi05YzIyLTAwNDM3ZWFjNzY1YQBGAAAAAABs37bhHIjOTZx5dTE8j3XhBwAPER1YytVnSrnXabV0lCskAABD9o3ZAAAPER1YytVnSrnXabV0lCskAAArz5nnAAABEgAQAIHb4rEAYfJKpAohnv8TfIk%3D&amp;X-OWA-CANARY=K8IiKFfYV0uyOv4P07BNfrAXb10lP9YI5y-30Ryu2WlnOd0USRjeyB90ndruFggKMUdFnlP0wsA.&amp;isImagePreview=True">
            <a:extLst>
              <a:ext uri="{FF2B5EF4-FFF2-40B4-BE49-F238E27FC236}">
                <a16:creationId xmlns:a16="http://schemas.microsoft.com/office/drawing/2014/main" id="{6580DB72-CB60-2C4B-981C-734AB808101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5100" y="-1746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106" name="AutoShape 13" descr="https://exchange.monmouth.edu/owa/service.svc/s/GetFileAttachment?id=AAMkADUzNTAzYTE4LTFkZmItNGNiYi05YzIyLTAwNDM3ZWFjNzY1YQBGAAAAAABs37bhHIjOTZx5dTE8j3XhBwAPER1YytVnSrnXabV0lCskAABD9o3ZAAAPER1YytVnSrnXabV0lCskAAArz5nnAAABEgAQAIHb4rEAYfJKpAohnv8TfIk%3D&amp;X-OWA-CANARY=K8IiKFfYV0uyOv4P07BNfrAXb10lP9YI5y-30Ryu2WlnOd0USRjeyB90ndruFggKMUdFnlP0wsA.&amp;isImagePreview=True">
            <a:extLst>
              <a:ext uri="{FF2B5EF4-FFF2-40B4-BE49-F238E27FC236}">
                <a16:creationId xmlns:a16="http://schemas.microsoft.com/office/drawing/2014/main" id="{1A1FEEDA-6BB1-BE41-B2CC-AF2D13737B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" y="-222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pic>
        <p:nvPicPr>
          <p:cNvPr id="4107" name="Picture 4">
            <a:extLst>
              <a:ext uri="{FF2B5EF4-FFF2-40B4-BE49-F238E27FC236}">
                <a16:creationId xmlns:a16="http://schemas.microsoft.com/office/drawing/2014/main" id="{6338A20E-E03B-D240-BF1C-6F9B459012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" y="253999"/>
            <a:ext cx="9877425" cy="493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14" descr="Comprehensifying and Extending Authentic Resources : Get more CI out of Quizlet  Live (or Gimikit)!">
            <a:extLst>
              <a:ext uri="{FF2B5EF4-FFF2-40B4-BE49-F238E27FC236}">
                <a16:creationId xmlns:a16="http://schemas.microsoft.com/office/drawing/2014/main" id="{19F85D29-768B-CA41-9EB7-E61857AF3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2238" y="1974254"/>
            <a:ext cx="12093574" cy="3447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udio Recording Nov 28, 2020 at 3:11:08 PM" descr="Audio Recording Nov 28, 2020 at 3:11:08 PM">
            <a:hlinkClick r:id="" action="ppaction://media"/>
            <a:extLst>
              <a:ext uri="{FF2B5EF4-FFF2-40B4-BE49-F238E27FC236}">
                <a16:creationId xmlns:a16="http://schemas.microsoft.com/office/drawing/2014/main" id="{CB01082D-5E1D-E54C-811D-47B1A688EE3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9710400" y="14935200"/>
            <a:ext cx="1930400" cy="1930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753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5281</TotalTime>
  <Pages>1</Pages>
  <Words>442</Words>
  <Application>Microsoft Office PowerPoint</Application>
  <PresentationFormat>Custom</PresentationFormat>
  <Paragraphs>67</Paragraphs>
  <Slides>1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      Ann Spurka Monmouth University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Independent Play Behaviors Using Opportunities to Engage in Stereotypic Behavior as Reinforcement  Gregory P. Hanley, Brian A. Iwata, Rachel H. Thompson, &amp; Jana S. Lindberg University Of Florida</dc:title>
  <dc:creator>gh</dc:creator>
  <cp:lastModifiedBy>Robert Smith</cp:lastModifiedBy>
  <cp:revision>155</cp:revision>
  <cp:lastPrinted>2002-03-27T20:40:30Z</cp:lastPrinted>
  <dcterms:created xsi:type="dcterms:W3CDTF">1999-04-12T09:26:27Z</dcterms:created>
  <dcterms:modified xsi:type="dcterms:W3CDTF">2020-12-02T15:04:06Z</dcterms:modified>
</cp:coreProperties>
</file>