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9" r:id="rId2"/>
  </p:sldIdLst>
  <p:sldSz cx="21945600" cy="16459200"/>
  <p:notesSz cx="9144000" cy="6858000"/>
  <p:defaultTextStyle>
    <a:defPPr>
      <a:defRPr lang="en-US"/>
    </a:defPPr>
    <a:lvl1pPr algn="l" rtl="0" fontAlgn="base">
      <a:spcBef>
        <a:spcPct val="0"/>
      </a:spcBef>
      <a:spcAft>
        <a:spcPct val="0"/>
      </a:spcAft>
      <a:defRPr sz="1000" kern="1200">
        <a:solidFill>
          <a:schemeClr val="tx1"/>
        </a:solidFill>
        <a:latin typeface="Arial" charset="0"/>
        <a:ea typeface="ＭＳ Ｐゴシック" pitchFamily="-109" charset="-128"/>
        <a:cs typeface="Arial" charset="0"/>
      </a:defRPr>
    </a:lvl1pPr>
    <a:lvl2pPr marL="228600" algn="l" rtl="0" fontAlgn="base">
      <a:spcBef>
        <a:spcPct val="0"/>
      </a:spcBef>
      <a:spcAft>
        <a:spcPct val="0"/>
      </a:spcAft>
      <a:defRPr sz="1000" kern="1200">
        <a:solidFill>
          <a:schemeClr val="tx1"/>
        </a:solidFill>
        <a:latin typeface="Arial" charset="0"/>
        <a:ea typeface="ＭＳ Ｐゴシック" pitchFamily="-109" charset="-128"/>
        <a:cs typeface="Arial" charset="0"/>
      </a:defRPr>
    </a:lvl2pPr>
    <a:lvl3pPr marL="457200" algn="l" rtl="0" fontAlgn="base">
      <a:spcBef>
        <a:spcPct val="0"/>
      </a:spcBef>
      <a:spcAft>
        <a:spcPct val="0"/>
      </a:spcAft>
      <a:defRPr sz="1000" kern="1200">
        <a:solidFill>
          <a:schemeClr val="tx1"/>
        </a:solidFill>
        <a:latin typeface="Arial" charset="0"/>
        <a:ea typeface="ＭＳ Ｐゴシック" pitchFamily="-109" charset="-128"/>
        <a:cs typeface="Arial" charset="0"/>
      </a:defRPr>
    </a:lvl3pPr>
    <a:lvl4pPr marL="685800" algn="l" rtl="0" fontAlgn="base">
      <a:spcBef>
        <a:spcPct val="0"/>
      </a:spcBef>
      <a:spcAft>
        <a:spcPct val="0"/>
      </a:spcAft>
      <a:defRPr sz="1000" kern="1200">
        <a:solidFill>
          <a:schemeClr val="tx1"/>
        </a:solidFill>
        <a:latin typeface="Arial" charset="0"/>
        <a:ea typeface="ＭＳ Ｐゴシック" pitchFamily="-109" charset="-128"/>
        <a:cs typeface="Arial" charset="0"/>
      </a:defRPr>
    </a:lvl4pPr>
    <a:lvl5pPr marL="914400" algn="l" rtl="0" fontAlgn="base">
      <a:spcBef>
        <a:spcPct val="0"/>
      </a:spcBef>
      <a:spcAft>
        <a:spcPct val="0"/>
      </a:spcAft>
      <a:defRPr sz="1000" kern="1200">
        <a:solidFill>
          <a:schemeClr val="tx1"/>
        </a:solidFill>
        <a:latin typeface="Arial" charset="0"/>
        <a:ea typeface="ＭＳ Ｐゴシック" pitchFamily="-109" charset="-128"/>
        <a:cs typeface="Arial" charset="0"/>
      </a:defRPr>
    </a:lvl5pPr>
    <a:lvl6pPr marL="1143000" algn="l" defTabSz="457200" rtl="0" eaLnBrk="1" latinLnBrk="0" hangingPunct="1">
      <a:defRPr sz="1000" kern="1200">
        <a:solidFill>
          <a:schemeClr val="tx1"/>
        </a:solidFill>
        <a:latin typeface="Arial" charset="0"/>
        <a:ea typeface="ＭＳ Ｐゴシック" pitchFamily="-109" charset="-128"/>
        <a:cs typeface="Arial" charset="0"/>
      </a:defRPr>
    </a:lvl6pPr>
    <a:lvl7pPr marL="1371600" algn="l" defTabSz="457200" rtl="0" eaLnBrk="1" latinLnBrk="0" hangingPunct="1">
      <a:defRPr sz="1000" kern="1200">
        <a:solidFill>
          <a:schemeClr val="tx1"/>
        </a:solidFill>
        <a:latin typeface="Arial" charset="0"/>
        <a:ea typeface="ＭＳ Ｐゴシック" pitchFamily="-109" charset="-128"/>
        <a:cs typeface="Arial" charset="0"/>
      </a:defRPr>
    </a:lvl7pPr>
    <a:lvl8pPr marL="1600200" algn="l" defTabSz="457200" rtl="0" eaLnBrk="1" latinLnBrk="0" hangingPunct="1">
      <a:defRPr sz="1000" kern="1200">
        <a:solidFill>
          <a:schemeClr val="tx1"/>
        </a:solidFill>
        <a:latin typeface="Arial" charset="0"/>
        <a:ea typeface="ＭＳ Ｐゴシック" pitchFamily="-109" charset="-128"/>
        <a:cs typeface="Arial" charset="0"/>
      </a:defRPr>
    </a:lvl8pPr>
    <a:lvl9pPr marL="1828800" algn="l" defTabSz="457200" rtl="0" eaLnBrk="1" latinLnBrk="0" hangingPunct="1">
      <a:defRPr sz="1000" kern="1200">
        <a:solidFill>
          <a:schemeClr val="tx1"/>
        </a:solidFill>
        <a:latin typeface="Arial" charset="0"/>
        <a:ea typeface="ＭＳ Ｐゴシック" pitchFamily="-109" charset="-128"/>
        <a:cs typeface="Arial" charset="0"/>
      </a:defRPr>
    </a:lvl9pPr>
  </p:defaultTextStyle>
  <p:extLst>
    <p:ext uri="{EFAFB233-063F-42B5-8137-9DF3F51BA10A}">
      <p15:sldGuideLst xmlns:p15="http://schemas.microsoft.com/office/powerpoint/2012/main">
        <p15:guide id="1" orient="horz" pos="5184">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FF"/>
    <a:srgbClr val="FF66CC"/>
    <a:srgbClr val="6699FF"/>
    <a:srgbClr val="990000"/>
    <a:srgbClr val="800000"/>
    <a:srgbClr val="6633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436" autoAdjust="0"/>
  </p:normalViewPr>
  <p:slideViewPr>
    <p:cSldViewPr>
      <p:cViewPr varScale="1">
        <p:scale>
          <a:sx n="49" d="100"/>
          <a:sy n="49" d="100"/>
        </p:scale>
        <p:origin x="822" y="42"/>
      </p:cViewPr>
      <p:guideLst>
        <p:guide orient="horz" pos="5184"/>
        <p:guide pos="69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200">
                <a:latin typeface="Times New Roman" pitchFamily="18" charset="0"/>
                <a:ea typeface="+mn-ea"/>
                <a:cs typeface="+mn-cs"/>
              </a:defRPr>
            </a:lvl1pPr>
          </a:lstStyle>
          <a:p>
            <a:pPr>
              <a:defRPr/>
            </a:pPr>
            <a:endParaRPr lang="en-US" dirty="0"/>
          </a:p>
        </p:txBody>
      </p:sp>
      <p:sp>
        <p:nvSpPr>
          <p:cNvPr id="1024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sz="1200">
                <a:latin typeface="Times New Roman" pitchFamily="18" charset="0"/>
                <a:ea typeface="+mn-ea"/>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200">
                <a:latin typeface="Times New Roman" pitchFamily="18" charset="0"/>
                <a:ea typeface="+mn-ea"/>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09" charset="0"/>
                <a:cs typeface="+mn-cs"/>
              </a:defRPr>
            </a:lvl1pPr>
          </a:lstStyle>
          <a:p>
            <a:pPr>
              <a:defRPr/>
            </a:pPr>
            <a:fld id="{8BF880AF-831D-48D5-A3CF-26F5F6CF6EC4}" type="slidenum">
              <a:rPr lang="en-US"/>
              <a:pPr>
                <a:defRPr/>
              </a:pPr>
              <a:t>‹#›</a:t>
            </a:fld>
            <a:endParaRPr lang="en-US" dirty="0"/>
          </a:p>
        </p:txBody>
      </p:sp>
    </p:spTree>
    <p:extLst>
      <p:ext uri="{BB962C8B-B14F-4D97-AF65-F5344CB8AC3E}">
        <p14:creationId xmlns:p14="http://schemas.microsoft.com/office/powerpoint/2010/main" val="1775646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18" charset="0"/>
        <a:ea typeface="ＭＳ Ｐゴシック" pitchFamily="-109" charset="-128"/>
        <a:cs typeface="ＭＳ Ｐゴシック" pitchFamily="-109" charset="-128"/>
      </a:defRPr>
    </a:lvl1pPr>
    <a:lvl2pPr marL="228600" algn="l" rtl="0" eaLnBrk="0" fontAlgn="base" hangingPunct="0">
      <a:spcBef>
        <a:spcPct val="30000"/>
      </a:spcBef>
      <a:spcAft>
        <a:spcPct val="0"/>
      </a:spcAft>
      <a:defRPr sz="600" kern="1200">
        <a:solidFill>
          <a:schemeClr val="tx1"/>
        </a:solidFill>
        <a:latin typeface="Times New Roman" pitchFamily="18" charset="0"/>
        <a:ea typeface="ＭＳ Ｐゴシック" pitchFamily="-109" charset="-128"/>
        <a:cs typeface="+mn-cs"/>
      </a:defRPr>
    </a:lvl2pPr>
    <a:lvl3pPr marL="457200" algn="l" rtl="0" eaLnBrk="0" fontAlgn="base" hangingPunct="0">
      <a:spcBef>
        <a:spcPct val="30000"/>
      </a:spcBef>
      <a:spcAft>
        <a:spcPct val="0"/>
      </a:spcAft>
      <a:defRPr sz="600" kern="1200">
        <a:solidFill>
          <a:schemeClr val="tx1"/>
        </a:solidFill>
        <a:latin typeface="Times New Roman" pitchFamily="18" charset="0"/>
        <a:ea typeface="ＭＳ Ｐゴシック" pitchFamily="-109" charset="-128"/>
        <a:cs typeface="+mn-cs"/>
      </a:defRPr>
    </a:lvl3pPr>
    <a:lvl4pPr marL="685800" algn="l" rtl="0" eaLnBrk="0" fontAlgn="base" hangingPunct="0">
      <a:spcBef>
        <a:spcPct val="30000"/>
      </a:spcBef>
      <a:spcAft>
        <a:spcPct val="0"/>
      </a:spcAft>
      <a:defRPr sz="600" kern="1200">
        <a:solidFill>
          <a:schemeClr val="tx1"/>
        </a:solidFill>
        <a:latin typeface="Times New Roman" pitchFamily="18" charset="0"/>
        <a:ea typeface="ＭＳ Ｐゴシック" pitchFamily="-109" charset="-128"/>
        <a:cs typeface="+mn-cs"/>
      </a:defRPr>
    </a:lvl4pPr>
    <a:lvl5pPr marL="914400" algn="l" rtl="0" eaLnBrk="0" fontAlgn="base" hangingPunct="0">
      <a:spcBef>
        <a:spcPct val="30000"/>
      </a:spcBef>
      <a:spcAft>
        <a:spcPct val="0"/>
      </a:spcAft>
      <a:defRPr sz="600" kern="1200">
        <a:solidFill>
          <a:schemeClr val="tx1"/>
        </a:solidFill>
        <a:latin typeface="Times New Roman" pitchFamily="18" charset="0"/>
        <a:ea typeface="ＭＳ Ｐゴシック" pitchFamily="-109" charset="-128"/>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450ECB3F-4125-4B5D-BCFE-E1FA7C2DC81A}" type="slidenum">
              <a:rPr lang="en-US" smtClean="0"/>
              <a:pPr/>
              <a:t>1</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0" hangingPunct="0">
              <a:spcBef>
                <a:spcPct val="10000"/>
              </a:spcBef>
              <a:spcAft>
                <a:spcPct val="10000"/>
              </a:spcAft>
              <a:defRPr/>
            </a:pPr>
            <a:r>
              <a:rPr lang="en-US" sz="2400" b="1" dirty="0" smtClean="0">
                <a:solidFill>
                  <a:srgbClr val="000000"/>
                </a:solidFill>
                <a:ea typeface="Arial" charset="0"/>
              </a:rPr>
              <a:t>WHY: </a:t>
            </a:r>
            <a:endParaRPr lang="en-US" sz="2400" dirty="0" smtClean="0">
              <a:solidFill>
                <a:srgbClr val="000000"/>
              </a:solidFill>
              <a:ea typeface="Arial" charset="0"/>
            </a:endParaRPr>
          </a:p>
          <a:p>
            <a:pPr marL="1257300" lvl="4" indent="-342900" eaLnBrk="0" hangingPunct="0">
              <a:spcBef>
                <a:spcPct val="10000"/>
              </a:spcBef>
              <a:spcAft>
                <a:spcPct val="10000"/>
              </a:spcAft>
              <a:buFont typeface="Wingdings" charset="2"/>
              <a:buChar char="§"/>
              <a:defRPr/>
            </a:pPr>
            <a:r>
              <a:rPr lang="en-US" sz="2400" dirty="0" smtClean="0">
                <a:solidFill>
                  <a:srgbClr val="000000"/>
                </a:solidFill>
                <a:ea typeface="Arial" charset="0"/>
              </a:rPr>
              <a:t>Children should spend pursuing their passions and interacting with their families</a:t>
            </a:r>
          </a:p>
          <a:p>
            <a:pPr marL="1257300" lvl="4" indent="-342900" eaLnBrk="0" hangingPunct="0">
              <a:spcBef>
                <a:spcPct val="10000"/>
              </a:spcBef>
              <a:spcAft>
                <a:spcPct val="10000"/>
              </a:spcAft>
              <a:buFont typeface="Wingdings" charset="2"/>
              <a:buChar char="§"/>
              <a:defRPr/>
            </a:pPr>
            <a:r>
              <a:rPr lang="en-US" sz="2400" dirty="0" smtClean="0">
                <a:solidFill>
                  <a:srgbClr val="000000"/>
                </a:solidFill>
                <a:ea typeface="Arial" charset="0"/>
              </a:rPr>
              <a:t>Homework can cause stress and frustration amongst students and parents</a:t>
            </a:r>
          </a:p>
          <a:p>
            <a:pPr eaLnBrk="0" hangingPunct="0">
              <a:spcBef>
                <a:spcPct val="10000"/>
              </a:spcBef>
              <a:spcAft>
                <a:spcPct val="10000"/>
              </a:spcAft>
              <a:defRPr/>
            </a:pPr>
            <a:endParaRPr lang="en-US" sz="2400" dirty="0" smtClean="0">
              <a:solidFill>
                <a:srgbClr val="000000"/>
              </a:solidFill>
              <a:ea typeface="Arial" charset="0"/>
            </a:endParaRPr>
          </a:p>
          <a:p>
            <a:pPr marL="342900" indent="-342900" eaLnBrk="0" hangingPunct="0">
              <a:spcBef>
                <a:spcPct val="10000"/>
              </a:spcBef>
              <a:spcAft>
                <a:spcPct val="10000"/>
              </a:spcAft>
              <a:buFont typeface="Wingdings" charset="2"/>
              <a:buChar char="§"/>
              <a:defRPr/>
            </a:pPr>
            <a:endParaRPr lang="en-US" sz="2400" dirty="0" smtClean="0">
              <a:solidFill>
                <a:srgbClr val="000000"/>
              </a:solidFill>
              <a:ea typeface="Arial" charset="0"/>
            </a:endParaRPr>
          </a:p>
          <a:p>
            <a:pPr marL="342900" indent="-342900" eaLnBrk="0" hangingPunct="0">
              <a:spcBef>
                <a:spcPct val="10000"/>
              </a:spcBef>
              <a:spcAft>
                <a:spcPct val="10000"/>
              </a:spcAft>
              <a:buFont typeface="Wingdings" charset="2"/>
              <a:buChar char="§"/>
              <a:defRPr/>
            </a:pPr>
            <a:endParaRPr lang="en-US" sz="2400" dirty="0" smtClean="0">
              <a:solidFill>
                <a:srgbClr val="000000"/>
              </a:solidFill>
              <a:ea typeface="Arial" charset="0"/>
            </a:endParaRPr>
          </a:p>
          <a:p>
            <a:endParaRPr lang="en-US" dirty="0" smtClean="0">
              <a:latin typeface="Times New Roman" pitchFamily="-109" charset="0"/>
            </a:endParaRPr>
          </a:p>
        </p:txBody>
      </p:sp>
    </p:spTree>
    <p:extLst>
      <p:ext uri="{BB962C8B-B14F-4D97-AF65-F5344CB8AC3E}">
        <p14:creationId xmlns:p14="http://schemas.microsoft.com/office/powerpoint/2010/main" val="41844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5113338"/>
            <a:ext cx="18653125" cy="35274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681" y="9326563"/>
            <a:ext cx="15362238" cy="4206875"/>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DFCDF5-9577-43C5-9E82-A9CF24F512B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CB4CA-A251-469F-87FF-D51976CB135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6082" y="1462882"/>
            <a:ext cx="4663281" cy="131675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6238" y="1462882"/>
            <a:ext cx="13913644" cy="131675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9E8A9A5-D90A-4296-B1A0-2413CA6192A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391F09-3328-4C11-8930-1ADC55C9CB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10576719"/>
            <a:ext cx="18653919" cy="3268663"/>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6976269"/>
            <a:ext cx="18653919" cy="3600450"/>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8691C2-E1B5-481D-BD48-AA92CC45DB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6238" y="4754563"/>
            <a:ext cx="9288463" cy="9875838"/>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10900" y="4754563"/>
            <a:ext cx="9288463" cy="9875838"/>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ECF651-48BA-4F53-B2F8-FCD9DF2B0DB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658813"/>
            <a:ext cx="19751675"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3684588"/>
            <a:ext cx="9696450" cy="15351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1096963" y="5219700"/>
            <a:ext cx="9696450" cy="948293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219" y="3684588"/>
            <a:ext cx="9700419" cy="15351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11148219" y="5219700"/>
            <a:ext cx="9700419" cy="948293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F870E8A-FAC1-42AD-A3EA-576F726F6A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622C98D-AD39-4304-B140-35C4DCA4CE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1FB08CB-4B6A-4C2D-B270-944512F82BE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655638"/>
            <a:ext cx="7219950" cy="2788444"/>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8580438" y="655638"/>
            <a:ext cx="12268200" cy="14046994"/>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3444082"/>
            <a:ext cx="7219950" cy="11258550"/>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9ED8973-0EF2-4685-8B7C-4AAD049585C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332" y="11521282"/>
            <a:ext cx="13167519" cy="136048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4301332" y="1470819"/>
            <a:ext cx="13167519" cy="9875044"/>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US" noProof="0" dirty="0" smtClean="0"/>
          </a:p>
        </p:txBody>
      </p:sp>
      <p:sp>
        <p:nvSpPr>
          <p:cNvPr id="4" name="Text Placeholder 3"/>
          <p:cNvSpPr>
            <a:spLocks noGrp="1"/>
          </p:cNvSpPr>
          <p:nvPr>
            <p:ph type="body" sz="half" idx="2"/>
          </p:nvPr>
        </p:nvSpPr>
        <p:spPr>
          <a:xfrm>
            <a:off x="4301332" y="12881769"/>
            <a:ext cx="13167519" cy="1931194"/>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6BFD09E-F431-4918-9FA1-B16EE65F68D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238" y="1462882"/>
            <a:ext cx="18653125" cy="2743200"/>
          </a:xfrm>
          <a:prstGeom prst="rect">
            <a:avLst/>
          </a:prstGeom>
          <a:noFill/>
          <a:ln w="9525">
            <a:noFill/>
            <a:miter lim="800000"/>
            <a:headEnd/>
            <a:tailEnd/>
          </a:ln>
        </p:spPr>
        <p:txBody>
          <a:bodyPr vert="horz" wrap="square" lIns="204651" tIns="102326" rIns="204651" bIns="10232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46238" y="4754563"/>
            <a:ext cx="18653125" cy="9875838"/>
          </a:xfrm>
          <a:prstGeom prst="rect">
            <a:avLst/>
          </a:prstGeom>
          <a:noFill/>
          <a:ln w="9525">
            <a:noFill/>
            <a:miter lim="800000"/>
            <a:headEnd/>
            <a:tailEnd/>
          </a:ln>
        </p:spPr>
        <p:txBody>
          <a:bodyPr vert="horz" wrap="square" lIns="204651" tIns="102326" rIns="204651" bIns="1023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6238" y="14996319"/>
            <a:ext cx="4572000" cy="1096963"/>
          </a:xfrm>
          <a:prstGeom prst="rect">
            <a:avLst/>
          </a:prstGeom>
          <a:noFill/>
          <a:ln w="9525">
            <a:noFill/>
            <a:miter lim="800000"/>
            <a:headEnd/>
            <a:tailEnd/>
          </a:ln>
          <a:effectLst/>
        </p:spPr>
        <p:txBody>
          <a:bodyPr vert="horz" wrap="square" lIns="204651" tIns="102326" rIns="204651" bIns="102326" numCol="1" anchor="t" anchorCtr="0" compatLnSpc="1">
            <a:prstTxWarp prst="textNoShape">
              <a:avLst/>
            </a:prstTxWarp>
          </a:bodyPr>
          <a:lstStyle>
            <a:lvl1pPr eaLnBrk="0" hangingPunct="0">
              <a:lnSpc>
                <a:spcPct val="100000"/>
              </a:lnSpc>
              <a:defRPr sz="3100">
                <a:latin typeface="Times New Roman" pitchFamily="18"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7497763" y="14996319"/>
            <a:ext cx="6950075" cy="1096963"/>
          </a:xfrm>
          <a:prstGeom prst="rect">
            <a:avLst/>
          </a:prstGeom>
          <a:noFill/>
          <a:ln w="9525">
            <a:noFill/>
            <a:miter lim="800000"/>
            <a:headEnd/>
            <a:tailEnd/>
          </a:ln>
          <a:effectLst/>
        </p:spPr>
        <p:txBody>
          <a:bodyPr vert="horz" wrap="square" lIns="204651" tIns="102326" rIns="204651" bIns="102326" numCol="1" anchor="t" anchorCtr="0" compatLnSpc="1">
            <a:prstTxWarp prst="textNoShape">
              <a:avLst/>
            </a:prstTxWarp>
          </a:bodyPr>
          <a:lstStyle>
            <a:lvl1pPr algn="ctr" eaLnBrk="0" hangingPunct="0">
              <a:lnSpc>
                <a:spcPct val="100000"/>
              </a:lnSpc>
              <a:defRPr sz="3100">
                <a:latin typeface="Times New Roman" pitchFamily="18"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15727363" y="14996319"/>
            <a:ext cx="4572000" cy="1096963"/>
          </a:xfrm>
          <a:prstGeom prst="rect">
            <a:avLst/>
          </a:prstGeom>
          <a:noFill/>
          <a:ln w="9525">
            <a:noFill/>
            <a:miter lim="800000"/>
            <a:headEnd/>
            <a:tailEnd/>
          </a:ln>
          <a:effectLst/>
        </p:spPr>
        <p:txBody>
          <a:bodyPr vert="horz" wrap="square" lIns="204651" tIns="102326" rIns="204651" bIns="102326" numCol="1" anchor="t" anchorCtr="0" compatLnSpc="1">
            <a:prstTxWarp prst="textNoShape">
              <a:avLst/>
            </a:prstTxWarp>
          </a:bodyPr>
          <a:lstStyle>
            <a:lvl1pPr algn="r" eaLnBrk="0" hangingPunct="0">
              <a:defRPr sz="3100">
                <a:latin typeface="Times New Roman" pitchFamily="-109" charset="0"/>
                <a:cs typeface="+mn-cs"/>
              </a:defRPr>
            </a:lvl1pPr>
          </a:lstStyle>
          <a:p>
            <a:pPr>
              <a:defRPr/>
            </a:pPr>
            <a:fld id="{47EABDB5-5082-4428-936E-8A7AC1806C2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47082" rtl="0" eaLnBrk="0" fontAlgn="base" hangingPunct="0">
        <a:spcBef>
          <a:spcPct val="0"/>
        </a:spcBef>
        <a:spcAft>
          <a:spcPct val="0"/>
        </a:spcAft>
        <a:defRPr sz="9900">
          <a:solidFill>
            <a:schemeClr val="tx2"/>
          </a:solidFill>
          <a:latin typeface="+mj-lt"/>
          <a:ea typeface="ＭＳ Ｐゴシック" pitchFamily="-109" charset="-128"/>
          <a:cs typeface="ＭＳ Ｐゴシック" pitchFamily="-109" charset="-128"/>
        </a:defRPr>
      </a:lvl1pPr>
      <a:lvl2pPr algn="ctr" defTabSz="2047082" rtl="0" eaLnBrk="0" fontAlgn="base" hangingPunct="0">
        <a:spcBef>
          <a:spcPct val="0"/>
        </a:spcBef>
        <a:spcAft>
          <a:spcPct val="0"/>
        </a:spcAft>
        <a:defRPr sz="9900">
          <a:solidFill>
            <a:schemeClr val="tx2"/>
          </a:solidFill>
          <a:latin typeface="Times New Roman" pitchFamily="18" charset="0"/>
          <a:ea typeface="ＭＳ Ｐゴシック" pitchFamily="-109" charset="-128"/>
          <a:cs typeface="ＭＳ Ｐゴシック" pitchFamily="-109" charset="-128"/>
        </a:defRPr>
      </a:lvl2pPr>
      <a:lvl3pPr algn="ctr" defTabSz="2047082" rtl="0" eaLnBrk="0" fontAlgn="base" hangingPunct="0">
        <a:spcBef>
          <a:spcPct val="0"/>
        </a:spcBef>
        <a:spcAft>
          <a:spcPct val="0"/>
        </a:spcAft>
        <a:defRPr sz="9900">
          <a:solidFill>
            <a:schemeClr val="tx2"/>
          </a:solidFill>
          <a:latin typeface="Times New Roman" pitchFamily="18" charset="0"/>
          <a:ea typeface="ＭＳ Ｐゴシック" pitchFamily="-109" charset="-128"/>
          <a:cs typeface="ＭＳ Ｐゴシック" pitchFamily="-109" charset="-128"/>
        </a:defRPr>
      </a:lvl3pPr>
      <a:lvl4pPr algn="ctr" defTabSz="2047082" rtl="0" eaLnBrk="0" fontAlgn="base" hangingPunct="0">
        <a:spcBef>
          <a:spcPct val="0"/>
        </a:spcBef>
        <a:spcAft>
          <a:spcPct val="0"/>
        </a:spcAft>
        <a:defRPr sz="9900">
          <a:solidFill>
            <a:schemeClr val="tx2"/>
          </a:solidFill>
          <a:latin typeface="Times New Roman" pitchFamily="18" charset="0"/>
          <a:ea typeface="ＭＳ Ｐゴシック" pitchFamily="-109" charset="-128"/>
          <a:cs typeface="ＭＳ Ｐゴシック" pitchFamily="-109" charset="-128"/>
        </a:defRPr>
      </a:lvl4pPr>
      <a:lvl5pPr algn="ctr" defTabSz="2047082" rtl="0" eaLnBrk="0" fontAlgn="base" hangingPunct="0">
        <a:spcBef>
          <a:spcPct val="0"/>
        </a:spcBef>
        <a:spcAft>
          <a:spcPct val="0"/>
        </a:spcAft>
        <a:defRPr sz="9900">
          <a:solidFill>
            <a:schemeClr val="tx2"/>
          </a:solidFill>
          <a:latin typeface="Times New Roman" pitchFamily="18" charset="0"/>
          <a:ea typeface="ＭＳ Ｐゴシック" pitchFamily="-109" charset="-128"/>
          <a:cs typeface="ＭＳ Ｐゴシック" pitchFamily="-109" charset="-128"/>
        </a:defRPr>
      </a:lvl5pPr>
      <a:lvl6pPr marL="228600" algn="ctr" defTabSz="2047082" rtl="0" eaLnBrk="0" fontAlgn="base" hangingPunct="0">
        <a:spcBef>
          <a:spcPct val="0"/>
        </a:spcBef>
        <a:spcAft>
          <a:spcPct val="0"/>
        </a:spcAft>
        <a:defRPr sz="9900">
          <a:solidFill>
            <a:schemeClr val="tx2"/>
          </a:solidFill>
          <a:latin typeface="Times New Roman" pitchFamily="18" charset="0"/>
        </a:defRPr>
      </a:lvl6pPr>
      <a:lvl7pPr marL="457200" algn="ctr" defTabSz="2047082" rtl="0" eaLnBrk="0" fontAlgn="base" hangingPunct="0">
        <a:spcBef>
          <a:spcPct val="0"/>
        </a:spcBef>
        <a:spcAft>
          <a:spcPct val="0"/>
        </a:spcAft>
        <a:defRPr sz="9900">
          <a:solidFill>
            <a:schemeClr val="tx2"/>
          </a:solidFill>
          <a:latin typeface="Times New Roman" pitchFamily="18" charset="0"/>
        </a:defRPr>
      </a:lvl7pPr>
      <a:lvl8pPr marL="685800" algn="ctr" defTabSz="2047082" rtl="0" eaLnBrk="0" fontAlgn="base" hangingPunct="0">
        <a:spcBef>
          <a:spcPct val="0"/>
        </a:spcBef>
        <a:spcAft>
          <a:spcPct val="0"/>
        </a:spcAft>
        <a:defRPr sz="9900">
          <a:solidFill>
            <a:schemeClr val="tx2"/>
          </a:solidFill>
          <a:latin typeface="Times New Roman" pitchFamily="18" charset="0"/>
        </a:defRPr>
      </a:lvl8pPr>
      <a:lvl9pPr marL="914400" algn="ctr" defTabSz="2047082" rtl="0" eaLnBrk="0" fontAlgn="base" hangingPunct="0">
        <a:spcBef>
          <a:spcPct val="0"/>
        </a:spcBef>
        <a:spcAft>
          <a:spcPct val="0"/>
        </a:spcAft>
        <a:defRPr sz="9900">
          <a:solidFill>
            <a:schemeClr val="tx2"/>
          </a:solidFill>
          <a:latin typeface="Times New Roman" pitchFamily="18" charset="0"/>
        </a:defRPr>
      </a:lvl9pPr>
    </p:titleStyle>
    <p:bodyStyle>
      <a:lvl1pPr marL="767557" indent="-767557" algn="l" defTabSz="2047082" rtl="0" eaLnBrk="0" fontAlgn="base" hangingPunct="0">
        <a:spcBef>
          <a:spcPct val="20000"/>
        </a:spcBef>
        <a:spcAft>
          <a:spcPct val="0"/>
        </a:spcAft>
        <a:buChar char="•"/>
        <a:defRPr sz="7200">
          <a:solidFill>
            <a:schemeClr val="tx1"/>
          </a:solidFill>
          <a:latin typeface="+mn-lt"/>
          <a:ea typeface="ＭＳ Ｐゴシック" pitchFamily="-109" charset="-128"/>
          <a:cs typeface="ＭＳ Ｐゴシック" pitchFamily="-109" charset="-128"/>
        </a:defRPr>
      </a:lvl1pPr>
      <a:lvl2pPr marL="1662113" indent="-638969" algn="l" defTabSz="2047082" rtl="0" eaLnBrk="0" fontAlgn="base" hangingPunct="0">
        <a:spcBef>
          <a:spcPct val="20000"/>
        </a:spcBef>
        <a:spcAft>
          <a:spcPct val="0"/>
        </a:spcAft>
        <a:buChar char="–"/>
        <a:defRPr sz="6300">
          <a:solidFill>
            <a:schemeClr val="tx1"/>
          </a:solidFill>
          <a:latin typeface="+mn-lt"/>
          <a:ea typeface="ＭＳ Ｐゴシック" pitchFamily="-109" charset="-128"/>
        </a:defRPr>
      </a:lvl2pPr>
      <a:lvl3pPr marL="2558257" indent="-511175" algn="l" defTabSz="2047082" rtl="0" eaLnBrk="0" fontAlgn="base" hangingPunct="0">
        <a:spcBef>
          <a:spcPct val="20000"/>
        </a:spcBef>
        <a:spcAft>
          <a:spcPct val="0"/>
        </a:spcAft>
        <a:buChar char="•"/>
        <a:defRPr sz="5400">
          <a:solidFill>
            <a:schemeClr val="tx1"/>
          </a:solidFill>
          <a:latin typeface="+mn-lt"/>
          <a:ea typeface="ＭＳ Ｐゴシック" pitchFamily="-109" charset="-128"/>
        </a:defRPr>
      </a:lvl3pPr>
      <a:lvl4pPr marL="3580607" indent="-510382" algn="l" defTabSz="2047082" rtl="0" eaLnBrk="0" fontAlgn="base" hangingPunct="0">
        <a:spcBef>
          <a:spcPct val="20000"/>
        </a:spcBef>
        <a:spcAft>
          <a:spcPct val="0"/>
        </a:spcAft>
        <a:buChar char="–"/>
        <a:defRPr sz="4500">
          <a:solidFill>
            <a:schemeClr val="tx1"/>
          </a:solidFill>
          <a:latin typeface="+mn-lt"/>
          <a:ea typeface="ＭＳ Ｐゴシック" pitchFamily="-109" charset="-128"/>
        </a:defRPr>
      </a:lvl4pPr>
      <a:lvl5pPr marL="4604544" indent="-511175" algn="l" defTabSz="2047082" rtl="0" eaLnBrk="0" fontAlgn="base" hangingPunct="0">
        <a:spcBef>
          <a:spcPct val="20000"/>
        </a:spcBef>
        <a:spcAft>
          <a:spcPct val="0"/>
        </a:spcAft>
        <a:buChar char="»"/>
        <a:defRPr sz="4500">
          <a:solidFill>
            <a:schemeClr val="tx1"/>
          </a:solidFill>
          <a:latin typeface="+mn-lt"/>
          <a:ea typeface="ＭＳ Ｐゴシック" pitchFamily="-109" charset="-128"/>
        </a:defRPr>
      </a:lvl5pPr>
      <a:lvl6pPr marL="4833144" indent="-511175" algn="l" defTabSz="2047082" rtl="0" eaLnBrk="0" fontAlgn="base" hangingPunct="0">
        <a:spcBef>
          <a:spcPct val="20000"/>
        </a:spcBef>
        <a:spcAft>
          <a:spcPct val="0"/>
        </a:spcAft>
        <a:buChar char="»"/>
        <a:defRPr sz="4500">
          <a:solidFill>
            <a:schemeClr val="tx1"/>
          </a:solidFill>
          <a:latin typeface="+mn-lt"/>
        </a:defRPr>
      </a:lvl6pPr>
      <a:lvl7pPr marL="5061744" indent="-511175" algn="l" defTabSz="2047082" rtl="0" eaLnBrk="0" fontAlgn="base" hangingPunct="0">
        <a:spcBef>
          <a:spcPct val="20000"/>
        </a:spcBef>
        <a:spcAft>
          <a:spcPct val="0"/>
        </a:spcAft>
        <a:buChar char="»"/>
        <a:defRPr sz="4500">
          <a:solidFill>
            <a:schemeClr val="tx1"/>
          </a:solidFill>
          <a:latin typeface="+mn-lt"/>
        </a:defRPr>
      </a:lvl7pPr>
      <a:lvl8pPr marL="5290344" indent="-511175" algn="l" defTabSz="2047082" rtl="0" eaLnBrk="0" fontAlgn="base" hangingPunct="0">
        <a:spcBef>
          <a:spcPct val="20000"/>
        </a:spcBef>
        <a:spcAft>
          <a:spcPct val="0"/>
        </a:spcAft>
        <a:buChar char="»"/>
        <a:defRPr sz="4500">
          <a:solidFill>
            <a:schemeClr val="tx1"/>
          </a:solidFill>
          <a:latin typeface="+mn-lt"/>
        </a:defRPr>
      </a:lvl8pPr>
      <a:lvl9pPr marL="5518944" indent="-511175" algn="l" defTabSz="2047082" rtl="0" eaLnBrk="0" fontAlgn="base" hangingPunct="0">
        <a:spcBef>
          <a:spcPct val="20000"/>
        </a:spcBef>
        <a:spcAft>
          <a:spcPct val="0"/>
        </a:spcAft>
        <a:buChar char="»"/>
        <a:defRPr sz="4500">
          <a:solidFill>
            <a:schemeClr val="tx1"/>
          </a:solidFill>
          <a:latin typeface="+mn-lt"/>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hemeOverride" Target="../theme/themeOverride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tiff"/><Relationship Id="rId4" Type="http://schemas.openxmlformats.org/officeDocument/2006/relationships/slideLayout" Target="../slideLayouts/slideLayout7.xml"/><Relationship Id="rId9"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1" name="Line 42"/>
          <p:cNvSpPr>
            <a:spLocks noChangeShapeType="1"/>
          </p:cNvSpPr>
          <p:nvPr/>
        </p:nvSpPr>
        <p:spPr bwMode="auto">
          <a:xfrm flipH="1">
            <a:off x="3173757" y="4447181"/>
            <a:ext cx="620713" cy="300832"/>
          </a:xfrm>
          <a:prstGeom prst="line">
            <a:avLst/>
          </a:prstGeom>
          <a:noFill/>
          <a:ln w="9525">
            <a:noFill/>
            <a:round/>
            <a:headEnd/>
            <a:tailEnd type="triangle" w="med" len="med"/>
          </a:ln>
        </p:spPr>
        <p:txBody>
          <a:bodyPr wrap="none" lIns="45720" tIns="22860" rIns="45720" bIns="22860" anchor="ctr">
            <a:spAutoFit/>
          </a:bodyPr>
          <a:lstStyle/>
          <a:p>
            <a:endParaRPr lang="en-US" dirty="0">
              <a:latin typeface="Gill Sans MT" pitchFamily="34" charset="0"/>
            </a:endParaRPr>
          </a:p>
        </p:txBody>
      </p:sp>
      <p:sp>
        <p:nvSpPr>
          <p:cNvPr id="2061" name="Rectangle 6"/>
          <p:cNvSpPr>
            <a:spLocks noChangeArrowheads="1"/>
          </p:cNvSpPr>
          <p:nvPr/>
        </p:nvSpPr>
        <p:spPr bwMode="auto">
          <a:xfrm>
            <a:off x="6972954" y="1875883"/>
            <a:ext cx="7889480" cy="4803069"/>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400" b="1" dirty="0" smtClean="0">
                <a:solidFill>
                  <a:srgbClr val="000000"/>
                </a:solidFill>
                <a:latin typeface="Gill Sans Ultra Bold" charset="0"/>
                <a:ea typeface="Gill Sans Ultra Bold" charset="0"/>
                <a:cs typeface="Gill Sans Ultra Bold" charset="0"/>
              </a:rPr>
              <a:t>Antecedent-Based Classroom Management Strategies (CMSs)</a:t>
            </a:r>
            <a:endParaRPr lang="en-US" sz="2400" b="1" dirty="0" smtClean="0">
              <a:solidFill>
                <a:srgbClr val="000000"/>
              </a:solidFill>
              <a:ea typeface="Arial" charset="0"/>
            </a:endParaRPr>
          </a:p>
          <a:p>
            <a:pPr algn="ctr" eaLnBrk="0" hangingPunct="0">
              <a:spcBef>
                <a:spcPct val="10000"/>
              </a:spcBef>
              <a:spcAft>
                <a:spcPct val="10000"/>
              </a:spcAft>
              <a:defRPr/>
            </a:pPr>
            <a:r>
              <a:rPr lang="en-US" sz="2000" dirty="0" smtClean="0">
                <a:solidFill>
                  <a:srgbClr val="000000"/>
                </a:solidFill>
                <a:ea typeface="Arial" charset="0"/>
              </a:rPr>
              <a:t>“What can I do, as an educator, to support learners with ADHD in my classroom?”</a:t>
            </a:r>
          </a:p>
          <a:p>
            <a:pPr eaLnBrk="0" hangingPunct="0">
              <a:spcBef>
                <a:spcPct val="10000"/>
              </a:spcBef>
              <a:spcAft>
                <a:spcPct val="10000"/>
              </a:spcAft>
              <a:defRPr/>
            </a:pPr>
            <a:r>
              <a:rPr lang="en-US" sz="1800" b="1" dirty="0" smtClean="0">
                <a:solidFill>
                  <a:srgbClr val="000000"/>
                </a:solidFill>
                <a:ea typeface="Arial" charset="0"/>
              </a:rPr>
              <a:t>Purpose: </a:t>
            </a:r>
            <a:r>
              <a:rPr lang="en-US" sz="1800" dirty="0" smtClean="0">
                <a:solidFill>
                  <a:srgbClr val="000000"/>
                </a:solidFill>
                <a:ea typeface="Arial" charset="0"/>
              </a:rPr>
              <a:t>strategies that </a:t>
            </a:r>
            <a:r>
              <a:rPr lang="en-US" sz="1800" dirty="0" smtClean="0"/>
              <a:t>focus </a:t>
            </a:r>
            <a:r>
              <a:rPr lang="en-US" sz="1800" dirty="0"/>
              <a:t>on proactively modifying the environment to reduce the occurrence of problem </a:t>
            </a:r>
            <a:r>
              <a:rPr lang="en-US" sz="1800" dirty="0" smtClean="0"/>
              <a:t>behavior</a:t>
            </a:r>
            <a:endParaRPr lang="en-US" sz="1800" dirty="0"/>
          </a:p>
          <a:p>
            <a:pPr eaLnBrk="0" hangingPunct="0">
              <a:spcBef>
                <a:spcPct val="10000"/>
              </a:spcBef>
              <a:spcAft>
                <a:spcPct val="10000"/>
              </a:spcAft>
              <a:defRPr/>
            </a:pPr>
            <a:r>
              <a:rPr lang="en-US" sz="1800" b="1" dirty="0" smtClean="0"/>
              <a:t>Benefit: </a:t>
            </a:r>
          </a:p>
          <a:p>
            <a:pPr marL="342900" indent="-342900" eaLnBrk="0" hangingPunct="0">
              <a:spcBef>
                <a:spcPct val="10000"/>
              </a:spcBef>
              <a:spcAft>
                <a:spcPct val="10000"/>
              </a:spcAft>
              <a:buFont typeface="Wingdings" charset="2"/>
              <a:buChar char="§"/>
              <a:defRPr/>
            </a:pPr>
            <a:r>
              <a:rPr lang="en-US" sz="1800" dirty="0"/>
              <a:t>R</a:t>
            </a:r>
            <a:r>
              <a:rPr lang="en-US" sz="1800" dirty="0" smtClean="0"/>
              <a:t>educe </a:t>
            </a:r>
            <a:r>
              <a:rPr lang="en-US" sz="1800" dirty="0"/>
              <a:t>off-task and disruptive classroom behavior in learners with ADHD </a:t>
            </a:r>
            <a:endParaRPr lang="en-US" sz="1800" dirty="0" smtClean="0"/>
          </a:p>
          <a:p>
            <a:pPr marL="342900" indent="-342900" eaLnBrk="0" hangingPunct="0">
              <a:spcBef>
                <a:spcPct val="10000"/>
              </a:spcBef>
              <a:spcAft>
                <a:spcPct val="10000"/>
              </a:spcAft>
              <a:buFont typeface="Wingdings" charset="2"/>
              <a:buChar char="§"/>
              <a:defRPr/>
            </a:pPr>
            <a:r>
              <a:rPr lang="en-US" sz="1800" dirty="0" smtClean="0"/>
              <a:t>Highly favorable </a:t>
            </a:r>
            <a:r>
              <a:rPr lang="en-US" sz="1800" dirty="0"/>
              <a:t>and effective practices that educators should consider using for learners with ADHD symptoms </a:t>
            </a:r>
            <a:endParaRPr lang="en-US" sz="1800" dirty="0" smtClean="0">
              <a:solidFill>
                <a:srgbClr val="000000"/>
              </a:solidFill>
              <a:ea typeface="Arial" charset="0"/>
            </a:endParaRPr>
          </a:p>
          <a:p>
            <a:pPr eaLnBrk="0" hangingPunct="0">
              <a:spcBef>
                <a:spcPct val="10000"/>
              </a:spcBef>
              <a:spcAft>
                <a:spcPct val="10000"/>
              </a:spcAft>
              <a:defRPr/>
            </a:pPr>
            <a:r>
              <a:rPr lang="en-US" sz="1800" b="1" dirty="0" smtClean="0">
                <a:ea typeface="Arial" charset="0"/>
              </a:rPr>
              <a:t>Strategies:</a:t>
            </a:r>
          </a:p>
          <a:p>
            <a:pPr marL="342900" indent="-342900" eaLnBrk="0" hangingPunct="0">
              <a:spcBef>
                <a:spcPct val="10000"/>
              </a:spcBef>
              <a:spcAft>
                <a:spcPct val="10000"/>
              </a:spcAft>
              <a:buFont typeface="Wingdings" charset="2"/>
              <a:buChar char="§"/>
              <a:defRPr/>
            </a:pPr>
            <a:r>
              <a:rPr lang="en-US" sz="1800" dirty="0" smtClean="0">
                <a:solidFill>
                  <a:srgbClr val="000000"/>
                </a:solidFill>
                <a:ea typeface="Arial" charset="0"/>
              </a:rPr>
              <a:t>Altering the Physical Classroom </a:t>
            </a:r>
          </a:p>
          <a:p>
            <a:pPr marL="342900" indent="-342900" eaLnBrk="0" hangingPunct="0">
              <a:spcBef>
                <a:spcPct val="10000"/>
              </a:spcBef>
              <a:spcAft>
                <a:spcPct val="10000"/>
              </a:spcAft>
              <a:buFont typeface="Wingdings" charset="2"/>
              <a:buChar char="§"/>
              <a:defRPr/>
            </a:pPr>
            <a:r>
              <a:rPr lang="en-US" sz="1800" dirty="0" smtClean="0">
                <a:solidFill>
                  <a:srgbClr val="000000"/>
                </a:solidFill>
                <a:ea typeface="Arial" charset="0"/>
              </a:rPr>
              <a:t>S</a:t>
            </a:r>
            <a:r>
              <a:rPr lang="en-US" sz="1800" dirty="0" smtClean="0"/>
              <a:t>trategic </a:t>
            </a:r>
            <a:r>
              <a:rPr lang="en-US" sz="1800" dirty="0"/>
              <a:t>S</a:t>
            </a:r>
            <a:r>
              <a:rPr lang="en-US" sz="1800" dirty="0" smtClean="0"/>
              <a:t>tudent </a:t>
            </a:r>
            <a:r>
              <a:rPr lang="en-US" sz="1800" dirty="0"/>
              <a:t>P</a:t>
            </a:r>
            <a:r>
              <a:rPr lang="en-US" sz="1800" dirty="0" smtClean="0"/>
              <a:t>lacement </a:t>
            </a:r>
            <a:endParaRPr lang="en-US" sz="1800" dirty="0" smtClean="0">
              <a:solidFill>
                <a:srgbClr val="000000"/>
              </a:solidFill>
              <a:ea typeface="Arial" charset="0"/>
            </a:endParaRPr>
          </a:p>
          <a:p>
            <a:pPr eaLnBrk="0" hangingPunct="0">
              <a:spcBef>
                <a:spcPct val="10000"/>
              </a:spcBef>
              <a:spcAft>
                <a:spcPct val="10000"/>
              </a:spcAft>
              <a:defRPr/>
            </a:pPr>
            <a:endParaRPr lang="en-US" sz="2400" dirty="0">
              <a:solidFill>
                <a:srgbClr val="000000"/>
              </a:solidFill>
              <a:ea typeface="Arial" charset="0"/>
            </a:endParaRPr>
          </a:p>
          <a:p>
            <a:pPr marL="571500" lvl="1" indent="-342900" eaLnBrk="0" hangingPunct="0">
              <a:spcBef>
                <a:spcPct val="10000"/>
              </a:spcBef>
              <a:spcAft>
                <a:spcPct val="10000"/>
              </a:spcAft>
              <a:buFont typeface="Wingdings" charset="2"/>
              <a:buChar char="§"/>
              <a:defRPr/>
            </a:pPr>
            <a:endParaRPr lang="en-US" sz="1800" dirty="0" smtClean="0">
              <a:ea typeface="Arial" charset="0"/>
            </a:endParaRPr>
          </a:p>
          <a:p>
            <a:pPr marL="571500" lvl="1" indent="-342900" eaLnBrk="0" hangingPunct="0">
              <a:spcBef>
                <a:spcPct val="10000"/>
              </a:spcBef>
              <a:spcAft>
                <a:spcPct val="10000"/>
              </a:spcAft>
              <a:buFont typeface="Wingdings" charset="2"/>
              <a:buChar char="§"/>
              <a:defRPr/>
            </a:pPr>
            <a:endParaRPr lang="en-US" sz="1800" dirty="0">
              <a:ea typeface="Arial" charset="0"/>
            </a:endParaRPr>
          </a:p>
          <a:p>
            <a:pPr marL="457200" lvl="1" indent="-228600">
              <a:buFont typeface="Arial" charset="0"/>
              <a:buChar char="•"/>
              <a:defRPr/>
            </a:pPr>
            <a:endParaRPr lang="en-US" sz="1800" dirty="0">
              <a:latin typeface="Gill Sans MT" pitchFamily="34" charset="0"/>
              <a:cs typeface="+mn-cs"/>
            </a:endParaRPr>
          </a:p>
        </p:txBody>
      </p:sp>
      <p:sp>
        <p:nvSpPr>
          <p:cNvPr id="2053" name="Rectangle 4"/>
          <p:cNvSpPr>
            <a:spLocks noChangeArrowheads="1"/>
          </p:cNvSpPr>
          <p:nvPr/>
        </p:nvSpPr>
        <p:spPr bwMode="auto">
          <a:xfrm>
            <a:off x="109162" y="247090"/>
            <a:ext cx="21607838" cy="1526994"/>
          </a:xfrm>
          <a:prstGeom prst="rect">
            <a:avLst/>
          </a:prstGeom>
          <a:solidFill>
            <a:schemeClr val="bg1"/>
          </a:solidFill>
          <a:ln w="9525">
            <a:solidFill>
              <a:schemeClr val="tx1"/>
            </a:solidFill>
            <a:miter lim="800000"/>
            <a:headEnd/>
            <a:tailEnd/>
          </a:ln>
        </p:spPr>
        <p:txBody>
          <a:bodyPr lIns="228600" tIns="137160" rIns="228600" bIns="137160" anchor="ctr"/>
          <a:lstStyle/>
          <a:p>
            <a:pPr algn="ctr" defTabSz="426244" eaLnBrk="0" hangingPunct="0">
              <a:spcBef>
                <a:spcPts val="0"/>
              </a:spcBef>
              <a:spcAft>
                <a:spcPts val="0"/>
              </a:spcAft>
            </a:pPr>
            <a:r>
              <a:rPr lang="en-US" sz="2800" b="1" dirty="0" smtClean="0">
                <a:latin typeface="Gill Sans MT" pitchFamily="34" charset="0"/>
              </a:rPr>
              <a:t>Understanding </a:t>
            </a:r>
            <a:r>
              <a:rPr lang="en-US" sz="2800" b="1" dirty="0" smtClean="0">
                <a:latin typeface="Gill Sans MT" charset="0"/>
                <a:ea typeface="Gill Sans MT" charset="0"/>
                <a:cs typeface="Gill Sans MT" charset="0"/>
              </a:rPr>
              <a:t>and Accommodating for Learners with Attention Deficit Hyperactivity Disorder: </a:t>
            </a:r>
          </a:p>
          <a:p>
            <a:pPr algn="ctr" defTabSz="426244" eaLnBrk="0" hangingPunct="0">
              <a:spcBef>
                <a:spcPts val="0"/>
              </a:spcBef>
              <a:spcAft>
                <a:spcPts val="0"/>
              </a:spcAft>
            </a:pPr>
            <a:r>
              <a:rPr lang="en-US" sz="2800" b="1" dirty="0">
                <a:latin typeface="Gill Sans MT" charset="0"/>
                <a:ea typeface="Gill Sans MT" charset="0"/>
                <a:cs typeface="Gill Sans MT" charset="0"/>
              </a:rPr>
              <a:t>Antecedent-Based Classroom Management </a:t>
            </a:r>
            <a:endParaRPr lang="en-US" sz="2800" b="1" dirty="0" smtClean="0">
              <a:latin typeface="Gill Sans MT" charset="0"/>
              <a:ea typeface="Gill Sans MT" charset="0"/>
              <a:cs typeface="Gill Sans MT" charset="0"/>
            </a:endParaRPr>
          </a:p>
          <a:p>
            <a:pPr algn="ctr" defTabSz="426244" eaLnBrk="0" hangingPunct="0">
              <a:spcBef>
                <a:spcPts val="0"/>
              </a:spcBef>
              <a:spcAft>
                <a:spcPts val="0"/>
              </a:spcAft>
            </a:pPr>
            <a:r>
              <a:rPr lang="en-US" sz="1800" b="1" dirty="0" smtClean="0">
                <a:latin typeface="Gill Sans MT" pitchFamily="34" charset="0"/>
              </a:rPr>
              <a:t>Angelica Pellone</a:t>
            </a:r>
          </a:p>
          <a:p>
            <a:pPr algn="ctr" defTabSz="426244" eaLnBrk="0" hangingPunct="0">
              <a:spcBef>
                <a:spcPts val="0"/>
              </a:spcBef>
              <a:spcAft>
                <a:spcPts val="0"/>
              </a:spcAft>
            </a:pPr>
            <a:r>
              <a:rPr lang="en-US" sz="1800" b="1" dirty="0" smtClean="0">
                <a:latin typeface="Gill Sans MT" pitchFamily="34" charset="0"/>
              </a:rPr>
              <a:t>Monmouth University,  West Long Branch, NJ</a:t>
            </a:r>
            <a:endParaRPr lang="en-US" sz="1800" b="1" dirty="0">
              <a:latin typeface="Gill Sans MT" pitchFamily="34" charset="0"/>
            </a:endParaRPr>
          </a:p>
        </p:txBody>
      </p:sp>
      <p:sp>
        <p:nvSpPr>
          <p:cNvPr id="31" name="Rectangle 6"/>
          <p:cNvSpPr>
            <a:spLocks noChangeArrowheads="1"/>
          </p:cNvSpPr>
          <p:nvPr/>
        </p:nvSpPr>
        <p:spPr bwMode="auto">
          <a:xfrm>
            <a:off x="14987819" y="1874324"/>
            <a:ext cx="6729181" cy="8005033"/>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400" b="1" dirty="0" smtClean="0">
                <a:solidFill>
                  <a:srgbClr val="000000"/>
                </a:solidFill>
                <a:latin typeface="Gill Sans Ultra Bold" charset="0"/>
                <a:ea typeface="Gill Sans Ultra Bold" charset="0"/>
                <a:cs typeface="Gill Sans Ultra Bold" charset="0"/>
              </a:rPr>
              <a:t>Strategic Student Placement </a:t>
            </a:r>
          </a:p>
          <a:p>
            <a:pPr lvl="1" algn="ctr" eaLnBrk="0" hangingPunct="0">
              <a:spcBef>
                <a:spcPts val="0"/>
              </a:spcBef>
              <a:spcAft>
                <a:spcPts val="0"/>
              </a:spcAft>
              <a:defRPr/>
            </a:pPr>
            <a:r>
              <a:rPr lang="en-US" sz="1800" dirty="0" smtClean="0"/>
              <a:t>Where a student is positioned in the classroom impacts their learning and behavior.  </a:t>
            </a:r>
            <a:endParaRPr lang="en-US" sz="1800" dirty="0"/>
          </a:p>
          <a:p>
            <a:pPr eaLnBrk="0" hangingPunct="0">
              <a:spcBef>
                <a:spcPct val="10000"/>
              </a:spcBef>
              <a:spcAft>
                <a:spcPts val="0"/>
              </a:spcAft>
              <a:defRPr/>
            </a:pPr>
            <a:r>
              <a:rPr lang="en-US" sz="1800" b="1" dirty="0" smtClean="0">
                <a:solidFill>
                  <a:srgbClr val="000000"/>
                </a:solidFill>
                <a:ea typeface="Arial" charset="0"/>
              </a:rPr>
              <a:t>Purpose</a:t>
            </a:r>
            <a:r>
              <a:rPr lang="en-US" sz="1800" b="1" dirty="0">
                <a:solidFill>
                  <a:srgbClr val="000000"/>
                </a:solidFill>
                <a:ea typeface="Arial" charset="0"/>
              </a:rPr>
              <a:t>:</a:t>
            </a:r>
            <a:r>
              <a:rPr lang="en-US" sz="1800" dirty="0">
                <a:solidFill>
                  <a:srgbClr val="000000"/>
                </a:solidFill>
                <a:ea typeface="Arial" charset="0"/>
              </a:rPr>
              <a:t> </a:t>
            </a:r>
            <a:r>
              <a:rPr lang="en-US" sz="1800" dirty="0"/>
              <a:t>reduce stimuli that cause undesirable behavior and overcome ADHD </a:t>
            </a:r>
            <a:r>
              <a:rPr lang="en-US" sz="1800" dirty="0" smtClean="0"/>
              <a:t>barriers</a:t>
            </a:r>
            <a:endParaRPr lang="en-US" sz="1800" b="1" dirty="0"/>
          </a:p>
          <a:p>
            <a:pPr eaLnBrk="0" hangingPunct="0">
              <a:spcBef>
                <a:spcPct val="10000"/>
              </a:spcBef>
              <a:spcAft>
                <a:spcPts val="0"/>
              </a:spcAft>
              <a:defRPr/>
            </a:pPr>
            <a:r>
              <a:rPr lang="en-US" sz="1800" b="1" dirty="0" smtClean="0"/>
              <a:t>Results: </a:t>
            </a:r>
          </a:p>
          <a:p>
            <a:pPr marL="342900" indent="-342900" eaLnBrk="0" hangingPunct="0">
              <a:spcBef>
                <a:spcPts val="0"/>
              </a:spcBef>
              <a:spcAft>
                <a:spcPts val="0"/>
              </a:spcAft>
              <a:buFont typeface="Wingdings" charset="2"/>
              <a:buChar char="§"/>
              <a:defRPr/>
            </a:pPr>
            <a:r>
              <a:rPr lang="en-US" sz="1800" dirty="0" smtClean="0"/>
              <a:t>Row Seating</a:t>
            </a:r>
          </a:p>
          <a:p>
            <a:pPr marL="800100" lvl="2" indent="-342900" eaLnBrk="0" hangingPunct="0">
              <a:spcBef>
                <a:spcPts val="0"/>
              </a:spcBef>
              <a:spcAft>
                <a:spcPct val="10000"/>
              </a:spcAft>
              <a:buFont typeface="Wingdings" charset="2"/>
              <a:buChar char="§"/>
              <a:defRPr/>
            </a:pPr>
            <a:r>
              <a:rPr lang="en-US" sz="1800" dirty="0" smtClean="0"/>
              <a:t>Pro: provide </a:t>
            </a:r>
            <a:r>
              <a:rPr lang="en-US" sz="1800" dirty="0"/>
              <a:t>classroom structure and minimize </a:t>
            </a:r>
            <a:r>
              <a:rPr lang="en-US" sz="1800" dirty="0" smtClean="0"/>
              <a:t>distractions </a:t>
            </a:r>
            <a:r>
              <a:rPr lang="en-US" sz="1800" dirty="0" smtClean="0">
                <a:sym typeface="Wingdings"/>
              </a:rPr>
              <a:t> </a:t>
            </a:r>
            <a:r>
              <a:rPr lang="en-US" sz="1800" dirty="0"/>
              <a:t>increase in engagement </a:t>
            </a:r>
            <a:endParaRPr lang="en-US" sz="1800" dirty="0" smtClean="0"/>
          </a:p>
          <a:p>
            <a:pPr marL="800100" lvl="2" indent="-342900" eaLnBrk="0" hangingPunct="0">
              <a:spcBef>
                <a:spcPts val="0"/>
              </a:spcBef>
              <a:spcAft>
                <a:spcPct val="10000"/>
              </a:spcAft>
              <a:buFont typeface="Wingdings" charset="2"/>
              <a:buChar char="§"/>
              <a:defRPr/>
            </a:pPr>
            <a:r>
              <a:rPr lang="en-US" sz="1800" dirty="0" smtClean="0"/>
              <a:t>Drawbacks: </a:t>
            </a:r>
            <a:r>
              <a:rPr lang="en-US" sz="1800" dirty="0"/>
              <a:t>limit collaborative opportunities </a:t>
            </a:r>
            <a:endParaRPr lang="en-US" sz="1800" dirty="0" smtClean="0"/>
          </a:p>
          <a:p>
            <a:pPr marL="342900" indent="-342900" eaLnBrk="0" hangingPunct="0">
              <a:spcBef>
                <a:spcPts val="0"/>
              </a:spcBef>
              <a:spcAft>
                <a:spcPct val="10000"/>
              </a:spcAft>
              <a:buFont typeface="Wingdings" charset="2"/>
              <a:buChar char="§"/>
              <a:defRPr/>
            </a:pPr>
            <a:r>
              <a:rPr lang="en-US" sz="1800" dirty="0" smtClean="0"/>
              <a:t>Small Group Seating </a:t>
            </a:r>
          </a:p>
          <a:p>
            <a:pPr marL="800100" lvl="2" indent="-342900" eaLnBrk="0" hangingPunct="0">
              <a:spcBef>
                <a:spcPts val="0"/>
              </a:spcBef>
              <a:spcAft>
                <a:spcPct val="10000"/>
              </a:spcAft>
              <a:buFont typeface="Wingdings" charset="2"/>
              <a:buChar char="§"/>
              <a:defRPr/>
            </a:pPr>
            <a:r>
              <a:rPr lang="en-US" sz="1800" dirty="0" smtClean="0"/>
              <a:t>Pro: </a:t>
            </a:r>
          </a:p>
          <a:p>
            <a:pPr marL="1257300" lvl="4" indent="-342900" eaLnBrk="0" hangingPunct="0">
              <a:spcBef>
                <a:spcPts val="0"/>
              </a:spcBef>
              <a:spcAft>
                <a:spcPct val="10000"/>
              </a:spcAft>
              <a:buFont typeface="Wingdings" charset="2"/>
              <a:buChar char="§"/>
              <a:defRPr/>
            </a:pPr>
            <a:r>
              <a:rPr lang="en-US" sz="1800" dirty="0" smtClean="0"/>
              <a:t>facilitate </a:t>
            </a:r>
            <a:r>
              <a:rPr lang="en-US" sz="1800" dirty="0"/>
              <a:t>interaction </a:t>
            </a:r>
            <a:r>
              <a:rPr lang="en-US" sz="1800" dirty="0" smtClean="0"/>
              <a:t>between students</a:t>
            </a:r>
          </a:p>
          <a:p>
            <a:pPr marL="1257300" lvl="4" indent="-342900" eaLnBrk="0" hangingPunct="0">
              <a:spcBef>
                <a:spcPts val="0"/>
              </a:spcBef>
              <a:spcAft>
                <a:spcPct val="10000"/>
              </a:spcAft>
              <a:buFont typeface="Wingdings" charset="2"/>
              <a:buChar char="§"/>
              <a:defRPr/>
            </a:pPr>
            <a:r>
              <a:rPr lang="en-US" sz="1800" dirty="0"/>
              <a:t>Lev Vygotsky’s Social Learning theory </a:t>
            </a:r>
            <a:endParaRPr lang="en-US" sz="1800" dirty="0" smtClean="0"/>
          </a:p>
          <a:p>
            <a:pPr marL="800100" lvl="2" indent="-342900" eaLnBrk="0" hangingPunct="0">
              <a:spcBef>
                <a:spcPts val="0"/>
              </a:spcBef>
              <a:spcAft>
                <a:spcPct val="10000"/>
              </a:spcAft>
              <a:buFont typeface="Wingdings" charset="2"/>
              <a:buChar char="§"/>
              <a:defRPr/>
            </a:pPr>
            <a:r>
              <a:rPr lang="en-US" sz="1800" dirty="0" smtClean="0"/>
              <a:t>Drawbacks: </a:t>
            </a:r>
          </a:p>
          <a:p>
            <a:pPr marL="1257300" lvl="4" indent="-342900" eaLnBrk="0" hangingPunct="0">
              <a:spcBef>
                <a:spcPts val="0"/>
              </a:spcBef>
              <a:spcAft>
                <a:spcPct val="10000"/>
              </a:spcAft>
              <a:buFont typeface="Wingdings" charset="2"/>
              <a:buChar char="§"/>
              <a:defRPr/>
            </a:pPr>
            <a:r>
              <a:rPr lang="en-US" sz="1800" dirty="0" smtClean="0"/>
              <a:t>Undesirable behavior </a:t>
            </a:r>
            <a:endParaRPr lang="en-US" sz="1800" dirty="0"/>
          </a:p>
          <a:p>
            <a:pPr eaLnBrk="0" hangingPunct="0">
              <a:spcBef>
                <a:spcPts val="0"/>
              </a:spcBef>
              <a:spcAft>
                <a:spcPct val="10000"/>
              </a:spcAft>
              <a:defRPr/>
            </a:pPr>
            <a:r>
              <a:rPr lang="en-US" sz="1800" b="1" dirty="0" smtClean="0"/>
              <a:t>Implication</a:t>
            </a:r>
            <a:r>
              <a:rPr lang="en-US" sz="1800" dirty="0" smtClean="0"/>
              <a:t>: Desks </a:t>
            </a:r>
            <a:r>
              <a:rPr lang="en-US" sz="1800" dirty="0"/>
              <a:t>and classroom </a:t>
            </a:r>
            <a:r>
              <a:rPr lang="en-US" sz="1800" dirty="0" smtClean="0"/>
              <a:t>structure should be flexible </a:t>
            </a:r>
            <a:r>
              <a:rPr lang="en-US" sz="1800" dirty="0"/>
              <a:t>to provide an easy transition to a variety of instructional </a:t>
            </a:r>
            <a:r>
              <a:rPr lang="en-US" sz="1800" dirty="0" smtClean="0"/>
              <a:t>approaches.</a:t>
            </a:r>
          </a:p>
          <a:p>
            <a:pPr eaLnBrk="0" hangingPunct="0">
              <a:spcBef>
                <a:spcPct val="10000"/>
              </a:spcBef>
              <a:spcAft>
                <a:spcPct val="10000"/>
              </a:spcAft>
              <a:defRPr/>
            </a:pPr>
            <a:endParaRPr lang="en-US" sz="2000" dirty="0" smtClean="0"/>
          </a:p>
          <a:p>
            <a:pPr lvl="1" algn="ctr" eaLnBrk="0" hangingPunct="0">
              <a:spcBef>
                <a:spcPct val="10000"/>
              </a:spcBef>
              <a:spcAft>
                <a:spcPct val="10000"/>
              </a:spcAft>
              <a:defRPr/>
            </a:pPr>
            <a:endParaRPr lang="en-US" sz="2000" b="1" dirty="0">
              <a:solidFill>
                <a:srgbClr val="000000"/>
              </a:solidFill>
              <a:latin typeface="Gill Sans Ultra Bold" charset="0"/>
              <a:ea typeface="Gill Sans Ultra Bold" charset="0"/>
              <a:cs typeface="Gill Sans Ultra Bold" charset="0"/>
            </a:endParaRPr>
          </a:p>
        </p:txBody>
      </p:sp>
      <p:sp>
        <p:nvSpPr>
          <p:cNvPr id="35" name="Rectangle 6"/>
          <p:cNvSpPr>
            <a:spLocks noChangeArrowheads="1"/>
          </p:cNvSpPr>
          <p:nvPr/>
        </p:nvSpPr>
        <p:spPr bwMode="auto">
          <a:xfrm>
            <a:off x="109162" y="1875884"/>
            <a:ext cx="6658302" cy="8107766"/>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000" b="1" dirty="0" smtClean="0">
                <a:solidFill>
                  <a:srgbClr val="000000"/>
                </a:solidFill>
                <a:latin typeface="Gill Sans Ultra Bold" charset="0"/>
                <a:ea typeface="Gill Sans Ultra Bold" charset="0"/>
                <a:cs typeface="Gill Sans Ultra Bold" charset="0"/>
              </a:rPr>
              <a:t>What is Attention Deficit Hyperactivity Disorder (ADHD)?</a:t>
            </a:r>
            <a:endParaRPr lang="en-US" sz="1200" b="1" dirty="0" smtClean="0">
              <a:solidFill>
                <a:srgbClr val="000000"/>
              </a:solidFill>
              <a:ea typeface="Arial" charset="0"/>
            </a:endParaRPr>
          </a:p>
          <a:p>
            <a:pPr eaLnBrk="0" hangingPunct="0">
              <a:spcBef>
                <a:spcPct val="10000"/>
              </a:spcBef>
              <a:spcAft>
                <a:spcPct val="10000"/>
              </a:spcAft>
              <a:defRPr/>
            </a:pPr>
            <a:r>
              <a:rPr lang="en-US" sz="1800" b="1" dirty="0" smtClean="0">
                <a:solidFill>
                  <a:srgbClr val="000000"/>
                </a:solidFill>
                <a:ea typeface="Arial" charset="0"/>
              </a:rPr>
              <a:t>Definition: </a:t>
            </a:r>
            <a:endParaRPr lang="en-US" sz="1800" dirty="0" smtClean="0">
              <a:solidFill>
                <a:srgbClr val="000000"/>
              </a:solidFill>
              <a:ea typeface="Arial" charset="0"/>
            </a:endParaRPr>
          </a:p>
          <a:p>
            <a:pPr algn="ctr" eaLnBrk="0" hangingPunct="0">
              <a:spcBef>
                <a:spcPct val="10000"/>
              </a:spcBef>
              <a:spcAft>
                <a:spcPct val="10000"/>
              </a:spcAft>
              <a:defRPr/>
            </a:pPr>
            <a:r>
              <a:rPr lang="en-US" sz="1800" dirty="0" smtClean="0"/>
              <a:t>“a neurological condition that involves problems with inattention and hyperactivity-impulsivity that are developmentally inconsistent with the age of the child…[it] is not a disorder of attention...Rather, it is a function of developmental failure in the brain circuitry that monitors inhibition and self-control” (U.S. Department of Education, 2009)</a:t>
            </a:r>
          </a:p>
          <a:p>
            <a:pPr eaLnBrk="0" hangingPunct="0">
              <a:spcBef>
                <a:spcPct val="10000"/>
              </a:spcBef>
              <a:spcAft>
                <a:spcPct val="10000"/>
              </a:spcAft>
              <a:defRPr/>
            </a:pPr>
            <a:r>
              <a:rPr lang="en-US" sz="1800" b="1" dirty="0" smtClean="0">
                <a:ea typeface="Arial" charset="0"/>
              </a:rPr>
              <a:t>Characteristics: </a:t>
            </a:r>
            <a:endParaRPr lang="en-US" sz="1800" dirty="0" smtClean="0">
              <a:ea typeface="Arial" charset="0"/>
            </a:endParaRPr>
          </a:p>
          <a:p>
            <a:pPr marL="342900" indent="-342900" eaLnBrk="0" hangingPunct="0">
              <a:spcBef>
                <a:spcPct val="10000"/>
              </a:spcBef>
              <a:spcAft>
                <a:spcPct val="10000"/>
              </a:spcAft>
              <a:buFont typeface="Wingdings" charset="2"/>
              <a:buChar char="§"/>
              <a:defRPr/>
            </a:pPr>
            <a:r>
              <a:rPr lang="en-US" sz="1800" dirty="0" smtClean="0"/>
              <a:t>difficulty paying attention to details </a:t>
            </a:r>
          </a:p>
          <a:p>
            <a:pPr marL="342900" indent="-342900" eaLnBrk="0" hangingPunct="0">
              <a:spcBef>
                <a:spcPct val="10000"/>
              </a:spcBef>
              <a:spcAft>
                <a:spcPct val="10000"/>
              </a:spcAft>
              <a:buFont typeface="Wingdings" charset="2"/>
              <a:buChar char="§"/>
              <a:defRPr/>
            </a:pPr>
            <a:r>
              <a:rPr lang="en-US" sz="1800" dirty="0" smtClean="0"/>
              <a:t>difficulty sustaining attention </a:t>
            </a:r>
          </a:p>
          <a:p>
            <a:pPr marL="342900" indent="-342900" eaLnBrk="0" hangingPunct="0">
              <a:spcBef>
                <a:spcPct val="10000"/>
              </a:spcBef>
              <a:spcAft>
                <a:spcPct val="10000"/>
              </a:spcAft>
              <a:buFont typeface="Wingdings" charset="2"/>
              <a:buChar char="§"/>
              <a:defRPr/>
            </a:pPr>
            <a:r>
              <a:rPr lang="en-US" sz="1800" dirty="0" smtClean="0"/>
              <a:t>more disruptive </a:t>
            </a:r>
          </a:p>
          <a:p>
            <a:pPr marL="342900" indent="-342900" eaLnBrk="0" hangingPunct="0">
              <a:spcBef>
                <a:spcPct val="10000"/>
              </a:spcBef>
              <a:spcAft>
                <a:spcPct val="10000"/>
              </a:spcAft>
              <a:buFont typeface="Wingdings" charset="2"/>
              <a:buChar char="§"/>
              <a:defRPr/>
            </a:pPr>
            <a:r>
              <a:rPr lang="en-US" sz="1800" dirty="0" smtClean="0"/>
              <a:t>more fidgety </a:t>
            </a:r>
          </a:p>
          <a:p>
            <a:pPr marL="342900" indent="-342900" eaLnBrk="0" hangingPunct="0">
              <a:spcBef>
                <a:spcPct val="10000"/>
              </a:spcBef>
              <a:spcAft>
                <a:spcPct val="10000"/>
              </a:spcAft>
              <a:buFont typeface="Wingdings" charset="2"/>
              <a:buChar char="§"/>
              <a:defRPr/>
            </a:pPr>
            <a:r>
              <a:rPr lang="en-US" sz="1800" spc="600" dirty="0" smtClean="0"/>
              <a:t>sensory processing deficits</a:t>
            </a:r>
          </a:p>
          <a:p>
            <a:pPr marL="342900" indent="-342900" eaLnBrk="0" hangingPunct="0">
              <a:spcBef>
                <a:spcPct val="10000"/>
              </a:spcBef>
              <a:spcAft>
                <a:spcPct val="10000"/>
              </a:spcAft>
              <a:buFont typeface="Wingdings" charset="2"/>
              <a:buChar char="§"/>
              <a:defRPr/>
            </a:pPr>
            <a:endParaRPr lang="en-US" sz="1800" spc="600" dirty="0"/>
          </a:p>
          <a:p>
            <a:pPr marL="342900" indent="-342900" eaLnBrk="0" hangingPunct="0">
              <a:spcBef>
                <a:spcPct val="10000"/>
              </a:spcBef>
              <a:spcAft>
                <a:spcPct val="10000"/>
              </a:spcAft>
              <a:buFont typeface="Wingdings" charset="2"/>
              <a:buChar char="§"/>
              <a:defRPr/>
            </a:pPr>
            <a:endParaRPr lang="en-US" sz="1800" spc="600" dirty="0" smtClean="0"/>
          </a:p>
          <a:p>
            <a:pPr marL="342900" indent="-342900" eaLnBrk="0" hangingPunct="0">
              <a:spcBef>
                <a:spcPct val="10000"/>
              </a:spcBef>
              <a:spcAft>
                <a:spcPct val="10000"/>
              </a:spcAft>
              <a:buFont typeface="Wingdings" charset="2"/>
              <a:buChar char="§"/>
              <a:defRPr/>
            </a:pPr>
            <a:endParaRPr lang="en-US" sz="1800" spc="600" dirty="0"/>
          </a:p>
          <a:p>
            <a:pPr marL="342900" indent="-342900" eaLnBrk="0" hangingPunct="0">
              <a:spcBef>
                <a:spcPct val="10000"/>
              </a:spcBef>
              <a:spcAft>
                <a:spcPct val="10000"/>
              </a:spcAft>
              <a:buFont typeface="Wingdings" charset="2"/>
              <a:buChar char="§"/>
              <a:defRPr/>
            </a:pPr>
            <a:endParaRPr lang="en-US" sz="1800" spc="600" dirty="0" smtClean="0"/>
          </a:p>
          <a:p>
            <a:pPr marL="342900" indent="-342900" eaLnBrk="0" hangingPunct="0">
              <a:spcBef>
                <a:spcPct val="10000"/>
              </a:spcBef>
              <a:spcAft>
                <a:spcPct val="10000"/>
              </a:spcAft>
              <a:buFont typeface="Wingdings" charset="2"/>
              <a:buChar char="§"/>
              <a:defRPr/>
            </a:pPr>
            <a:endParaRPr lang="en-US" sz="1800" spc="600" dirty="0"/>
          </a:p>
          <a:p>
            <a:pPr marL="342900" indent="-342900" eaLnBrk="0" hangingPunct="0">
              <a:spcBef>
                <a:spcPct val="10000"/>
              </a:spcBef>
              <a:spcAft>
                <a:spcPct val="10000"/>
              </a:spcAft>
              <a:buFont typeface="Wingdings" charset="2"/>
              <a:buChar char="§"/>
              <a:defRPr/>
            </a:pPr>
            <a:endParaRPr lang="en-US" sz="1800" spc="600" dirty="0" smtClean="0"/>
          </a:p>
          <a:p>
            <a:pPr marL="342900" indent="-342900" eaLnBrk="0" hangingPunct="0">
              <a:spcBef>
                <a:spcPct val="10000"/>
              </a:spcBef>
              <a:spcAft>
                <a:spcPct val="10000"/>
              </a:spcAft>
              <a:buFont typeface="Wingdings" charset="2"/>
              <a:buChar char="§"/>
              <a:defRPr/>
            </a:pPr>
            <a:endParaRPr lang="en-US" sz="1800" spc="600" dirty="0" smtClean="0"/>
          </a:p>
          <a:p>
            <a:pPr eaLnBrk="0" hangingPunct="0">
              <a:spcBef>
                <a:spcPct val="10000"/>
              </a:spcBef>
              <a:spcAft>
                <a:spcPct val="10000"/>
              </a:spcAft>
              <a:defRPr/>
            </a:pPr>
            <a:r>
              <a:rPr lang="en-US" sz="1800" b="1" dirty="0" smtClean="0">
                <a:ea typeface="Arial" charset="0"/>
              </a:rPr>
              <a:t>Prevalence: </a:t>
            </a:r>
            <a:r>
              <a:rPr lang="en-US" sz="1800" dirty="0"/>
              <a:t>B</a:t>
            </a:r>
            <a:r>
              <a:rPr lang="en-US" sz="1800" dirty="0" smtClean="0"/>
              <a:t>etween </a:t>
            </a:r>
            <a:r>
              <a:rPr lang="en-US" sz="1800" dirty="0"/>
              <a:t>7-9% of school-age children are diagnosed with </a:t>
            </a:r>
            <a:r>
              <a:rPr lang="en-US" sz="1800" dirty="0" smtClean="0"/>
              <a:t>ADHD (CDC, 2019)</a:t>
            </a:r>
          </a:p>
          <a:p>
            <a:pPr eaLnBrk="0" hangingPunct="0">
              <a:spcBef>
                <a:spcPct val="10000"/>
              </a:spcBef>
              <a:spcAft>
                <a:spcPct val="10000"/>
              </a:spcAft>
              <a:defRPr/>
            </a:pPr>
            <a:endParaRPr lang="en-US" sz="1800" dirty="0">
              <a:ea typeface="Arial" charset="0"/>
            </a:endParaRPr>
          </a:p>
          <a:p>
            <a:pPr marL="342900" indent="-342900" eaLnBrk="0" hangingPunct="0">
              <a:spcBef>
                <a:spcPct val="10000"/>
              </a:spcBef>
              <a:spcAft>
                <a:spcPct val="10000"/>
              </a:spcAft>
              <a:buFont typeface="Wingdings" charset="2"/>
              <a:buChar char="§"/>
              <a:defRPr/>
            </a:pPr>
            <a:endParaRPr lang="en-US" sz="1800" dirty="0" smtClean="0"/>
          </a:p>
          <a:p>
            <a:pPr marL="342900" indent="-342900" eaLnBrk="0" hangingPunct="0">
              <a:spcBef>
                <a:spcPct val="10000"/>
              </a:spcBef>
              <a:spcAft>
                <a:spcPct val="10000"/>
              </a:spcAft>
              <a:buFont typeface="Wingdings" charset="2"/>
              <a:buChar char="§"/>
              <a:defRPr/>
            </a:pPr>
            <a:endParaRPr lang="en-US" sz="2000" b="1" dirty="0" smtClean="0">
              <a:ea typeface="Arial" charset="0"/>
            </a:endParaRPr>
          </a:p>
        </p:txBody>
      </p:sp>
      <p:sp>
        <p:nvSpPr>
          <p:cNvPr id="36" name="Rectangle 59"/>
          <p:cNvSpPr>
            <a:spLocks noChangeArrowheads="1"/>
          </p:cNvSpPr>
          <p:nvPr/>
        </p:nvSpPr>
        <p:spPr bwMode="auto">
          <a:xfrm>
            <a:off x="14967574" y="9979597"/>
            <a:ext cx="6749426" cy="5792192"/>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800" b="1" dirty="0" smtClean="0">
                <a:solidFill>
                  <a:srgbClr val="000000"/>
                </a:solidFill>
                <a:latin typeface="Gill Sans Ultra Bold" charset="0"/>
                <a:ea typeface="Gill Sans Ultra Bold" charset="0"/>
                <a:cs typeface="Gill Sans Ultra Bold" charset="0"/>
              </a:rPr>
              <a:t>Conclusion</a:t>
            </a:r>
            <a:endParaRPr lang="en-US" sz="2800" b="1" dirty="0">
              <a:solidFill>
                <a:srgbClr val="000000"/>
              </a:solidFill>
              <a:latin typeface="Gill Sans Ultra Bold" charset="0"/>
              <a:ea typeface="Gill Sans Ultra Bold" charset="0"/>
              <a:cs typeface="Gill Sans Ultra Bold" charset="0"/>
            </a:endParaRPr>
          </a:p>
          <a:p>
            <a:pPr algn="ctr">
              <a:spcAft>
                <a:spcPts val="600"/>
              </a:spcAft>
            </a:pPr>
            <a:r>
              <a:rPr lang="en-US" sz="1600" b="1" dirty="0">
                <a:ea typeface="Arial" charset="0"/>
              </a:rPr>
              <a:t>Problem</a:t>
            </a:r>
            <a:r>
              <a:rPr lang="en-US" sz="1600" dirty="0">
                <a:ea typeface="Arial" charset="0"/>
              </a:rPr>
              <a:t>: </a:t>
            </a:r>
            <a:r>
              <a:rPr lang="en-US" sz="1600" dirty="0"/>
              <a:t>How educators can alter the physical classroom/environment (utilizing antecedent-based CMS) to benefit students with ADHD in an inclusive elementary classroom setting</a:t>
            </a:r>
            <a:r>
              <a:rPr lang="en-US" sz="1600" dirty="0" smtClean="0"/>
              <a:t>? </a:t>
            </a:r>
            <a:endParaRPr lang="en-US" sz="1600" b="1" dirty="0">
              <a:solidFill>
                <a:srgbClr val="000000"/>
              </a:solidFill>
              <a:ea typeface="Arial" charset="0"/>
            </a:endParaRPr>
          </a:p>
          <a:p>
            <a:pPr algn="ctr">
              <a:spcAft>
                <a:spcPts val="0"/>
              </a:spcAft>
            </a:pPr>
            <a:r>
              <a:rPr lang="en-US" sz="2400" b="1" spc="300" dirty="0" smtClean="0"/>
              <a:t>UTILIZING ANTECEDENTS CMSs </a:t>
            </a:r>
            <a:endParaRPr lang="en-US" sz="2400" spc="300" dirty="0" smtClean="0"/>
          </a:p>
          <a:p>
            <a:pPr>
              <a:spcAft>
                <a:spcPts val="0"/>
              </a:spcAft>
            </a:pPr>
            <a:endParaRPr lang="en-US" sz="1800" b="1" dirty="0" smtClean="0"/>
          </a:p>
          <a:p>
            <a:pPr>
              <a:spcAft>
                <a:spcPts val="0"/>
              </a:spcAft>
            </a:pPr>
            <a:r>
              <a:rPr lang="en-US" sz="1800" b="1" dirty="0" smtClean="0"/>
              <a:t>Limitations: </a:t>
            </a:r>
          </a:p>
          <a:p>
            <a:pPr marL="342900" indent="-342900">
              <a:spcAft>
                <a:spcPts val="0"/>
              </a:spcAft>
              <a:buFont typeface="Wingdings" charset="2"/>
              <a:buChar char="§"/>
            </a:pPr>
            <a:r>
              <a:rPr lang="en-US" sz="1800" dirty="0" smtClean="0"/>
              <a:t>Scarce recent literature </a:t>
            </a:r>
            <a:r>
              <a:rPr lang="en-US" sz="1800" dirty="0"/>
              <a:t>in the last 5-10 </a:t>
            </a:r>
            <a:r>
              <a:rPr lang="en-US" sz="1800" dirty="0" smtClean="0"/>
              <a:t>years</a:t>
            </a:r>
          </a:p>
          <a:p>
            <a:pPr marL="342900" indent="-342900">
              <a:spcAft>
                <a:spcPts val="600"/>
              </a:spcAft>
              <a:buFont typeface="Wingdings" charset="2"/>
              <a:buChar char="§"/>
            </a:pPr>
            <a:r>
              <a:rPr lang="en-US" sz="1800" dirty="0"/>
              <a:t>C</a:t>
            </a:r>
            <a:r>
              <a:rPr lang="en-US" sz="1800" dirty="0" smtClean="0"/>
              <a:t>all </a:t>
            </a:r>
            <a:r>
              <a:rPr lang="en-US" sz="1800" dirty="0"/>
              <a:t>to researchers and educators to replicate and expand </a:t>
            </a:r>
            <a:r>
              <a:rPr lang="en-US" sz="1800" dirty="0" smtClean="0"/>
              <a:t>upon earlier studies to provide </a:t>
            </a:r>
            <a:r>
              <a:rPr lang="en-US" sz="1800" dirty="0"/>
              <a:t>more current and up-to-date literature </a:t>
            </a:r>
          </a:p>
          <a:p>
            <a:pPr>
              <a:spcAft>
                <a:spcPts val="600"/>
              </a:spcAft>
            </a:pPr>
            <a:r>
              <a:rPr lang="en-US" sz="1800" b="1" dirty="0" smtClean="0"/>
              <a:t>Implication(s)</a:t>
            </a:r>
            <a:r>
              <a:rPr lang="en-US" sz="1800" dirty="0" smtClean="0"/>
              <a:t>: Antecedent CMSs should be used to manipulate the classroom environment prior to learning taking place and beneficially support learners with ADHD and help them overcome the barriers presented by their disability.</a:t>
            </a:r>
          </a:p>
          <a:p>
            <a:r>
              <a:rPr lang="en-US" sz="1800" dirty="0" smtClean="0"/>
              <a:t> </a:t>
            </a:r>
          </a:p>
          <a:p>
            <a:r>
              <a:rPr lang="en-US" sz="4000" b="1" dirty="0">
                <a:sym typeface="Symbol" charset="2"/>
              </a:rPr>
              <a:t></a:t>
            </a:r>
            <a:r>
              <a:rPr lang="en-US" sz="4000" dirty="0"/>
              <a:t> 		</a:t>
            </a:r>
            <a:r>
              <a:rPr lang="en-US" sz="2000" dirty="0" smtClean="0"/>
              <a:t>	    </a:t>
            </a:r>
            <a:r>
              <a:rPr lang="en-US" sz="4000" b="1" dirty="0">
                <a:sym typeface="Symbol" charset="2"/>
              </a:rPr>
              <a:t></a:t>
            </a:r>
            <a:endParaRPr lang="en-US" sz="4000" dirty="0"/>
          </a:p>
          <a:p>
            <a:endParaRPr lang="en-US" sz="2000" dirty="0"/>
          </a:p>
          <a:p>
            <a:pPr marL="342900" indent="-342900">
              <a:buFont typeface="Wingdings" charset="2"/>
              <a:buChar char="§"/>
            </a:pPr>
            <a:endParaRPr lang="en-US" sz="2000" dirty="0" smtClean="0"/>
          </a:p>
          <a:p>
            <a:endParaRPr lang="en-US" sz="2000" b="1" dirty="0">
              <a:ea typeface="Arial" charset="0"/>
            </a:endParaRPr>
          </a:p>
        </p:txBody>
      </p:sp>
      <p:sp>
        <p:nvSpPr>
          <p:cNvPr id="27" name="Rectangle 6"/>
          <p:cNvSpPr>
            <a:spLocks noChangeArrowheads="1"/>
          </p:cNvSpPr>
          <p:nvPr/>
        </p:nvSpPr>
        <p:spPr bwMode="auto">
          <a:xfrm>
            <a:off x="109162" y="10095080"/>
            <a:ext cx="6650783" cy="3397116"/>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000" b="1" dirty="0" smtClean="0">
                <a:solidFill>
                  <a:srgbClr val="000000"/>
                </a:solidFill>
                <a:latin typeface="Gill Sans Ultra Bold" charset="0"/>
                <a:ea typeface="Gill Sans Ultra Bold" charset="0"/>
                <a:cs typeface="Gill Sans Ultra Bold" charset="0"/>
              </a:rPr>
              <a:t>Purpose </a:t>
            </a:r>
          </a:p>
          <a:p>
            <a:pPr eaLnBrk="0" hangingPunct="0">
              <a:spcBef>
                <a:spcPts val="0"/>
              </a:spcBef>
              <a:spcAft>
                <a:spcPts val="600"/>
              </a:spcAft>
              <a:defRPr/>
            </a:pPr>
            <a:r>
              <a:rPr lang="en-US" sz="1800" b="1" dirty="0" smtClean="0">
                <a:ea typeface="Arial" charset="0"/>
              </a:rPr>
              <a:t>Problem</a:t>
            </a:r>
            <a:r>
              <a:rPr lang="en-US" sz="1800" dirty="0">
                <a:ea typeface="Arial" charset="0"/>
              </a:rPr>
              <a:t>: </a:t>
            </a:r>
            <a:r>
              <a:rPr lang="en-US" sz="1800" dirty="0"/>
              <a:t>How educators can alter the physical classroom/environment (utilizing antecedent-based CMS) to benefit students with ADHD in an inclusive elementary classroom </a:t>
            </a:r>
            <a:r>
              <a:rPr lang="en-US" sz="1800" dirty="0" smtClean="0"/>
              <a:t>setting? </a:t>
            </a:r>
            <a:endParaRPr lang="en-US" sz="1800" b="1" dirty="0" smtClean="0">
              <a:solidFill>
                <a:srgbClr val="000000"/>
              </a:solidFill>
              <a:ea typeface="Arial" charset="0"/>
            </a:endParaRPr>
          </a:p>
          <a:p>
            <a:pPr eaLnBrk="0" hangingPunct="0">
              <a:spcBef>
                <a:spcPts val="0"/>
              </a:spcBef>
              <a:spcAft>
                <a:spcPts val="600"/>
              </a:spcAft>
              <a:defRPr/>
            </a:pPr>
            <a:r>
              <a:rPr lang="en-US" sz="1800" b="1" dirty="0" smtClean="0">
                <a:solidFill>
                  <a:srgbClr val="000000"/>
                </a:solidFill>
                <a:ea typeface="Arial" charset="0"/>
              </a:rPr>
              <a:t>Research Objective: </a:t>
            </a:r>
            <a:r>
              <a:rPr lang="en-US" sz="1800" dirty="0" smtClean="0">
                <a:solidFill>
                  <a:srgbClr val="000000"/>
                </a:solidFill>
                <a:ea typeface="Arial" charset="0"/>
              </a:rPr>
              <a:t>To</a:t>
            </a:r>
            <a:r>
              <a:rPr lang="en-US" sz="1800" b="1" dirty="0" smtClean="0">
                <a:solidFill>
                  <a:srgbClr val="000000"/>
                </a:solidFill>
                <a:ea typeface="Arial" charset="0"/>
              </a:rPr>
              <a:t> </a:t>
            </a:r>
            <a:r>
              <a:rPr lang="en-US" sz="1800" dirty="0" smtClean="0"/>
              <a:t>understand </a:t>
            </a:r>
            <a:r>
              <a:rPr lang="en-US" sz="1800" dirty="0"/>
              <a:t>and provide educational practices to accommodate learners with ADHD; with emphasis on antecedent-based CMSs, </a:t>
            </a:r>
            <a:r>
              <a:rPr lang="en-US" sz="1800" dirty="0" smtClean="0"/>
              <a:t>including:</a:t>
            </a:r>
          </a:p>
          <a:p>
            <a:pPr marL="1428750" lvl="4" indent="-514350" eaLnBrk="0" hangingPunct="0">
              <a:spcBef>
                <a:spcPct val="10000"/>
              </a:spcBef>
              <a:spcAft>
                <a:spcPct val="10000"/>
              </a:spcAft>
              <a:buFont typeface="+mj-lt"/>
              <a:buAutoNum type="romanLcPeriod"/>
              <a:defRPr/>
            </a:pPr>
            <a:r>
              <a:rPr lang="en-US" sz="1600" dirty="0" smtClean="0"/>
              <a:t>altering </a:t>
            </a:r>
            <a:r>
              <a:rPr lang="en-US" sz="1600" dirty="0"/>
              <a:t>and manipulating the physical classroom by utilizing dynamic </a:t>
            </a:r>
            <a:r>
              <a:rPr lang="en-US" sz="1600" dirty="0" smtClean="0"/>
              <a:t>seating </a:t>
            </a:r>
          </a:p>
          <a:p>
            <a:pPr marL="1428750" lvl="4" indent="-514350" eaLnBrk="0" hangingPunct="0">
              <a:spcBef>
                <a:spcPct val="10000"/>
              </a:spcBef>
              <a:spcAft>
                <a:spcPct val="10000"/>
              </a:spcAft>
              <a:buFont typeface="+mj-lt"/>
              <a:buAutoNum type="romanLcPeriod"/>
              <a:defRPr/>
            </a:pPr>
            <a:r>
              <a:rPr lang="en-US" sz="1600" dirty="0" smtClean="0"/>
              <a:t>strategic </a:t>
            </a:r>
            <a:r>
              <a:rPr lang="en-US" sz="1600" dirty="0"/>
              <a:t>student </a:t>
            </a:r>
            <a:r>
              <a:rPr lang="en-US" sz="1600" dirty="0" smtClean="0"/>
              <a:t>placement</a:t>
            </a:r>
            <a:endParaRPr lang="en-US" sz="1600" dirty="0" smtClean="0">
              <a:ea typeface="Arial" charset="0"/>
            </a:endParaRPr>
          </a:p>
          <a:p>
            <a:pPr lvl="1" eaLnBrk="0" hangingPunct="0">
              <a:spcBef>
                <a:spcPct val="10000"/>
              </a:spcBef>
              <a:spcAft>
                <a:spcPct val="10000"/>
              </a:spcAft>
              <a:defRPr/>
            </a:pPr>
            <a:endParaRPr lang="en-US" sz="2300" dirty="0" smtClean="0">
              <a:ea typeface="Arial" charset="0"/>
            </a:endParaRPr>
          </a:p>
          <a:p>
            <a:pPr algn="ctr" eaLnBrk="0" hangingPunct="0">
              <a:spcBef>
                <a:spcPct val="10000"/>
              </a:spcBef>
              <a:spcAft>
                <a:spcPct val="10000"/>
              </a:spcAft>
              <a:defRPr/>
            </a:pPr>
            <a:endParaRPr lang="en-US" sz="2400" b="1" dirty="0" smtClean="0">
              <a:solidFill>
                <a:srgbClr val="000000"/>
              </a:solidFill>
              <a:ea typeface="Arial" charset="0"/>
            </a:endParaRPr>
          </a:p>
          <a:p>
            <a:pPr marL="457200" lvl="1" indent="-228600">
              <a:buFont typeface="Wingdings" pitchFamily="2" charset="2"/>
              <a:buChar char="§"/>
              <a:defRPr/>
            </a:pPr>
            <a:endParaRPr lang="en-US" sz="2000" dirty="0">
              <a:solidFill>
                <a:srgbClr val="000000"/>
              </a:solidFill>
              <a:ea typeface="Arial" charset="0"/>
            </a:endParaRPr>
          </a:p>
        </p:txBody>
      </p:sp>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6972"/>
          <a:stretch/>
        </p:blipFill>
        <p:spPr bwMode="auto">
          <a:xfrm>
            <a:off x="236500" y="348889"/>
            <a:ext cx="2216283" cy="13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32421" y="7929814"/>
            <a:ext cx="2164642" cy="1292662"/>
          </a:xfrm>
          <a:prstGeom prst="rect">
            <a:avLst/>
          </a:prstGeom>
          <a:noFill/>
        </p:spPr>
        <p:txBody>
          <a:bodyPr wrap="square" rtlCol="0">
            <a:spAutoFit/>
          </a:bodyPr>
          <a:lstStyle/>
          <a:p>
            <a:pPr algn="ctr"/>
            <a:r>
              <a:rPr lang="en-US" sz="1800" b="1" dirty="0" smtClean="0"/>
              <a:t>Under-Responsivity</a:t>
            </a:r>
          </a:p>
          <a:p>
            <a:pPr algn="ctr"/>
            <a:r>
              <a:rPr lang="en-US" sz="1400" dirty="0"/>
              <a:t>decreased or poor reactions to relevant stimuli </a:t>
            </a:r>
          </a:p>
        </p:txBody>
      </p:sp>
      <p:sp>
        <p:nvSpPr>
          <p:cNvPr id="19" name="TextBox 18"/>
          <p:cNvSpPr txBox="1"/>
          <p:nvPr/>
        </p:nvSpPr>
        <p:spPr>
          <a:xfrm>
            <a:off x="2323270" y="7926194"/>
            <a:ext cx="2103798" cy="800219"/>
          </a:xfrm>
          <a:prstGeom prst="rect">
            <a:avLst/>
          </a:prstGeom>
          <a:noFill/>
        </p:spPr>
        <p:txBody>
          <a:bodyPr wrap="square" rtlCol="0">
            <a:spAutoFit/>
          </a:bodyPr>
          <a:lstStyle/>
          <a:p>
            <a:pPr algn="ctr"/>
            <a:r>
              <a:rPr lang="en-US" sz="1800" b="1" dirty="0" smtClean="0"/>
              <a:t>Sensory-Seeking</a:t>
            </a:r>
          </a:p>
          <a:p>
            <a:pPr algn="ctr"/>
            <a:r>
              <a:rPr lang="en-US" sz="1400" dirty="0"/>
              <a:t>constant search for intense stimuli</a:t>
            </a:r>
          </a:p>
        </p:txBody>
      </p:sp>
      <p:sp>
        <p:nvSpPr>
          <p:cNvPr id="20" name="TextBox 19"/>
          <p:cNvSpPr txBox="1"/>
          <p:nvPr/>
        </p:nvSpPr>
        <p:spPr>
          <a:xfrm>
            <a:off x="4366256" y="7808036"/>
            <a:ext cx="2195561" cy="1077218"/>
          </a:xfrm>
          <a:prstGeom prst="rect">
            <a:avLst/>
          </a:prstGeom>
          <a:noFill/>
        </p:spPr>
        <p:txBody>
          <a:bodyPr wrap="square" rtlCol="0">
            <a:spAutoFit/>
          </a:bodyPr>
          <a:lstStyle/>
          <a:p>
            <a:pPr algn="ctr"/>
            <a:r>
              <a:rPr lang="en-US" sz="1800" b="1" dirty="0" smtClean="0"/>
              <a:t>Over-Responsivity </a:t>
            </a:r>
            <a:r>
              <a:rPr lang="en-US" sz="1400" dirty="0"/>
              <a:t>increased or exaggerated responses to stimuli </a:t>
            </a:r>
          </a:p>
        </p:txBody>
      </p:sp>
      <p:sp>
        <p:nvSpPr>
          <p:cNvPr id="28" name="Right Arrow 27"/>
          <p:cNvSpPr/>
          <p:nvPr/>
        </p:nvSpPr>
        <p:spPr bwMode="auto">
          <a:xfrm rot="6351105">
            <a:off x="1196721" y="7358583"/>
            <a:ext cx="809317" cy="125927"/>
          </a:xfrm>
          <a:prstGeom prst="rightArrow">
            <a:avLst/>
          </a:prstGeom>
          <a:solidFill>
            <a:schemeClr val="accent1">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9" name="Right Arrow 28"/>
          <p:cNvSpPr/>
          <p:nvPr/>
        </p:nvSpPr>
        <p:spPr bwMode="auto">
          <a:xfrm rot="5400000">
            <a:off x="2832062" y="7356773"/>
            <a:ext cx="809317" cy="125927"/>
          </a:xfrm>
          <a:prstGeom prst="rightArrow">
            <a:avLst/>
          </a:prstGeom>
          <a:solidFill>
            <a:schemeClr val="accent1">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0" name="Right Arrow 29"/>
          <p:cNvSpPr/>
          <p:nvPr/>
        </p:nvSpPr>
        <p:spPr bwMode="auto">
          <a:xfrm rot="3659278">
            <a:off x="4377596" y="7324065"/>
            <a:ext cx="809317" cy="125927"/>
          </a:xfrm>
          <a:prstGeom prst="rightArrow">
            <a:avLst/>
          </a:prstGeom>
          <a:solidFill>
            <a:schemeClr val="accent1">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6" name="Straight Connector 5"/>
          <p:cNvCxnSpPr/>
          <p:nvPr/>
        </p:nvCxnSpPr>
        <p:spPr bwMode="auto">
          <a:xfrm>
            <a:off x="7475141" y="3429000"/>
            <a:ext cx="7111026" cy="0"/>
          </a:xfrm>
          <a:prstGeom prst="line">
            <a:avLst/>
          </a:prstGeom>
          <a:noFill/>
          <a:ln w="28575" cap="flat" cmpd="sng" algn="ctr">
            <a:solidFill>
              <a:schemeClr val="tx1"/>
            </a:solidFill>
            <a:prstDash val="solid"/>
            <a:round/>
            <a:headEnd type="none" w="med" len="med"/>
            <a:tailEnd type="none" w="med" len="med"/>
          </a:ln>
          <a:effectLst/>
        </p:spPr>
      </p:cxnSp>
      <p:sp>
        <p:nvSpPr>
          <p:cNvPr id="32" name="Rectangle 6"/>
          <p:cNvSpPr>
            <a:spLocks noChangeArrowheads="1"/>
          </p:cNvSpPr>
          <p:nvPr/>
        </p:nvSpPr>
        <p:spPr bwMode="auto">
          <a:xfrm>
            <a:off x="6957640" y="6780751"/>
            <a:ext cx="7903137" cy="9538053"/>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400" b="1" dirty="0" smtClean="0">
                <a:solidFill>
                  <a:srgbClr val="000000"/>
                </a:solidFill>
                <a:latin typeface="Gill Sans Ultra Bold" charset="0"/>
                <a:ea typeface="Gill Sans Ultra Bold" charset="0"/>
                <a:cs typeface="Gill Sans Ultra Bold" charset="0"/>
              </a:rPr>
              <a:t>Altering the Physical Classroom</a:t>
            </a:r>
            <a:endParaRPr lang="en-US" sz="2400" b="1" dirty="0">
              <a:solidFill>
                <a:srgbClr val="000000"/>
              </a:solidFill>
              <a:latin typeface="Gill Sans Ultra Bold" charset="0"/>
              <a:ea typeface="Gill Sans Ultra Bold" charset="0"/>
              <a:cs typeface="Gill Sans Ultra Bold" charset="0"/>
            </a:endParaRPr>
          </a:p>
          <a:p>
            <a:pPr lvl="1" algn="ctr" eaLnBrk="0" hangingPunct="0">
              <a:spcBef>
                <a:spcPct val="10000"/>
              </a:spcBef>
              <a:spcAft>
                <a:spcPct val="10000"/>
              </a:spcAft>
              <a:defRPr/>
            </a:pPr>
            <a:endParaRPr lang="en-US" sz="2400" b="1" dirty="0" smtClean="0">
              <a:solidFill>
                <a:srgbClr val="000000"/>
              </a:solidFill>
              <a:latin typeface="Gill Sans Ultra Bold" charset="0"/>
              <a:ea typeface="Gill Sans Ultra Bold" charset="0"/>
              <a:cs typeface="Gill Sans Ultra Bold" charset="0"/>
            </a:endParaRPr>
          </a:p>
          <a:p>
            <a:pPr eaLnBrk="0" hangingPunct="0">
              <a:spcBef>
                <a:spcPct val="10000"/>
              </a:spcBef>
              <a:spcAft>
                <a:spcPct val="10000"/>
              </a:spcAft>
              <a:defRPr/>
            </a:pPr>
            <a:endParaRPr lang="en-US" sz="2400" b="1" dirty="0" smtClean="0">
              <a:solidFill>
                <a:srgbClr val="000000"/>
              </a:solidFill>
              <a:latin typeface="Gill Sans Ultra Bold" charset="0"/>
              <a:ea typeface="Gill Sans Ultra Bold" charset="0"/>
              <a:cs typeface="Gill Sans Ultra Bold" charset="0"/>
            </a:endParaRPr>
          </a:p>
          <a:p>
            <a:pPr eaLnBrk="0" hangingPunct="0">
              <a:spcBef>
                <a:spcPct val="10000"/>
              </a:spcBef>
              <a:spcAft>
                <a:spcPct val="10000"/>
              </a:spcAft>
              <a:defRPr/>
            </a:pPr>
            <a:endParaRPr lang="en-US" sz="1400" b="1" dirty="0">
              <a:solidFill>
                <a:srgbClr val="000000"/>
              </a:solidFill>
              <a:ea typeface="Arial" charset="0"/>
            </a:endParaRPr>
          </a:p>
          <a:p>
            <a:pPr eaLnBrk="0" hangingPunct="0">
              <a:spcBef>
                <a:spcPct val="10000"/>
              </a:spcBef>
              <a:spcAft>
                <a:spcPts val="600"/>
              </a:spcAft>
              <a:defRPr/>
            </a:pPr>
            <a:endParaRPr lang="en-US" sz="2000" b="1" dirty="0" smtClean="0">
              <a:solidFill>
                <a:srgbClr val="000000"/>
              </a:solidFill>
              <a:ea typeface="Arial" charset="0"/>
            </a:endParaRPr>
          </a:p>
          <a:p>
            <a:pPr eaLnBrk="0" hangingPunct="0">
              <a:spcBef>
                <a:spcPct val="10000"/>
              </a:spcBef>
              <a:spcAft>
                <a:spcPts val="600"/>
              </a:spcAft>
              <a:defRPr/>
            </a:pPr>
            <a:r>
              <a:rPr lang="en-US" sz="2000" b="1" dirty="0" smtClean="0">
                <a:solidFill>
                  <a:srgbClr val="000000"/>
                </a:solidFill>
                <a:ea typeface="Arial" charset="0"/>
              </a:rPr>
              <a:t>Purpose: </a:t>
            </a:r>
            <a:r>
              <a:rPr lang="en-US" sz="2000" dirty="0"/>
              <a:t>provide individuals with sensory processing deficits the opportunity to attain and maintain an optimal state of arousal when learning </a:t>
            </a:r>
            <a:endParaRPr lang="en-US" sz="2000" dirty="0" smtClean="0"/>
          </a:p>
          <a:p>
            <a:pPr eaLnBrk="0" hangingPunct="0">
              <a:spcBef>
                <a:spcPct val="10000"/>
              </a:spcBef>
              <a:spcAft>
                <a:spcPts val="600"/>
              </a:spcAft>
              <a:defRPr/>
            </a:pPr>
            <a:endParaRPr lang="en-US" sz="2000" dirty="0" smtClean="0"/>
          </a:p>
          <a:p>
            <a:pPr eaLnBrk="0" hangingPunct="0">
              <a:spcBef>
                <a:spcPct val="10000"/>
              </a:spcBef>
              <a:spcAft>
                <a:spcPts val="600"/>
              </a:spcAft>
              <a:defRPr/>
            </a:pPr>
            <a:r>
              <a:rPr lang="en-US" sz="2000" b="1" dirty="0" smtClean="0"/>
              <a:t>Results: </a:t>
            </a:r>
          </a:p>
          <a:p>
            <a:pPr eaLnBrk="0" hangingPunct="0">
              <a:spcBef>
                <a:spcPct val="10000"/>
              </a:spcBef>
              <a:spcAft>
                <a:spcPct val="10000"/>
              </a:spcAft>
              <a:defRPr/>
            </a:pPr>
            <a:r>
              <a:rPr lang="en-US" sz="4000" b="1" dirty="0">
                <a:sym typeface="Symbol" charset="2"/>
              </a:rPr>
              <a:t></a:t>
            </a:r>
            <a:r>
              <a:rPr lang="en-US" sz="4000" dirty="0"/>
              <a:t> </a:t>
            </a:r>
            <a:r>
              <a:rPr lang="en-US" sz="4000" dirty="0" smtClean="0"/>
              <a:t>		</a:t>
            </a:r>
            <a:r>
              <a:rPr lang="en-US" sz="2000" dirty="0" smtClean="0"/>
              <a:t>		       </a:t>
            </a:r>
            <a:r>
              <a:rPr lang="en-US" sz="4000" b="1" dirty="0" smtClean="0">
                <a:sym typeface="Symbol" charset="2"/>
              </a:rPr>
              <a:t></a:t>
            </a:r>
            <a:endParaRPr lang="en-US" sz="4000" dirty="0"/>
          </a:p>
          <a:p>
            <a:pPr eaLnBrk="0" hangingPunct="0">
              <a:spcBef>
                <a:spcPct val="10000"/>
              </a:spcBef>
              <a:spcAft>
                <a:spcPct val="10000"/>
              </a:spcAft>
              <a:defRPr/>
            </a:pPr>
            <a:r>
              <a:rPr lang="en-US" sz="2000" dirty="0" smtClean="0"/>
              <a:t>		</a:t>
            </a:r>
          </a:p>
          <a:p>
            <a:pPr eaLnBrk="0" hangingPunct="0">
              <a:spcBef>
                <a:spcPct val="10000"/>
              </a:spcBef>
              <a:spcAft>
                <a:spcPct val="10000"/>
              </a:spcAft>
              <a:defRPr/>
            </a:pPr>
            <a:endParaRPr lang="en-US" sz="2000" b="1" dirty="0"/>
          </a:p>
          <a:p>
            <a:pPr eaLnBrk="0" hangingPunct="0">
              <a:spcBef>
                <a:spcPct val="10000"/>
              </a:spcBef>
              <a:spcAft>
                <a:spcPct val="10000"/>
              </a:spcAft>
              <a:defRPr/>
            </a:pPr>
            <a:endParaRPr lang="en-US" sz="2000" b="1" dirty="0" smtClean="0"/>
          </a:p>
          <a:p>
            <a:pPr eaLnBrk="0" hangingPunct="0">
              <a:spcBef>
                <a:spcPct val="10000"/>
              </a:spcBef>
              <a:spcAft>
                <a:spcPct val="10000"/>
              </a:spcAft>
              <a:defRPr/>
            </a:pPr>
            <a:r>
              <a:rPr lang="en-US" sz="2000" b="1" dirty="0" smtClean="0"/>
              <a:t> </a:t>
            </a:r>
            <a:r>
              <a:rPr lang="en-US" sz="2000" dirty="0" smtClean="0"/>
              <a:t>		</a:t>
            </a:r>
          </a:p>
          <a:p>
            <a:pPr algn="ctr" eaLnBrk="0" hangingPunct="0">
              <a:spcBef>
                <a:spcPct val="10000"/>
              </a:spcBef>
              <a:spcAft>
                <a:spcPct val="10000"/>
              </a:spcAft>
              <a:defRPr/>
            </a:pPr>
            <a:endParaRPr lang="en-US" sz="1400" b="1" dirty="0">
              <a:solidFill>
                <a:srgbClr val="000000"/>
              </a:solidFill>
              <a:ea typeface="Arial" charset="0"/>
            </a:endParaRPr>
          </a:p>
        </p:txBody>
      </p:sp>
      <p:sp>
        <p:nvSpPr>
          <p:cNvPr id="38" name="TextBox 37"/>
          <p:cNvSpPr txBox="1"/>
          <p:nvPr/>
        </p:nvSpPr>
        <p:spPr>
          <a:xfrm>
            <a:off x="6941578" y="7503225"/>
            <a:ext cx="2713726" cy="1200329"/>
          </a:xfrm>
          <a:prstGeom prst="rect">
            <a:avLst/>
          </a:prstGeom>
          <a:noFill/>
        </p:spPr>
        <p:txBody>
          <a:bodyPr wrap="square" rtlCol="0">
            <a:spAutoFit/>
          </a:bodyPr>
          <a:lstStyle/>
          <a:p>
            <a:pPr algn="ctr"/>
            <a:r>
              <a:rPr lang="en-US" sz="1800" b="1" spc="600" dirty="0">
                <a:solidFill>
                  <a:srgbClr val="000000"/>
                </a:solidFill>
                <a:latin typeface="Phosphate Inline" charset="0"/>
                <a:ea typeface="Phosphate Inline" charset="0"/>
                <a:cs typeface="Phosphate Inline" charset="0"/>
              </a:rPr>
              <a:t>Dynamic </a:t>
            </a:r>
            <a:endParaRPr lang="en-US" sz="1800" b="1" spc="600" dirty="0" smtClean="0">
              <a:solidFill>
                <a:srgbClr val="000000"/>
              </a:solidFill>
              <a:latin typeface="Phosphate Inline" charset="0"/>
              <a:ea typeface="Phosphate Inline" charset="0"/>
              <a:cs typeface="Phosphate Inline" charset="0"/>
            </a:endParaRPr>
          </a:p>
          <a:p>
            <a:pPr algn="ctr"/>
            <a:r>
              <a:rPr lang="en-US" sz="1800" dirty="0" smtClean="0"/>
              <a:t>constant </a:t>
            </a:r>
            <a:r>
              <a:rPr lang="en-US" sz="1800" dirty="0"/>
              <a:t>and productive activity, change, or </a:t>
            </a:r>
            <a:r>
              <a:rPr lang="en-US" sz="1800" dirty="0" smtClean="0"/>
              <a:t>progress</a:t>
            </a:r>
            <a:endParaRPr lang="en-US" sz="1400" dirty="0"/>
          </a:p>
        </p:txBody>
      </p:sp>
      <p:sp>
        <p:nvSpPr>
          <p:cNvPr id="39" name="TextBox 38"/>
          <p:cNvSpPr txBox="1"/>
          <p:nvPr/>
        </p:nvSpPr>
        <p:spPr>
          <a:xfrm>
            <a:off x="10148469" y="7497926"/>
            <a:ext cx="2792031" cy="1200329"/>
          </a:xfrm>
          <a:prstGeom prst="rect">
            <a:avLst/>
          </a:prstGeom>
          <a:noFill/>
        </p:spPr>
        <p:txBody>
          <a:bodyPr wrap="square" rtlCol="0">
            <a:spAutoFit/>
          </a:bodyPr>
          <a:lstStyle/>
          <a:p>
            <a:pPr algn="ctr"/>
            <a:r>
              <a:rPr lang="en-US" sz="1800" b="1" spc="600" dirty="0">
                <a:solidFill>
                  <a:srgbClr val="000000"/>
                </a:solidFill>
                <a:latin typeface="Phosphate Inline" charset="0"/>
                <a:ea typeface="Phosphate Inline" charset="0"/>
                <a:cs typeface="Phosphate Inline" charset="0"/>
              </a:rPr>
              <a:t>Seating </a:t>
            </a:r>
            <a:endParaRPr lang="en-US" sz="1800" b="1" spc="600" dirty="0" smtClean="0">
              <a:solidFill>
                <a:srgbClr val="000000"/>
              </a:solidFill>
              <a:latin typeface="Phosphate Inline" charset="0"/>
              <a:ea typeface="Phosphate Inline" charset="0"/>
              <a:cs typeface="Phosphate Inline" charset="0"/>
            </a:endParaRPr>
          </a:p>
          <a:p>
            <a:pPr algn="ctr"/>
            <a:r>
              <a:rPr lang="en-US" sz="1800" dirty="0" smtClean="0"/>
              <a:t>a </a:t>
            </a:r>
            <a:r>
              <a:rPr lang="en-US" sz="1800" dirty="0"/>
              <a:t>chair, stool, or bench intended to be sat in or on</a:t>
            </a:r>
            <a:endParaRPr lang="en-US" sz="1400" dirty="0"/>
          </a:p>
        </p:txBody>
      </p:sp>
      <p:pic>
        <p:nvPicPr>
          <p:cNvPr id="46" name="image2.png"/>
          <p:cNvPicPr/>
          <p:nvPr/>
        </p:nvPicPr>
        <p:blipFill>
          <a:blip r:embed="rId7"/>
          <a:srcRect/>
          <a:stretch>
            <a:fillRect/>
          </a:stretch>
        </p:blipFill>
        <p:spPr>
          <a:xfrm>
            <a:off x="7475141" y="12412181"/>
            <a:ext cx="2722819" cy="3424486"/>
          </a:xfrm>
          <a:prstGeom prst="rect">
            <a:avLst/>
          </a:prstGeom>
          <a:ln/>
        </p:spPr>
      </p:pic>
      <p:pic>
        <p:nvPicPr>
          <p:cNvPr id="48" name="image1.png"/>
          <p:cNvPicPr/>
          <p:nvPr/>
        </p:nvPicPr>
        <p:blipFill>
          <a:blip r:embed="rId8"/>
          <a:srcRect b="3989"/>
          <a:stretch>
            <a:fillRect/>
          </a:stretch>
        </p:blipFill>
        <p:spPr>
          <a:xfrm>
            <a:off x="11254900" y="12443236"/>
            <a:ext cx="3002900" cy="2975670"/>
          </a:xfrm>
          <a:prstGeom prst="rect">
            <a:avLst/>
          </a:prstGeom>
          <a:ln/>
        </p:spPr>
      </p:pic>
      <p:sp>
        <p:nvSpPr>
          <p:cNvPr id="13" name="Cross 12"/>
          <p:cNvSpPr/>
          <p:nvPr/>
        </p:nvSpPr>
        <p:spPr bwMode="auto">
          <a:xfrm>
            <a:off x="9984447" y="8927402"/>
            <a:ext cx="573082" cy="364033"/>
          </a:xfrm>
          <a:prstGeom prst="plu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Cross 15"/>
          <p:cNvSpPr/>
          <p:nvPr/>
        </p:nvSpPr>
        <p:spPr bwMode="auto">
          <a:xfrm>
            <a:off x="9575261" y="7767160"/>
            <a:ext cx="536227" cy="537210"/>
          </a:xfrm>
          <a:prstGeom prst="plus">
            <a:avLst>
              <a:gd name="adj" fmla="val 39507"/>
            </a:avLst>
          </a:prstGeom>
          <a:solidFill>
            <a:schemeClr val="accent1">
              <a:lumMod val="40000"/>
              <a:lumOff val="6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2000" i="0" u="none" strike="noStrike" normalizeH="0" baseline="0" smtClean="0">
              <a:ln w="0"/>
              <a:solidFill>
                <a:schemeClr val="accent1"/>
              </a:solidFill>
              <a:effectLst>
                <a:glow rad="228600">
                  <a:schemeClr val="accent1">
                    <a:satMod val="175000"/>
                    <a:alpha val="40000"/>
                  </a:schemeClr>
                </a:glow>
                <a:outerShdw blurRad="38100" dist="25400" dir="5400000" algn="ctr" rotWithShape="0">
                  <a:srgbClr val="6E747A">
                    <a:alpha val="43000"/>
                  </a:srgbClr>
                </a:outerShdw>
              </a:effectLst>
              <a:latin typeface="Arial" charset="0"/>
            </a:endParaRPr>
          </a:p>
        </p:txBody>
      </p:sp>
      <p:sp>
        <p:nvSpPr>
          <p:cNvPr id="17" name="TextBox 16"/>
          <p:cNvSpPr txBox="1"/>
          <p:nvPr/>
        </p:nvSpPr>
        <p:spPr>
          <a:xfrm>
            <a:off x="13034278" y="7497926"/>
            <a:ext cx="1734379" cy="1354217"/>
          </a:xfrm>
          <a:prstGeom prst="rect">
            <a:avLst/>
          </a:prstGeom>
          <a:noFill/>
        </p:spPr>
        <p:txBody>
          <a:bodyPr wrap="square" rtlCol="0">
            <a:spAutoFit/>
          </a:bodyPr>
          <a:lstStyle/>
          <a:p>
            <a:pPr algn="ctr"/>
            <a:r>
              <a:rPr lang="en-US" sz="2400" b="1" dirty="0" smtClean="0">
                <a:solidFill>
                  <a:srgbClr val="000000"/>
                </a:solidFill>
                <a:latin typeface="Phosphate Inline" charset="0"/>
                <a:ea typeface="Phosphate Inline" charset="0"/>
                <a:cs typeface="Phosphate Inline" charset="0"/>
              </a:rPr>
              <a:t>Movement while </a:t>
            </a:r>
          </a:p>
          <a:p>
            <a:pPr algn="ctr"/>
            <a:r>
              <a:rPr lang="en-US" sz="2400" b="1" dirty="0" smtClean="0">
                <a:solidFill>
                  <a:srgbClr val="000000"/>
                </a:solidFill>
                <a:latin typeface="Phosphate Inline" charset="0"/>
                <a:ea typeface="Phosphate Inline" charset="0"/>
                <a:cs typeface="Phosphate Inline" charset="0"/>
              </a:rPr>
              <a:t>Sitting </a:t>
            </a:r>
            <a:endParaRPr lang="en-US" sz="2400" b="1" dirty="0">
              <a:solidFill>
                <a:srgbClr val="000000"/>
              </a:solidFill>
              <a:latin typeface="Phosphate Inline" charset="0"/>
              <a:ea typeface="Phosphate Inline" charset="0"/>
              <a:cs typeface="Phosphate Inline" charset="0"/>
            </a:endParaRPr>
          </a:p>
          <a:p>
            <a:r>
              <a:rPr lang="en-US" dirty="0" smtClean="0"/>
              <a:t> </a:t>
            </a:r>
            <a:endParaRPr lang="en-US" dirty="0"/>
          </a:p>
        </p:txBody>
      </p:sp>
      <p:sp>
        <p:nvSpPr>
          <p:cNvPr id="18" name="TextBox 17"/>
          <p:cNvSpPr txBox="1"/>
          <p:nvPr/>
        </p:nvSpPr>
        <p:spPr>
          <a:xfrm>
            <a:off x="12646892" y="7638267"/>
            <a:ext cx="514801" cy="830997"/>
          </a:xfrm>
          <a:prstGeom prst="rect">
            <a:avLst/>
          </a:prstGeom>
          <a:noFill/>
        </p:spPr>
        <p:txBody>
          <a:bodyPr wrap="square" rtlCol="0">
            <a:spAutoFit/>
          </a:bodyPr>
          <a:lstStyle/>
          <a:p>
            <a:r>
              <a:rPr lang="en-US" sz="4800" dirty="0">
                <a:solidFill>
                  <a:schemeClr val="accent1">
                    <a:lumMod val="60000"/>
                    <a:lumOff val="40000"/>
                  </a:schemeClr>
                </a:solidFill>
                <a:latin typeface="Gill Sans Ultra Bold" charset="0"/>
                <a:ea typeface="Gill Sans Ultra Bold" charset="0"/>
                <a:cs typeface="Gill Sans Ultra Bold" charset="0"/>
              </a:rPr>
              <a:t>=</a:t>
            </a:r>
            <a:endParaRPr lang="en-US" sz="4000" dirty="0">
              <a:solidFill>
                <a:schemeClr val="accent1">
                  <a:lumMod val="60000"/>
                  <a:lumOff val="40000"/>
                </a:schemeClr>
              </a:solidFill>
            </a:endParaRPr>
          </a:p>
        </p:txBody>
      </p:sp>
      <p:sp>
        <p:nvSpPr>
          <p:cNvPr id="33" name="TextBox 32"/>
          <p:cNvSpPr txBox="1"/>
          <p:nvPr/>
        </p:nvSpPr>
        <p:spPr>
          <a:xfrm>
            <a:off x="11506201" y="10601424"/>
            <a:ext cx="3235738" cy="1754326"/>
          </a:xfrm>
          <a:prstGeom prst="rect">
            <a:avLst/>
          </a:prstGeom>
          <a:noFill/>
        </p:spPr>
        <p:txBody>
          <a:bodyPr wrap="square" rtlCol="0">
            <a:spAutoFit/>
          </a:bodyPr>
          <a:lstStyle/>
          <a:p>
            <a:pPr algn="ctr"/>
            <a:r>
              <a:rPr lang="en-US" sz="1800" b="1" spc="600" dirty="0" smtClean="0">
                <a:solidFill>
                  <a:srgbClr val="000000"/>
                </a:solidFill>
                <a:latin typeface="Phosphate Inline" charset="0"/>
                <a:ea typeface="Phosphate Inline" charset="0"/>
                <a:cs typeface="Phosphate Inline" charset="0"/>
              </a:rPr>
              <a:t>Undesirable behavior  </a:t>
            </a:r>
          </a:p>
          <a:p>
            <a:pPr algn="ctr"/>
            <a:r>
              <a:rPr lang="en-US" sz="1800" dirty="0"/>
              <a:t>constant fidgeting, disengagement, low work productivity, inattentiveness, and slow response time</a:t>
            </a:r>
            <a:endParaRPr lang="en-US" sz="1400" dirty="0"/>
          </a:p>
        </p:txBody>
      </p:sp>
      <p:sp>
        <p:nvSpPr>
          <p:cNvPr id="34" name="TextBox 33"/>
          <p:cNvSpPr txBox="1"/>
          <p:nvPr/>
        </p:nvSpPr>
        <p:spPr>
          <a:xfrm>
            <a:off x="7443719" y="10626357"/>
            <a:ext cx="3113810" cy="1477328"/>
          </a:xfrm>
          <a:prstGeom prst="rect">
            <a:avLst/>
          </a:prstGeom>
          <a:noFill/>
        </p:spPr>
        <p:txBody>
          <a:bodyPr wrap="square" rtlCol="0">
            <a:spAutoFit/>
          </a:bodyPr>
          <a:lstStyle/>
          <a:p>
            <a:pPr algn="ctr"/>
            <a:r>
              <a:rPr lang="en-US" sz="1800" b="1" spc="600" dirty="0" smtClean="0">
                <a:solidFill>
                  <a:srgbClr val="000000"/>
                </a:solidFill>
                <a:latin typeface="Phosphate Inline" charset="0"/>
                <a:ea typeface="Phosphate Inline" charset="0"/>
                <a:cs typeface="Phosphate Inline" charset="0"/>
              </a:rPr>
              <a:t>desirable behavior  </a:t>
            </a:r>
          </a:p>
          <a:p>
            <a:pPr algn="ctr"/>
            <a:r>
              <a:rPr lang="en-US" sz="1800" dirty="0"/>
              <a:t>in-seat behavior, on-task behavior, work productivity, attentiveness, reaction time</a:t>
            </a:r>
            <a:endParaRPr lang="en-US" sz="1400" dirty="0"/>
          </a:p>
        </p:txBody>
      </p:sp>
      <p:sp>
        <p:nvSpPr>
          <p:cNvPr id="37" name="TextBox 36"/>
          <p:cNvSpPr txBox="1"/>
          <p:nvPr/>
        </p:nvSpPr>
        <p:spPr>
          <a:xfrm>
            <a:off x="7520361" y="15814899"/>
            <a:ext cx="2632377" cy="369332"/>
          </a:xfrm>
          <a:prstGeom prst="rect">
            <a:avLst/>
          </a:prstGeom>
          <a:noFill/>
        </p:spPr>
        <p:txBody>
          <a:bodyPr wrap="square" rtlCol="0">
            <a:spAutoFit/>
          </a:bodyPr>
          <a:lstStyle/>
          <a:p>
            <a:pPr algn="ctr"/>
            <a:r>
              <a:rPr lang="en-US" sz="1800" b="1" dirty="0" smtClean="0"/>
              <a:t>Therapy Chair Ball</a:t>
            </a:r>
            <a:endParaRPr lang="en-US" sz="1400" dirty="0"/>
          </a:p>
        </p:txBody>
      </p:sp>
      <p:sp>
        <p:nvSpPr>
          <p:cNvPr id="40" name="TextBox 39"/>
          <p:cNvSpPr txBox="1"/>
          <p:nvPr/>
        </p:nvSpPr>
        <p:spPr>
          <a:xfrm>
            <a:off x="11111831" y="15814899"/>
            <a:ext cx="3289038" cy="369332"/>
          </a:xfrm>
          <a:prstGeom prst="rect">
            <a:avLst/>
          </a:prstGeom>
          <a:noFill/>
        </p:spPr>
        <p:txBody>
          <a:bodyPr wrap="square" rtlCol="0">
            <a:spAutoFit/>
          </a:bodyPr>
          <a:lstStyle/>
          <a:p>
            <a:pPr algn="ctr"/>
            <a:r>
              <a:rPr lang="en-US" sz="1800" b="1" smtClean="0"/>
              <a:t>Seat Cushions: Disc </a:t>
            </a:r>
            <a:r>
              <a:rPr lang="en-US" sz="1800" b="1" dirty="0" smtClean="0"/>
              <a:t>‘O’ Sit</a:t>
            </a:r>
            <a:endParaRPr lang="en-US" sz="1400" dirty="0"/>
          </a:p>
        </p:txBody>
      </p:sp>
      <p:cxnSp>
        <p:nvCxnSpPr>
          <p:cNvPr id="5" name="Straight Connector 4"/>
          <p:cNvCxnSpPr/>
          <p:nvPr/>
        </p:nvCxnSpPr>
        <p:spPr bwMode="auto">
          <a:xfrm>
            <a:off x="15350559" y="2971800"/>
            <a:ext cx="5791200" cy="0"/>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7443719" y="12443236"/>
            <a:ext cx="6814081" cy="310"/>
          </a:xfrm>
          <a:prstGeom prst="line">
            <a:avLst/>
          </a:prstGeom>
          <a:noFill/>
          <a:ln w="9525" cap="flat" cmpd="sng" algn="ctr">
            <a:solidFill>
              <a:schemeClr val="tx1"/>
            </a:solidFill>
            <a:prstDash val="solid"/>
            <a:round/>
            <a:headEnd type="none" w="med" len="med"/>
            <a:tailEnd type="none" w="med" len="med"/>
          </a:ln>
          <a:effectLst/>
        </p:spPr>
      </p:cxnSp>
      <p:pic>
        <p:nvPicPr>
          <p:cNvPr id="45" name="Picture 44"/>
          <p:cNvPicPr>
            <a:picLocks noChangeAspect="1"/>
          </p:cNvPicPr>
          <p:nvPr/>
        </p:nvPicPr>
        <p:blipFill rotWithShape="1">
          <a:blip r:embed="rId9"/>
          <a:srcRect l="36839" t="41191" b="1"/>
          <a:stretch/>
        </p:blipFill>
        <p:spPr>
          <a:xfrm>
            <a:off x="15441433" y="7643959"/>
            <a:ext cx="2157657" cy="1896444"/>
          </a:xfrm>
          <a:prstGeom prst="rect">
            <a:avLst/>
          </a:prstGeom>
        </p:spPr>
      </p:pic>
      <p:pic>
        <p:nvPicPr>
          <p:cNvPr id="47" name="Picture 46"/>
          <p:cNvPicPr>
            <a:picLocks noChangeAspect="1"/>
          </p:cNvPicPr>
          <p:nvPr/>
        </p:nvPicPr>
        <p:blipFill rotWithShape="1">
          <a:blip r:embed="rId10"/>
          <a:srcRect l="39317" t="42057" r="-1"/>
          <a:stretch/>
        </p:blipFill>
        <p:spPr>
          <a:xfrm>
            <a:off x="18735055" y="7734435"/>
            <a:ext cx="1966025" cy="1779643"/>
          </a:xfrm>
          <a:prstGeom prst="rect">
            <a:avLst/>
          </a:prstGeom>
        </p:spPr>
      </p:pic>
      <p:sp>
        <p:nvSpPr>
          <p:cNvPr id="49" name="TextBox 48"/>
          <p:cNvSpPr txBox="1"/>
          <p:nvPr/>
        </p:nvSpPr>
        <p:spPr>
          <a:xfrm>
            <a:off x="15148252" y="9510025"/>
            <a:ext cx="2632377" cy="369332"/>
          </a:xfrm>
          <a:prstGeom prst="rect">
            <a:avLst/>
          </a:prstGeom>
          <a:noFill/>
        </p:spPr>
        <p:txBody>
          <a:bodyPr wrap="square" rtlCol="0">
            <a:spAutoFit/>
          </a:bodyPr>
          <a:lstStyle/>
          <a:p>
            <a:pPr algn="ctr"/>
            <a:r>
              <a:rPr lang="en-US" sz="1800" b="1" dirty="0" smtClean="0"/>
              <a:t>Row Seating</a:t>
            </a:r>
            <a:endParaRPr lang="en-US" sz="1400" dirty="0"/>
          </a:p>
        </p:txBody>
      </p:sp>
      <p:sp>
        <p:nvSpPr>
          <p:cNvPr id="50" name="TextBox 49"/>
          <p:cNvSpPr txBox="1"/>
          <p:nvPr/>
        </p:nvSpPr>
        <p:spPr>
          <a:xfrm>
            <a:off x="18509382" y="9445147"/>
            <a:ext cx="2632377" cy="369332"/>
          </a:xfrm>
          <a:prstGeom prst="rect">
            <a:avLst/>
          </a:prstGeom>
          <a:noFill/>
        </p:spPr>
        <p:txBody>
          <a:bodyPr wrap="square" rtlCol="0">
            <a:spAutoFit/>
          </a:bodyPr>
          <a:lstStyle/>
          <a:p>
            <a:pPr algn="ctr"/>
            <a:r>
              <a:rPr lang="en-US" sz="1800" b="1" dirty="0" smtClean="0"/>
              <a:t>Small Group Seating</a:t>
            </a:r>
            <a:endParaRPr lang="en-US" sz="1400" dirty="0"/>
          </a:p>
        </p:txBody>
      </p:sp>
      <p:cxnSp>
        <p:nvCxnSpPr>
          <p:cNvPr id="23" name="Straight Connector 22"/>
          <p:cNvCxnSpPr/>
          <p:nvPr/>
        </p:nvCxnSpPr>
        <p:spPr bwMode="auto">
          <a:xfrm>
            <a:off x="15441433" y="11887200"/>
            <a:ext cx="5462713" cy="0"/>
          </a:xfrm>
          <a:prstGeom prst="line">
            <a:avLst/>
          </a:prstGeom>
          <a:noFill/>
          <a:ln w="28575" cap="flat" cmpd="sng" algn="ctr">
            <a:solidFill>
              <a:schemeClr val="tx1"/>
            </a:solidFill>
            <a:prstDash val="solid"/>
            <a:round/>
            <a:headEnd type="none" w="med" len="med"/>
            <a:tailEnd type="none" w="med" len="med"/>
          </a:ln>
          <a:effectLst/>
        </p:spPr>
      </p:cxnSp>
      <p:sp>
        <p:nvSpPr>
          <p:cNvPr id="62" name="TextBox 61"/>
          <p:cNvSpPr txBox="1"/>
          <p:nvPr/>
        </p:nvSpPr>
        <p:spPr>
          <a:xfrm>
            <a:off x="15314740" y="14802164"/>
            <a:ext cx="3113810" cy="707886"/>
          </a:xfrm>
          <a:prstGeom prst="rect">
            <a:avLst/>
          </a:prstGeom>
          <a:noFill/>
        </p:spPr>
        <p:txBody>
          <a:bodyPr wrap="square" rtlCol="0">
            <a:spAutoFit/>
          </a:bodyPr>
          <a:lstStyle/>
          <a:p>
            <a:pPr algn="ctr"/>
            <a:r>
              <a:rPr lang="en-US" sz="2000" b="1" spc="600" dirty="0" smtClean="0">
                <a:solidFill>
                  <a:srgbClr val="000000"/>
                </a:solidFill>
                <a:latin typeface="Phosphate Inline" charset="0"/>
                <a:ea typeface="Phosphate Inline" charset="0"/>
                <a:cs typeface="Phosphate Inline" charset="0"/>
              </a:rPr>
              <a:t>desirable behavior  </a:t>
            </a:r>
          </a:p>
        </p:txBody>
      </p:sp>
      <p:sp>
        <p:nvSpPr>
          <p:cNvPr id="64" name="TextBox 63"/>
          <p:cNvSpPr txBox="1"/>
          <p:nvPr/>
        </p:nvSpPr>
        <p:spPr>
          <a:xfrm>
            <a:off x="18370266" y="14802164"/>
            <a:ext cx="3113810" cy="707886"/>
          </a:xfrm>
          <a:prstGeom prst="rect">
            <a:avLst/>
          </a:prstGeom>
          <a:noFill/>
        </p:spPr>
        <p:txBody>
          <a:bodyPr wrap="square" rtlCol="0">
            <a:spAutoFit/>
          </a:bodyPr>
          <a:lstStyle/>
          <a:p>
            <a:pPr algn="ctr"/>
            <a:r>
              <a:rPr lang="en-US" sz="2000" b="1" spc="600" dirty="0" smtClean="0">
                <a:solidFill>
                  <a:srgbClr val="000000"/>
                </a:solidFill>
                <a:latin typeface="Phosphate Inline" charset="0"/>
                <a:ea typeface="Phosphate Inline" charset="0"/>
                <a:cs typeface="Phosphate Inline" charset="0"/>
              </a:rPr>
              <a:t>undesirable behavior  </a:t>
            </a:r>
          </a:p>
        </p:txBody>
      </p:sp>
      <p:sp>
        <p:nvSpPr>
          <p:cNvPr id="65" name="Rectangle 60"/>
          <p:cNvSpPr>
            <a:spLocks noChangeArrowheads="1"/>
          </p:cNvSpPr>
          <p:nvPr/>
        </p:nvSpPr>
        <p:spPr bwMode="auto">
          <a:xfrm>
            <a:off x="14991529" y="15814899"/>
            <a:ext cx="6725471" cy="472926"/>
          </a:xfrm>
          <a:prstGeom prst="rect">
            <a:avLst/>
          </a:prstGeom>
          <a:solidFill>
            <a:schemeClr val="bg1"/>
          </a:solidFill>
          <a:ln w="9525">
            <a:solidFill>
              <a:schemeClr val="tx1"/>
            </a:solidFill>
            <a:miter lim="800000"/>
            <a:headEnd/>
            <a:tailEnd/>
          </a:ln>
        </p:spPr>
        <p:txBody>
          <a:bodyPr lIns="228600" tIns="137160" rIns="228600" bIns="137160"/>
          <a:lstStyle/>
          <a:p>
            <a:pPr eaLnBrk="0" hangingPunct="0">
              <a:spcBef>
                <a:spcPct val="10000"/>
              </a:spcBef>
              <a:spcAft>
                <a:spcPct val="10000"/>
              </a:spcAft>
            </a:pPr>
            <a:r>
              <a:rPr lang="en-US" sz="1600" dirty="0" smtClean="0">
                <a:latin typeface="Gill Sans MT" pitchFamily="34" charset="0"/>
              </a:rPr>
              <a:t>Please </a:t>
            </a:r>
            <a:r>
              <a:rPr lang="en-US" sz="1600" dirty="0">
                <a:latin typeface="Gill Sans MT" pitchFamily="34" charset="0"/>
              </a:rPr>
              <a:t>direct all feedback to:  </a:t>
            </a:r>
            <a:r>
              <a:rPr lang="en-US" sz="1600" dirty="0" smtClean="0">
                <a:latin typeface="Gill Sans MT" pitchFamily="34" charset="0"/>
              </a:rPr>
              <a:t>Angelica Pellone, s1046655@monmouth.edu</a:t>
            </a:r>
            <a:endParaRPr lang="en-US" sz="1600" dirty="0">
              <a:solidFill>
                <a:srgbClr val="FF0000"/>
              </a:solidFill>
              <a:latin typeface="Gill Sans MT" pitchFamily="34" charset="0"/>
            </a:endParaRPr>
          </a:p>
          <a:p>
            <a:pPr eaLnBrk="0" hangingPunct="0">
              <a:spcBef>
                <a:spcPct val="10000"/>
              </a:spcBef>
              <a:spcAft>
                <a:spcPct val="10000"/>
              </a:spcAft>
            </a:pPr>
            <a:endParaRPr lang="en-US" sz="1050" u="sng" dirty="0">
              <a:solidFill>
                <a:schemeClr val="accent2"/>
              </a:solidFill>
              <a:latin typeface="Gill Sans MT" pitchFamily="34" charset="0"/>
            </a:endParaRPr>
          </a:p>
        </p:txBody>
      </p:sp>
      <p:sp>
        <p:nvSpPr>
          <p:cNvPr id="66" name="Rectangle 6"/>
          <p:cNvSpPr>
            <a:spLocks noChangeArrowheads="1"/>
          </p:cNvSpPr>
          <p:nvPr/>
        </p:nvSpPr>
        <p:spPr bwMode="auto">
          <a:xfrm>
            <a:off x="117359" y="13603626"/>
            <a:ext cx="6650783" cy="2694706"/>
          </a:xfrm>
          <a:prstGeom prst="rect">
            <a:avLst/>
          </a:prstGeom>
          <a:solidFill>
            <a:schemeClr val="bg1"/>
          </a:solidFill>
          <a:ln w="9525">
            <a:solidFill>
              <a:schemeClr val="tx1"/>
            </a:solidFill>
            <a:miter lim="800000"/>
            <a:headEnd/>
            <a:tailEnd/>
          </a:ln>
        </p:spPr>
        <p:txBody>
          <a:bodyPr lIns="228600" tIns="137160" rIns="228600" bIns="137160"/>
          <a:lstStyle/>
          <a:p>
            <a:pPr lvl="1" algn="ctr" eaLnBrk="0" hangingPunct="0">
              <a:spcBef>
                <a:spcPct val="10000"/>
              </a:spcBef>
              <a:spcAft>
                <a:spcPct val="10000"/>
              </a:spcAft>
              <a:defRPr/>
            </a:pPr>
            <a:r>
              <a:rPr lang="en-US" sz="2000" b="1" dirty="0" smtClean="0">
                <a:solidFill>
                  <a:srgbClr val="000000"/>
                </a:solidFill>
                <a:latin typeface="Gill Sans Ultra Bold" charset="0"/>
                <a:ea typeface="Gill Sans Ultra Bold" charset="0"/>
                <a:cs typeface="Gill Sans Ultra Bold" charset="0"/>
              </a:rPr>
              <a:t>Method</a:t>
            </a:r>
          </a:p>
          <a:p>
            <a:pPr marL="457200" indent="-457200" eaLnBrk="0" hangingPunct="0">
              <a:spcBef>
                <a:spcPct val="10000"/>
              </a:spcBef>
              <a:spcAft>
                <a:spcPct val="10000"/>
              </a:spcAft>
              <a:buFont typeface="Wingdings" charset="2"/>
              <a:buChar char="§"/>
              <a:defRPr/>
            </a:pPr>
            <a:r>
              <a:rPr lang="en-US" sz="1600" dirty="0" smtClean="0">
                <a:solidFill>
                  <a:srgbClr val="000000"/>
                </a:solidFill>
                <a:ea typeface="Arial" charset="0"/>
              </a:rPr>
              <a:t>Investigated 20+ research articles analyzing ADHD and </a:t>
            </a:r>
            <a:r>
              <a:rPr lang="en-US" sz="1600" dirty="0">
                <a:solidFill>
                  <a:srgbClr val="000000"/>
                </a:solidFill>
                <a:ea typeface="Arial" charset="0"/>
              </a:rPr>
              <a:t>antecedent </a:t>
            </a:r>
            <a:r>
              <a:rPr lang="en-US" sz="1600" dirty="0" smtClean="0">
                <a:solidFill>
                  <a:srgbClr val="000000"/>
                </a:solidFill>
                <a:ea typeface="Arial" charset="0"/>
              </a:rPr>
              <a:t>practices to employ to reduce undesirable behavior</a:t>
            </a:r>
          </a:p>
          <a:p>
            <a:pPr marL="457200" indent="-457200" eaLnBrk="0" hangingPunct="0">
              <a:spcBef>
                <a:spcPct val="10000"/>
              </a:spcBef>
              <a:spcAft>
                <a:spcPct val="10000"/>
              </a:spcAft>
              <a:buFont typeface="Wingdings" charset="2"/>
              <a:buChar char="§"/>
              <a:defRPr/>
            </a:pPr>
            <a:r>
              <a:rPr lang="en-US" sz="1600" dirty="0" smtClean="0">
                <a:solidFill>
                  <a:srgbClr val="000000"/>
                </a:solidFill>
                <a:ea typeface="Arial" charset="0"/>
              </a:rPr>
              <a:t>Utilizing Monmouth University Library databases searching the keywords:  </a:t>
            </a:r>
            <a:r>
              <a:rPr lang="en-US" sz="1200" i="1" dirty="0" smtClean="0">
                <a:solidFill>
                  <a:srgbClr val="000000"/>
                </a:solidFill>
                <a:ea typeface="Arial" charset="0"/>
              </a:rPr>
              <a:t>attention deficit hyperactivity disorder, attention, dynamic seating, alternative seating, classroom management, antecedent interventions,  seating arrangements, on-task behavior, in-seat behavior, sensory integration, classroom environment, desk placement, row seating</a:t>
            </a:r>
          </a:p>
          <a:p>
            <a:pPr marL="457200" indent="-457200" eaLnBrk="0" hangingPunct="0">
              <a:spcBef>
                <a:spcPct val="10000"/>
              </a:spcBef>
              <a:spcAft>
                <a:spcPct val="10000"/>
              </a:spcAft>
              <a:buFont typeface="Wingdings" charset="2"/>
              <a:buChar char="§"/>
              <a:defRPr/>
            </a:pPr>
            <a:r>
              <a:rPr lang="en-US" sz="1600" dirty="0" smtClean="0">
                <a:solidFill>
                  <a:srgbClr val="000000"/>
                </a:solidFill>
                <a:ea typeface="Arial" charset="0"/>
              </a:rPr>
              <a:t>Explored studies that referenced landmark study: Schilling et al. (2003)</a:t>
            </a:r>
          </a:p>
          <a:p>
            <a:pPr marL="457200" indent="-457200" eaLnBrk="0" hangingPunct="0">
              <a:spcBef>
                <a:spcPct val="10000"/>
              </a:spcBef>
              <a:spcAft>
                <a:spcPct val="10000"/>
              </a:spcAft>
              <a:buFont typeface="Wingdings" charset="2"/>
              <a:buChar char="§"/>
              <a:defRPr/>
            </a:pPr>
            <a:endParaRPr lang="en-US" sz="1600" dirty="0" smtClean="0">
              <a:solidFill>
                <a:srgbClr val="000000"/>
              </a:solidFill>
              <a:ea typeface="Arial" charset="0"/>
            </a:endParaRPr>
          </a:p>
          <a:p>
            <a:pPr lvl="1" eaLnBrk="0" hangingPunct="0">
              <a:spcBef>
                <a:spcPct val="10000"/>
              </a:spcBef>
              <a:spcAft>
                <a:spcPct val="10000"/>
              </a:spcAft>
              <a:defRPr/>
            </a:pPr>
            <a:r>
              <a:rPr lang="en-US" sz="2000" b="1" dirty="0" smtClean="0">
                <a:solidFill>
                  <a:srgbClr val="000000"/>
                </a:solidFill>
                <a:ea typeface="Arial" charset="0"/>
              </a:rPr>
              <a:t> </a:t>
            </a:r>
            <a:endParaRPr lang="en-US" sz="1800" dirty="0">
              <a:ea typeface="Arial" charset="0"/>
            </a:endParaRPr>
          </a:p>
          <a:p>
            <a:pPr algn="ctr" eaLnBrk="0" hangingPunct="0">
              <a:spcBef>
                <a:spcPct val="10000"/>
              </a:spcBef>
              <a:spcAft>
                <a:spcPct val="10000"/>
              </a:spcAft>
              <a:defRPr/>
            </a:pPr>
            <a:endParaRPr lang="en-US" sz="2400" b="1" dirty="0" smtClean="0">
              <a:solidFill>
                <a:srgbClr val="000000"/>
              </a:solidFill>
              <a:ea typeface="Arial" charset="0"/>
            </a:endParaRPr>
          </a:p>
          <a:p>
            <a:pPr marL="457200" lvl="1" indent="-228600">
              <a:buFont typeface="Wingdings" pitchFamily="2" charset="2"/>
              <a:buChar char="§"/>
              <a:defRPr/>
            </a:pPr>
            <a:endParaRPr lang="en-US" sz="2000" dirty="0">
              <a:solidFill>
                <a:srgbClr val="000000"/>
              </a:solidFill>
              <a:ea typeface="Arial" charset="0"/>
            </a:endParaRPr>
          </a:p>
        </p:txBody>
      </p:sp>
      <p:pic>
        <p:nvPicPr>
          <p:cNvPr id="4" name="New Recording">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9680388" y="247090"/>
            <a:ext cx="1461371" cy="146137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5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18304</TotalTime>
  <Words>715</Words>
  <Application>Microsoft Office PowerPoint</Application>
  <PresentationFormat>Custom</PresentationFormat>
  <Paragraphs>113</Paragraphs>
  <Slides>1</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Arial</vt:lpstr>
      <vt:lpstr>Gill Sans MT</vt:lpstr>
      <vt:lpstr>Gill Sans Ultra Bold</vt:lpstr>
      <vt:lpstr>Phosphate Inline</vt:lpstr>
      <vt:lpstr>Symbol</vt:lpstr>
      <vt:lpstr>Times New Roman</vt:lpstr>
      <vt:lpstr>Wingdings</vt:lpstr>
      <vt:lpstr>Blank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Dylan Selterman</dc:creator>
  <cp:lastModifiedBy>Robert Smith</cp:lastModifiedBy>
  <cp:revision>363</cp:revision>
  <dcterms:created xsi:type="dcterms:W3CDTF">2010-02-25T03:24:22Z</dcterms:created>
  <dcterms:modified xsi:type="dcterms:W3CDTF">2020-12-02T14:59:31Z</dcterms:modified>
</cp:coreProperties>
</file>