
<file path=[Content_Types].xml><?xml version="1.0" encoding="utf-8"?>
<Types xmlns="http://schemas.openxmlformats.org/package/2006/content-types">
  <Default Extension="png" ContentType="image/png"/>
  <Default Extension="bmp" ContentType="image/bmp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429"/>
    <p:restoredTop sz="94590"/>
  </p:normalViewPr>
  <p:slideViewPr>
    <p:cSldViewPr snapToGrid="0" snapToObjects="1">
      <p:cViewPr varScale="1">
        <p:scale>
          <a:sx n="109" d="100"/>
          <a:sy n="109" d="100"/>
        </p:scale>
        <p:origin x="66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E757B-C245-6F49-9A4B-092B4DF16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15D04-66D7-AC4A-9552-A5F31C4EB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C9F60-DC19-FC4D-948A-100BD1B5E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974BA-7F9D-E34B-8822-653630170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CBE7B-2E9B-2F4F-B838-FA7B9670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9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F09D1-1245-1844-8A32-26B8CA80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C3ADC-4E92-7043-AF5E-BD3E2B33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609D6-9A8E-6544-AD93-E022BC729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EB4C1-6D72-E14C-B96B-480027BC3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D022C-59BC-584B-B277-839CA458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033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236DC-F2F9-374B-AB2B-FE352468F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592F3-DDB6-CD49-ABD8-4326AA2F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F066C-EBA4-0340-B7A1-0D1328AC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292D9-1ED0-4345-B9A1-17371B0C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24A71-D94A-5A40-931C-6BFE853A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97650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EA468-2DF6-1847-A9C0-25AD7631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99F9E-3312-8542-8A3C-ACA0B7A40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6C5EF-899B-6447-A1AE-0E177BF40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9D6BA-313B-C64C-A047-3636A2137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09483-0A7B-654F-83C8-E1828EDB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478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A5B1D-0C8D-F84F-BF1D-393236EB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7241E-4656-6C4D-B03C-7DFA439B6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E3C2A-600F-134F-8331-4C2B017F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43685-F2FC-9443-9269-CE3F7356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B2D97-9915-7C42-9756-59041F26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45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DD572-FEB9-6846-95D1-5A27FDDD9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CE3CD-E9EA-AB45-BBF8-F644F902E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D4EE1-380A-DC4B-BEA1-D49B58729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6850C-40A8-FD49-B838-05C59DF5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D7703-CF74-EB44-A753-F51727085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DFE49-6616-4446-8A7F-6FF25836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1211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E019-6CED-9745-9DA3-E02E2123E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EB7F-A783-9848-8B43-DC5D0D7B1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2D07A-3C5D-B048-A646-5A271CB43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FDCEF-83CD-F743-9A92-00B70EF20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585A9A-511A-AA46-BA2C-52AB6F26D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7DDBB3-0D91-FD46-9BBA-4CD87AE8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2CDA91-35CE-B24F-B578-9449E3B9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01EA1-0756-5744-B567-B4AFAFAA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4491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C3D98-6D8D-D64A-9274-7D513196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23FF8-A4F1-974C-AA01-DBEC0134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D5704A-4E10-F744-909C-67969AA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6D8D3-2B0D-704F-890D-BEA65038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DC5504-1399-0241-AD59-E9213187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B2209-2D6D-C244-94B0-4E6609A8C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4B506-B5C1-1B44-BB42-5D97FF8D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A4DC-3AC8-0D48-84E8-F569E070F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E3040-3193-3948-BF34-B2B950644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FDF65-5769-DD46-B7B2-8E1532560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BBCF3-A6BC-EF4F-A642-3F3DBAF2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52405-41F7-404D-A1BE-ADE1DA7F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FA139-8012-614F-A5F0-E0C6229F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1831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E4A0-E875-9349-AB45-4D41C942E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5B224C-EDCA-214A-B07A-A52CBBEB7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BAC7A-BCF5-734E-BE05-19064E802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269AC-107C-8642-9BCE-5F006666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99345-0B80-0A49-8DDB-871EA030F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E0C8B-DABE-6B47-9F69-85822568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3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80D672-2306-1941-9EA2-A019DEBF1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84107-5B76-AB4F-9560-E66B887ED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853C-4DB9-F342-B37F-138854BE5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D236A-AC4B-D641-8101-6C9C316A2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C8938-6883-E748-A118-FD1005D79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5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hyperlink" Target="http://spmath816.blogspot.com/2008/03/jonahs-pythagoras-growing-post.html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2.bmp"/><Relationship Id="rId10" Type="http://schemas.openxmlformats.org/officeDocument/2006/relationships/image" Target="../media/image6.gif"/><Relationship Id="rId4" Type="http://schemas.openxmlformats.org/officeDocument/2006/relationships/image" Target="../media/image1.pn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0EFCE7-4988-8044-B36A-F876883B47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7752" y="2971242"/>
            <a:ext cx="1110180" cy="555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E2CB0B-B1B0-EB44-A330-F4D3790C348D}"/>
              </a:ext>
            </a:extLst>
          </p:cNvPr>
          <p:cNvSpPr txBox="1"/>
          <p:nvPr/>
        </p:nvSpPr>
        <p:spPr>
          <a:xfrm>
            <a:off x="3704177" y="5221"/>
            <a:ext cx="5182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American Typewriter" panose="02090604020004020304" pitchFamily="18" charset="77"/>
              </a:rPr>
              <a:t>Interdisciplinary Approach Cures Mathematics Isolation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olonna MT" pitchFamily="82" charset="77"/>
              </a:rPr>
              <a:t>By: Amanda Balestrieri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0A909-F3F0-9644-BD24-0C07DD104DBC}"/>
              </a:ext>
            </a:extLst>
          </p:cNvPr>
          <p:cNvSpPr txBox="1"/>
          <p:nvPr/>
        </p:nvSpPr>
        <p:spPr>
          <a:xfrm>
            <a:off x="10236" y="95651"/>
            <a:ext cx="2653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lonna MT" pitchFamily="82" charset="77"/>
              </a:rPr>
              <a:t>Real World Connections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0217F-D1B4-3F46-A2D2-ECC201F00C23}"/>
              </a:ext>
            </a:extLst>
          </p:cNvPr>
          <p:cNvSpPr txBox="1"/>
          <p:nvPr/>
        </p:nvSpPr>
        <p:spPr>
          <a:xfrm>
            <a:off x="9933125" y="3281637"/>
            <a:ext cx="241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lonna MT" pitchFamily="82" charset="77"/>
              </a:rPr>
              <a:t>Literary Supplements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4E9094-C59D-D447-B44D-7B1FF599646D}"/>
              </a:ext>
            </a:extLst>
          </p:cNvPr>
          <p:cNvSpPr txBox="1"/>
          <p:nvPr/>
        </p:nvSpPr>
        <p:spPr>
          <a:xfrm>
            <a:off x="9687932" y="95651"/>
            <a:ext cx="2504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lonna MT" pitchFamily="82" charset="77"/>
              </a:rPr>
              <a:t>Science &amp; Social Studies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C7B8B8-45AC-424A-B9BF-F4AFF0C5C980}"/>
              </a:ext>
            </a:extLst>
          </p:cNvPr>
          <p:cNvSpPr txBox="1"/>
          <p:nvPr/>
        </p:nvSpPr>
        <p:spPr>
          <a:xfrm>
            <a:off x="-20761" y="4184683"/>
            <a:ext cx="1600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lonna MT" pitchFamily="82" charset="77"/>
              </a:rPr>
              <a:t>Societal Values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2407B5-7C7B-9342-B9EB-760391F8E956}"/>
              </a:ext>
            </a:extLst>
          </p:cNvPr>
          <p:cNvSpPr txBox="1"/>
          <p:nvPr/>
        </p:nvSpPr>
        <p:spPr>
          <a:xfrm>
            <a:off x="80717" y="419315"/>
            <a:ext cx="383814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4</a:t>
            </a:r>
            <a:r>
              <a:rPr lang="en-US" sz="1200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 Common Core Math Practice Standard: “Model with Mathematics”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Reasons why this is not done more often: </a:t>
            </a:r>
          </a:p>
          <a:p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1) Teachers may argue that these lessons lack academically</a:t>
            </a:r>
          </a:p>
          <a:p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2) The stigma that it is difficult to write lesson plans for mathematical activities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Examples: 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Messiness and Math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Kindergarten Teacher teaches class about measurements by having students create their own play-doh from scratch 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Integrating Literature in Math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2</a:t>
            </a:r>
            <a:r>
              <a:rPr lang="en-US" sz="1200" baseline="30000" dirty="0">
                <a:solidFill>
                  <a:schemeClr val="bg1"/>
                </a:solidFill>
                <a:latin typeface="Cambria" panose="02040503050406030204" pitchFamily="18" charset="0"/>
              </a:rPr>
              <a:t>nd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 grade teacher reads students a story about making a batch of cookies and dispersing them to friends to show an application of addition/subtraction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F540F-9AE7-3B44-A91E-910F4A92E76C}"/>
              </a:ext>
            </a:extLst>
          </p:cNvPr>
          <p:cNvSpPr txBox="1"/>
          <p:nvPr/>
        </p:nvSpPr>
        <p:spPr>
          <a:xfrm>
            <a:off x="8293737" y="3591454"/>
            <a:ext cx="3838139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NCTM stresses writing as “an essential part of math education”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Word Problems: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Students are taught to sift through words in a word problem to pull out math details 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sym typeface="Wingdings" pitchFamily="2" charset="2"/>
              </a:rPr>
              <a:t> this is the problem!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sym typeface="Wingdings" pitchFamily="2" charset="2"/>
              </a:rPr>
              <a:t>Reading the story conveyed in a word problem helps with reading comprehension and fluency/literacy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Examples: 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Integrating Writing and Mathematics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Middle School teacher held writing workshops with students during math for them to write stories with mathematical concepts ie. </a:t>
            </a:r>
            <a:r>
              <a:rPr lang="en-US" sz="1200" i="1" dirty="0">
                <a:solidFill>
                  <a:schemeClr val="bg1"/>
                </a:solidFill>
                <a:latin typeface="Cambria" panose="02040503050406030204" pitchFamily="18" charset="0"/>
              </a:rPr>
              <a:t>The Magical Subtracting Frying Pan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Why Literacy Should be Included in an Effective Elementary Math Curriculum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Elementary School teacher uses poetry (Poem: </a:t>
            </a:r>
            <a:r>
              <a:rPr lang="en-US" sz="1200" i="1" dirty="0">
                <a:solidFill>
                  <a:schemeClr val="bg1"/>
                </a:solidFill>
                <a:latin typeface="Cambria" panose="02040503050406030204" pitchFamily="18" charset="0"/>
              </a:rPr>
              <a:t>Rainbow to 10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) to teach her students basic math facts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069C9-5F92-B14E-B058-9DC0AC28DE17}"/>
              </a:ext>
            </a:extLst>
          </p:cNvPr>
          <p:cNvSpPr txBox="1"/>
          <p:nvPr/>
        </p:nvSpPr>
        <p:spPr>
          <a:xfrm>
            <a:off x="60125" y="4468150"/>
            <a:ext cx="3788394" cy="18816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What is our goal as a teacher? </a:t>
            </a:r>
          </a:p>
          <a:p>
            <a:pPr marL="171450" indent="-1714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Collaboration between staff members</a:t>
            </a:r>
          </a:p>
          <a:p>
            <a:pPr marL="171450" indent="-1714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Groupwork/Communication</a:t>
            </a:r>
          </a:p>
          <a:p>
            <a:pPr marL="171450" indent="-1714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Procedural Fluency </a:t>
            </a:r>
          </a:p>
          <a:p>
            <a:pPr marL="171450" indent="-17145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Personalized Education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75C57E-C973-C24D-BAF8-2F73DD7E3AA7}"/>
              </a:ext>
            </a:extLst>
          </p:cNvPr>
          <p:cNvSpPr txBox="1"/>
          <p:nvPr/>
        </p:nvSpPr>
        <p:spPr>
          <a:xfrm>
            <a:off x="8818246" y="371273"/>
            <a:ext cx="3257460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An estimated 50% of K-12 students suffer from math anxiety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Science and Social Studies are less stressful, more hands-on subjects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Examples: 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Integrating Math and Science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Ecology and Venn Diagrams: Middle School students categorize animal breeds while using terms like intersection, union and set</a:t>
            </a:r>
          </a:p>
          <a:p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</a:rPr>
              <a:t>Interdisciplinary Instruction: Unit and Lesson Planning Strategies K-8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: serves as an alternative for teachers who may not want to merge subjects together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202497-8409-C34D-8AC8-8A448D0C3E64}"/>
              </a:ext>
            </a:extLst>
          </p:cNvPr>
          <p:cNvSpPr/>
          <p:nvPr/>
        </p:nvSpPr>
        <p:spPr>
          <a:xfrm>
            <a:off x="3922645" y="1047933"/>
            <a:ext cx="4888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If teachers incorporate more standards within one lesson, ranging from literacy and math to art and math, students can be provided with a more </a:t>
            </a:r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content rich-learning experience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. At the same time, doing this combats a main stigma regarding mathematics: that it is an </a:t>
            </a:r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isolated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 and </a:t>
            </a:r>
            <a:r>
              <a:rPr lang="en-US" sz="1200" b="1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independent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  <a:ea typeface="Baskerville" panose="02020502070401020303" pitchFamily="18" charset="0"/>
              </a:rPr>
              <a:t> subject.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2BA4B0-88DB-634A-98F1-623AD5D0E80F}"/>
              </a:ext>
            </a:extLst>
          </p:cNvPr>
          <p:cNvSpPr txBox="1"/>
          <p:nvPr/>
        </p:nvSpPr>
        <p:spPr>
          <a:xfrm>
            <a:off x="5124060" y="849592"/>
            <a:ext cx="22413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  <a:latin typeface="Colonna MT" pitchFamily="82" charset="77"/>
              </a:rPr>
              <a:t>Central Claim</a:t>
            </a:r>
          </a:p>
        </p:txBody>
      </p:sp>
      <p:pic>
        <p:nvPicPr>
          <p:cNvPr id="40" name="Picture 3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3224CC-8BCE-FC41-9990-662E18C7ED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1589642" y="3380437"/>
            <a:ext cx="2298515" cy="98891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1" name="Picture 1" descr="page2image4156794800">
            <a:extLst>
              <a:ext uri="{FF2B5EF4-FFF2-40B4-BE49-F238E27FC236}">
                <a16:creationId xmlns:a16="http://schemas.microsoft.com/office/drawing/2014/main" id="{6C0C4FEA-D0CA-7C4B-A4CB-31A506512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78" y="4106486"/>
            <a:ext cx="1597959" cy="254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9439688-0F25-AF49-9298-55E21A7D34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7560" y="2190999"/>
            <a:ext cx="2277716" cy="1805860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8CFA2AD-55B6-6743-A658-F4D4992F11D4}"/>
              </a:ext>
            </a:extLst>
          </p:cNvPr>
          <p:cNvCxnSpPr>
            <a:cxnSpLocks/>
          </p:cNvCxnSpPr>
          <p:nvPr/>
        </p:nvCxnSpPr>
        <p:spPr>
          <a:xfrm>
            <a:off x="3918857" y="597646"/>
            <a:ext cx="48956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9391410-CF3F-EC49-8A93-D53C6A4FE52B}"/>
              </a:ext>
            </a:extLst>
          </p:cNvPr>
          <p:cNvCxnSpPr/>
          <p:nvPr/>
        </p:nvCxnSpPr>
        <p:spPr>
          <a:xfrm>
            <a:off x="1509846" y="3281637"/>
            <a:ext cx="0" cy="11865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B4C5552-DDE4-0447-970D-7D58BEF40B7E}"/>
              </a:ext>
            </a:extLst>
          </p:cNvPr>
          <p:cNvCxnSpPr/>
          <p:nvPr/>
        </p:nvCxnSpPr>
        <p:spPr>
          <a:xfrm>
            <a:off x="3918857" y="6702251"/>
            <a:ext cx="43748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E22634D-E860-7841-BFA5-22FBD21DDE79}"/>
              </a:ext>
            </a:extLst>
          </p:cNvPr>
          <p:cNvCxnSpPr>
            <a:cxnSpLocks/>
          </p:cNvCxnSpPr>
          <p:nvPr/>
        </p:nvCxnSpPr>
        <p:spPr>
          <a:xfrm flipH="1" flipV="1">
            <a:off x="9933125" y="2864263"/>
            <a:ext cx="1322" cy="727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2" name="Picture 1" descr="page4image35750096">
            <a:extLst>
              <a:ext uri="{FF2B5EF4-FFF2-40B4-BE49-F238E27FC236}">
                <a16:creationId xmlns:a16="http://schemas.microsoft.com/office/drawing/2014/main" id="{732362B7-6B88-0B43-8C10-CBC972A06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886" y="2088088"/>
            <a:ext cx="1895578" cy="196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tegrated Curriculum Model - Academically and Intellectually Gifted  handbook for Teachers">
            <a:extLst>
              <a:ext uri="{FF2B5EF4-FFF2-40B4-BE49-F238E27FC236}">
                <a16:creationId xmlns:a16="http://schemas.microsoft.com/office/drawing/2014/main" id="{F7F1891E-0B15-5E45-BBC8-2017CAF67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058" y="4108696"/>
            <a:ext cx="2647382" cy="254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udio Recording Nov 29, 2020 at 11:01:35 PM" descr="Audio Recording Nov 29, 2020 at 11:01:35 PM">
            <a:hlinkClick r:id="" action="ppaction://media"/>
            <a:extLst>
              <a:ext uri="{FF2B5EF4-FFF2-40B4-BE49-F238E27FC236}">
                <a16:creationId xmlns:a16="http://schemas.microsoft.com/office/drawing/2014/main" id="{82F8F51F-CB25-F948-AABB-74794B45235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3423478" y="5981700"/>
            <a:ext cx="409716" cy="40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15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78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375</Words>
  <Application>Microsoft Office PowerPoint</Application>
  <PresentationFormat>Widescreen</PresentationFormat>
  <Paragraphs>32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American Typewriter</vt:lpstr>
      <vt:lpstr>Arial</vt:lpstr>
      <vt:lpstr>Baskerville</vt:lpstr>
      <vt:lpstr>Calibri</vt:lpstr>
      <vt:lpstr>Calibri Light</vt:lpstr>
      <vt:lpstr>Cambria</vt:lpstr>
      <vt:lpstr>Colonna MT</vt:lpstr>
      <vt:lpstr>Courier New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J. Balestrieri</dc:creator>
  <cp:lastModifiedBy>Robert Smith</cp:lastModifiedBy>
  <cp:revision>18</cp:revision>
  <dcterms:created xsi:type="dcterms:W3CDTF">2020-10-23T22:45:37Z</dcterms:created>
  <dcterms:modified xsi:type="dcterms:W3CDTF">2020-12-02T15:03:45Z</dcterms:modified>
</cp:coreProperties>
</file>