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2.xml" ContentType="application/vnd.openxmlformats-officedocument.presentationml.slideMaster+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commentAuthors.xml" ContentType="application/vnd.openxmlformats-officedocument.presentationml.commentAuthors+xml"/>
  <Override PartName="/ppt/theme/theme3.xml" ContentType="application/vnd.openxmlformats-officedocument.theme+xml"/>
  <Override PartName="/ppt/theme/theme4.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57" r:id="rId3"/>
  </p:sldIdLst>
  <p:sldSz cx="43891200" cy="32918400"/>
  <p:notesSz cx="6858000" cy="9144000"/>
  <p:defaultText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18">
          <p15:clr>
            <a:srgbClr val="A4A3A4"/>
          </p15:clr>
        </p15:guide>
        <p15:guide id="2" orient="horz" pos="288">
          <p15:clr>
            <a:srgbClr val="A4A3A4"/>
          </p15:clr>
        </p15:guide>
        <p15:guide id="3" orient="horz" pos="20160">
          <p15:clr>
            <a:srgbClr val="A4A3A4"/>
          </p15:clr>
        </p15:guide>
        <p15:guide id="4" orient="horz">
          <p15:clr>
            <a:srgbClr val="A4A3A4"/>
          </p15:clr>
        </p15:guide>
        <p15:guide id="5" pos="264" userDrawn="1">
          <p15:clr>
            <a:srgbClr val="A4A3A4"/>
          </p15:clr>
        </p15:guide>
        <p15:guide id="6" pos="2738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66" autoAdjust="0"/>
    <p:restoredTop sz="94626" autoAdjust="0"/>
  </p:normalViewPr>
  <p:slideViewPr>
    <p:cSldViewPr snapToGrid="0" snapToObjects="1" showGuides="1">
      <p:cViewPr varScale="1">
        <p:scale>
          <a:sx n="22" d="100"/>
          <a:sy n="22" d="100"/>
        </p:scale>
        <p:origin x="2268" y="96"/>
      </p:cViewPr>
      <p:guideLst>
        <p:guide orient="horz" pos="3318"/>
        <p:guide orient="horz" pos="288"/>
        <p:guide orient="horz" pos="20160"/>
        <p:guide orient="horz"/>
        <p:guide pos="264"/>
        <p:guide pos="27384"/>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snapToGrid="0" snapToObjects="1" showGuides="1">
      <p:cViewPr varScale="1">
        <p:scale>
          <a:sx n="79" d="100"/>
          <a:sy n="79" d="100"/>
        </p:scale>
        <p:origin x="-3768"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13" Type="http://schemas.openxmlformats.org/officeDocument/2006/relationships/customXml" Target="../customXml/item3.xml"/><Relationship Id="rId3" Type="http://schemas.openxmlformats.org/officeDocument/2006/relationships/slide" Target="slides/slide1.xml"/><Relationship Id="rId7" Type="http://schemas.openxmlformats.org/officeDocument/2006/relationships/presProps" Target="presProps.xml"/><Relationship Id="rId12" Type="http://schemas.openxmlformats.org/officeDocument/2006/relationships/customXml" Target="../customXml/item2.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11" Type="http://schemas.openxmlformats.org/officeDocument/2006/relationships/customXml" Target="../customXml/item1.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4/9/2021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39740682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4/9/2021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2414637987"/>
      </p:ext>
    </p:extLst>
  </p:cSld>
  <p:clrMap bg1="lt1" tx1="dk1" bg2="lt2" tx2="dk2" accent1="accent1" accent2="accent2" accent3="accent3" accent4="accent4" accent5="accent5" accent6="accent6" hlink="hlink" folHlink="folHlink"/>
  <p:notesStyle>
    <a:lvl1pPr marL="0" algn="l" defTabSz="4388900" rtl="0" eaLnBrk="1" latinLnBrk="0" hangingPunct="1">
      <a:defRPr sz="5800" kern="1200">
        <a:solidFill>
          <a:schemeClr val="tx1"/>
        </a:solidFill>
        <a:latin typeface="+mn-lt"/>
        <a:ea typeface="+mn-ea"/>
        <a:cs typeface="+mn-cs"/>
      </a:defRPr>
    </a:lvl1pPr>
    <a:lvl2pPr marL="2194451" algn="l" defTabSz="4388900" rtl="0" eaLnBrk="1" latinLnBrk="0" hangingPunct="1">
      <a:defRPr sz="5800" kern="1200">
        <a:solidFill>
          <a:schemeClr val="tx1"/>
        </a:solidFill>
        <a:latin typeface="+mn-lt"/>
        <a:ea typeface="+mn-ea"/>
        <a:cs typeface="+mn-cs"/>
      </a:defRPr>
    </a:lvl2pPr>
    <a:lvl3pPr marL="4388900" algn="l" defTabSz="4388900" rtl="0" eaLnBrk="1" latinLnBrk="0" hangingPunct="1">
      <a:defRPr sz="5800" kern="1200">
        <a:solidFill>
          <a:schemeClr val="tx1"/>
        </a:solidFill>
        <a:latin typeface="+mn-lt"/>
        <a:ea typeface="+mn-ea"/>
        <a:cs typeface="+mn-cs"/>
      </a:defRPr>
    </a:lvl3pPr>
    <a:lvl4pPr marL="6583351" algn="l" defTabSz="4388900" rtl="0" eaLnBrk="1" latinLnBrk="0" hangingPunct="1">
      <a:defRPr sz="5800" kern="1200">
        <a:solidFill>
          <a:schemeClr val="tx1"/>
        </a:solidFill>
        <a:latin typeface="+mn-lt"/>
        <a:ea typeface="+mn-ea"/>
        <a:cs typeface="+mn-cs"/>
      </a:defRPr>
    </a:lvl4pPr>
    <a:lvl5pPr marL="8777801" algn="l" defTabSz="4388900" rtl="0" eaLnBrk="1" latinLnBrk="0" hangingPunct="1">
      <a:defRPr sz="5800" kern="1200">
        <a:solidFill>
          <a:schemeClr val="tx1"/>
        </a:solidFill>
        <a:latin typeface="+mn-lt"/>
        <a:ea typeface="+mn-ea"/>
        <a:cs typeface="+mn-cs"/>
      </a:defRPr>
    </a:lvl5pPr>
    <a:lvl6pPr marL="10972252" algn="l" defTabSz="4388900" rtl="0" eaLnBrk="1" latinLnBrk="0" hangingPunct="1">
      <a:defRPr sz="5800" kern="1200">
        <a:solidFill>
          <a:schemeClr val="tx1"/>
        </a:solidFill>
        <a:latin typeface="+mn-lt"/>
        <a:ea typeface="+mn-ea"/>
        <a:cs typeface="+mn-cs"/>
      </a:defRPr>
    </a:lvl6pPr>
    <a:lvl7pPr marL="13166703" algn="l" defTabSz="4388900" rtl="0" eaLnBrk="1" latinLnBrk="0" hangingPunct="1">
      <a:defRPr sz="5800" kern="1200">
        <a:solidFill>
          <a:schemeClr val="tx1"/>
        </a:solidFill>
        <a:latin typeface="+mn-lt"/>
        <a:ea typeface="+mn-ea"/>
        <a:cs typeface="+mn-cs"/>
      </a:defRPr>
    </a:lvl7pPr>
    <a:lvl8pPr marL="15361152" algn="l" defTabSz="4388900" rtl="0" eaLnBrk="1" latinLnBrk="0" hangingPunct="1">
      <a:defRPr sz="5800" kern="1200">
        <a:solidFill>
          <a:schemeClr val="tx1"/>
        </a:solidFill>
        <a:latin typeface="+mn-lt"/>
        <a:ea typeface="+mn-ea"/>
        <a:cs typeface="+mn-cs"/>
      </a:defRPr>
    </a:lvl8pPr>
    <a:lvl9pPr marL="17555603" algn="l" defTabSz="4388900" rtl="0" eaLnBrk="1" latinLnBrk="0" hangingPunct="1">
      <a:defRPr sz="5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6x48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9674" y="6378481"/>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77827"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77825" y="14212513"/>
            <a:ext cx="10050462"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OBJECTIVES</a:t>
            </a:r>
          </a:p>
        </p:txBody>
      </p:sp>
      <p:sp>
        <p:nvSpPr>
          <p:cNvPr id="21" name="Text Placeholder 3"/>
          <p:cNvSpPr>
            <a:spLocks noGrp="1"/>
          </p:cNvSpPr>
          <p:nvPr>
            <p:ph type="body" sz="quarter" idx="21" hasCustomPrompt="1"/>
          </p:nvPr>
        </p:nvSpPr>
        <p:spPr>
          <a:xfrm>
            <a:off x="11460161"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2" name="Text Placeholder 5"/>
          <p:cNvSpPr>
            <a:spLocks noGrp="1"/>
          </p:cNvSpPr>
          <p:nvPr>
            <p:ph type="body" sz="quarter" idx="22" hasCustomPrompt="1"/>
          </p:nvPr>
        </p:nvSpPr>
        <p:spPr>
          <a:xfrm>
            <a:off x="11460162" y="5548749"/>
            <a:ext cx="10048875"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MATERIALS &amp; METHODS</a:t>
            </a:r>
          </a:p>
        </p:txBody>
      </p:sp>
      <p:sp>
        <p:nvSpPr>
          <p:cNvPr id="23" name="Text Placeholder 3"/>
          <p:cNvSpPr>
            <a:spLocks noGrp="1"/>
          </p:cNvSpPr>
          <p:nvPr>
            <p:ph type="body" sz="quarter" idx="23" hasCustomPrompt="1"/>
          </p:nvPr>
        </p:nvSpPr>
        <p:spPr>
          <a:xfrm>
            <a:off x="22385343" y="6378481"/>
            <a:ext cx="10048874"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4" name="Text Placeholder 5"/>
          <p:cNvSpPr>
            <a:spLocks noGrp="1"/>
          </p:cNvSpPr>
          <p:nvPr>
            <p:ph type="body" sz="quarter" idx="24" hasCustomPrompt="1"/>
          </p:nvPr>
        </p:nvSpPr>
        <p:spPr>
          <a:xfrm>
            <a:off x="22377404" y="5548749"/>
            <a:ext cx="10058400" cy="754045"/>
          </a:xfrm>
          <a:prstGeom prst="rect">
            <a:avLst/>
          </a:prstGeom>
          <a:noFill/>
        </p:spPr>
        <p:txBody>
          <a:bodyPr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RESULTS</a:t>
            </a:r>
          </a:p>
        </p:txBody>
      </p:sp>
      <p:sp>
        <p:nvSpPr>
          <p:cNvPr id="25" name="Text Placeholder 5"/>
          <p:cNvSpPr>
            <a:spLocks noGrp="1"/>
          </p:cNvSpPr>
          <p:nvPr>
            <p:ph type="body" sz="quarter" idx="25" hasCustomPrompt="1"/>
          </p:nvPr>
        </p:nvSpPr>
        <p:spPr>
          <a:xfrm>
            <a:off x="33390292" y="5548749"/>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33390292" y="6378481"/>
            <a:ext cx="10047018"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33390292" y="14272738"/>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33390292" y="15011402"/>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33390292" y="25679401"/>
            <a:ext cx="10047018" cy="754045"/>
          </a:xfrm>
          <a:prstGeom prst="rect">
            <a:avLst/>
          </a:prstGeom>
          <a:noFill/>
        </p:spPr>
        <p:txBody>
          <a:bodyPr wrap="square" lIns="91436" tIns="91436" rIns="91436" bIns="91436" anchor="ctr" anchorCtr="0">
            <a:spAutoFit/>
          </a:bodyPr>
          <a:lstStyle>
            <a:lvl1pPr marL="0" indent="0" algn="ctr">
              <a:buNone/>
              <a:defRPr sz="37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33390292" y="26433446"/>
            <a:ext cx="10052050"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59674" y="14951552"/>
            <a:ext cx="10056813" cy="846363"/>
          </a:xfrm>
          <a:prstGeom prst="rect">
            <a:avLst/>
          </a:prstGeom>
        </p:spPr>
        <p:txBody>
          <a:bodyPr wrap="square" lIns="228589" tIns="228589" rIns="228589" bIns="228589">
            <a:spAutoFit/>
          </a:bodyPr>
          <a:lstStyle>
            <a:lvl1pPr marL="0" indent="0">
              <a:buNone/>
              <a:defRPr sz="2500">
                <a:solidFill>
                  <a:schemeClr val="accent5">
                    <a:lumMod val="50000"/>
                  </a:schemeClr>
                </a:solidFill>
                <a:latin typeface="Times New Roman" pitchFamily="18" charset="0"/>
                <a:cs typeface="Times New Roman" pitchFamily="18" charset="0"/>
              </a:defRPr>
            </a:lvl1pPr>
            <a:lvl2pPr marL="1485825" indent="-571471">
              <a:defRPr sz="2500">
                <a:latin typeface="Trebuchet MS" pitchFamily="34" charset="0"/>
              </a:defRPr>
            </a:lvl2pPr>
            <a:lvl3pPr marL="2057297" indent="-571471">
              <a:defRPr sz="2500">
                <a:latin typeface="Trebuchet MS" pitchFamily="34" charset="0"/>
              </a:defRPr>
            </a:lvl3pPr>
            <a:lvl4pPr marL="2685916" indent="-628619">
              <a:defRPr sz="2500">
                <a:latin typeface="Trebuchet MS" pitchFamily="34" charset="0"/>
              </a:defRPr>
            </a:lvl4pPr>
            <a:lvl5pPr marL="3143093" indent="-457177">
              <a:defRPr sz="2500">
                <a:latin typeface="Trebuchet MS" pitchFamily="34" charset="0"/>
              </a:defRPr>
            </a:lvl5pPr>
          </a:lstStyle>
          <a:p>
            <a:pPr lvl="0"/>
            <a:r>
              <a:rPr lang="en-US" dirty="0"/>
              <a:t>Type in or paste your text here</a:t>
            </a:r>
          </a:p>
        </p:txBody>
      </p:sp>
      <p:sp>
        <p:nvSpPr>
          <p:cNvPr id="77" name="Text Placeholder 76"/>
          <p:cNvSpPr>
            <a:spLocks noGrp="1"/>
          </p:cNvSpPr>
          <p:nvPr>
            <p:ph type="body" sz="quarter" idx="150" hasCustomPrompt="1"/>
          </p:nvPr>
        </p:nvSpPr>
        <p:spPr>
          <a:xfrm>
            <a:off x="5932593" y="3383947"/>
            <a:ext cx="31998968" cy="1280160"/>
          </a:xfrm>
          <a:prstGeom prst="rect">
            <a:avLst/>
          </a:prstGeom>
        </p:spPr>
        <p:txBody>
          <a:bodyPr>
            <a:normAutofit/>
          </a:bodyPr>
          <a:lstStyle>
            <a:lvl1pPr marL="0" indent="0" algn="ctr">
              <a:buFontTx/>
              <a:buNone/>
              <a:defRPr sz="60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affiliations</a:t>
            </a:r>
          </a:p>
        </p:txBody>
      </p:sp>
      <p:sp>
        <p:nvSpPr>
          <p:cNvPr id="78" name="Text Placeholder 76"/>
          <p:cNvSpPr>
            <a:spLocks noGrp="1"/>
          </p:cNvSpPr>
          <p:nvPr>
            <p:ph type="body" sz="quarter" idx="151" hasCustomPrompt="1"/>
          </p:nvPr>
        </p:nvSpPr>
        <p:spPr>
          <a:xfrm>
            <a:off x="5932593" y="2103787"/>
            <a:ext cx="31998968" cy="1280160"/>
          </a:xfrm>
          <a:prstGeom prst="rect">
            <a:avLst/>
          </a:prstGeom>
        </p:spPr>
        <p:txBody>
          <a:bodyPr anchor="t" anchorCtr="1">
            <a:normAutofit/>
          </a:bodyPr>
          <a:lstStyle>
            <a:lvl1pPr marL="0" indent="0" algn="ctr">
              <a:buFontTx/>
              <a:buNone/>
              <a:defRPr sz="8800">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authors</a:t>
            </a:r>
          </a:p>
        </p:txBody>
      </p:sp>
      <p:sp>
        <p:nvSpPr>
          <p:cNvPr id="79" name="Text Placeholder 76"/>
          <p:cNvSpPr>
            <a:spLocks noGrp="1"/>
          </p:cNvSpPr>
          <p:nvPr>
            <p:ph type="body" sz="quarter" idx="153" hasCustomPrompt="1"/>
          </p:nvPr>
        </p:nvSpPr>
        <p:spPr>
          <a:xfrm>
            <a:off x="5932593" y="465813"/>
            <a:ext cx="31998968" cy="1637973"/>
          </a:xfrm>
          <a:prstGeom prst="rect">
            <a:avLst/>
          </a:prstGeom>
        </p:spPr>
        <p:txBody>
          <a:bodyPr anchor="t" anchorCtr="1">
            <a:normAutofit/>
          </a:bodyPr>
          <a:lstStyle>
            <a:lvl1pPr marL="0" indent="0" algn="ctr">
              <a:buFontTx/>
              <a:buNone/>
              <a:defRPr sz="11500" b="1">
                <a:solidFill>
                  <a:schemeClr val="accent5">
                    <a:lumMod val="50000"/>
                  </a:schemeClr>
                </a:solidFill>
                <a:latin typeface="+mj-lt"/>
              </a:defRPr>
            </a:lvl1pPr>
            <a:lvl2pPr>
              <a:buFontTx/>
              <a:buNone/>
              <a:defRPr sz="7200"/>
            </a:lvl2pPr>
            <a:lvl3pPr>
              <a:buFontTx/>
              <a:buNone/>
              <a:defRPr sz="7200"/>
            </a:lvl3pPr>
            <a:lvl4pPr>
              <a:buFontTx/>
              <a:buNone/>
              <a:defRPr sz="7200"/>
            </a:lvl4pPr>
            <a:lvl5pPr>
              <a:buFontTx/>
              <a:buNone/>
              <a:defRPr sz="7200"/>
            </a:lvl5pPr>
          </a:lstStyle>
          <a:p>
            <a:pPr lvl="0"/>
            <a:r>
              <a:rPr lang="en-US" dirty="0"/>
              <a:t>Click here to add title</a:t>
            </a:r>
          </a:p>
        </p:txBody>
      </p:sp>
    </p:spTree>
    <p:extLst>
      <p:ext uri="{BB962C8B-B14F-4D97-AF65-F5344CB8AC3E}">
        <p14:creationId xmlns:p14="http://schemas.microsoft.com/office/powerpoint/2010/main" val="438864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7.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a16="http://schemas.microsoft.com/office/drawing/2014/main" id="{AF9AA5EE-77AD-9645-B396-F73887C4B6FD}"/>
              </a:ext>
            </a:extLst>
          </p:cNvPr>
          <p:cNvGraphicFramePr>
            <a:graphicFrameLocks noGrp="1"/>
          </p:cNvGraphicFramePr>
          <p:nvPr userDrawn="1">
            <p:extLst>
              <p:ext uri="{D42A27DB-BD31-4B8C-83A1-F6EECF244321}">
                <p14:modId xmlns:p14="http://schemas.microsoft.com/office/powerpoint/2010/main" val="846862511"/>
              </p:ext>
            </p:extLst>
          </p:nvPr>
        </p:nvGraphicFramePr>
        <p:xfrm>
          <a:off x="-10611120" y="14098"/>
          <a:ext cx="9776869" cy="32679220"/>
        </p:xfrm>
        <a:graphic>
          <a:graphicData uri="http://schemas.openxmlformats.org/drawingml/2006/table">
            <a:tbl>
              <a:tblPr firstRow="1" bandRow="1">
                <a:tableStyleId>{5C22544A-7EE6-4342-B048-85BDC9FD1C3A}</a:tableStyleId>
              </a:tblPr>
              <a:tblGrid>
                <a:gridCol w="4192245">
                  <a:extLst>
                    <a:ext uri="{9D8B030D-6E8A-4147-A177-3AD203B41FA5}">
                      <a16:colId xmlns:a16="http://schemas.microsoft.com/office/drawing/2014/main" val="20000"/>
                    </a:ext>
                  </a:extLst>
                </a:gridCol>
                <a:gridCol w="5584624">
                  <a:extLst>
                    <a:ext uri="{9D8B030D-6E8A-4147-A177-3AD203B41FA5}">
                      <a16:colId xmlns:a16="http://schemas.microsoft.com/office/drawing/2014/main" val="20001"/>
                    </a:ext>
                  </a:extLst>
                </a:gridCol>
              </a:tblGrid>
              <a:tr h="1329113">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600" b="0" spc="600" dirty="0">
                          <a:solidFill>
                            <a:srgbClr val="1F3A4E"/>
                          </a:solidFill>
                          <a:latin typeface="Arial Black" panose="020B0A04020102020204" pitchFamily="34" charset="0"/>
                        </a:rPr>
                        <a:t>QUICK START GUIDE</a:t>
                      </a:r>
                      <a:br>
                        <a:rPr lang="en-US" sz="3600" b="0" spc="600" dirty="0">
                          <a:solidFill>
                            <a:srgbClr val="1F3A4E"/>
                          </a:solidFill>
                          <a:latin typeface="Arial Black" panose="020B0A04020102020204" pitchFamily="34" charset="0"/>
                        </a:rPr>
                      </a:br>
                      <a:r>
                        <a:rPr lang="en-US" sz="2800" b="1" spc="0" dirty="0">
                          <a:solidFill>
                            <a:srgbClr val="FF0000"/>
                          </a:solidFill>
                          <a:latin typeface="Trebuchet MS" pitchFamily="34" charset="0"/>
                        </a:rPr>
                        <a:t>(THIS SIDEBAR WILL NOT PRINT)</a:t>
                      </a:r>
                      <a:endParaRPr lang="en-US" sz="36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a16="http://schemas.microsoft.com/office/drawing/2014/main" val="10000"/>
                  </a:ext>
                </a:extLst>
              </a:tr>
              <a:tr h="4206624">
                <a:tc gridSpan="2">
                  <a:txBody>
                    <a:bodyPr/>
                    <a:lstStyle/>
                    <a:p>
                      <a:pPr defTabSz="3765639"/>
                      <a:r>
                        <a:rPr lang="en-US" sz="2000" i="0" dirty="0">
                          <a:solidFill>
                            <a:srgbClr val="D9D9D9"/>
                          </a:solidFill>
                          <a:latin typeface="Arial"/>
                          <a:cs typeface="Arial"/>
                        </a:rPr>
                        <a:t>This PowerPoint template produces a </a:t>
                      </a:r>
                      <a:r>
                        <a:rPr lang="en-US" sz="2000" i="0" dirty="0">
                          <a:solidFill>
                            <a:srgbClr val="FFC000"/>
                          </a:solidFill>
                          <a:latin typeface="Arial"/>
                          <a:cs typeface="Arial"/>
                        </a:rPr>
                        <a:t>36"x48" </a:t>
                      </a:r>
                      <a:r>
                        <a:rPr lang="en-US" sz="20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the  </a:t>
                      </a:r>
                      <a:r>
                        <a:rPr lang="en-US" sz="2000" i="0" dirty="0">
                          <a:solidFill>
                            <a:srgbClr val="FFC000"/>
                          </a:solidFill>
                          <a:latin typeface="Arial"/>
                          <a:cs typeface="Arial"/>
                        </a:rPr>
                        <a:t>HELP DESK</a:t>
                      </a:r>
                      <a:r>
                        <a:rPr lang="en-US" sz="2000" i="0" baseline="0" dirty="0">
                          <a:solidFill>
                            <a:srgbClr val="D9D9D9"/>
                          </a:solidFill>
                          <a:latin typeface="Arial"/>
                          <a:cs typeface="Arial"/>
                        </a:rPr>
                        <a:t> </a:t>
                      </a:r>
                      <a:r>
                        <a:rPr lang="en-US" sz="2000" i="0" dirty="0">
                          <a:solidFill>
                            <a:srgbClr val="D9D9D9"/>
                          </a:solidFill>
                          <a:latin typeface="Arial"/>
                          <a:cs typeface="Arial"/>
                        </a:rPr>
                        <a:t>tab.</a:t>
                      </a:r>
                    </a:p>
                    <a:p>
                      <a:pPr defTabSz="3765639"/>
                      <a:endParaRPr lang="en-US" sz="2000" i="0" dirty="0">
                        <a:solidFill>
                          <a:srgbClr val="D9D9D9"/>
                        </a:solidFill>
                        <a:latin typeface="Arial"/>
                        <a:cs typeface="Arial"/>
                      </a:endParaRPr>
                    </a:p>
                    <a:p>
                      <a:pPr defTabSz="3765639"/>
                      <a:r>
                        <a:rPr lang="en-US" sz="2000" i="0" dirty="0">
                          <a:solidFill>
                            <a:srgbClr val="D9D9D9"/>
                          </a:solidFill>
                          <a:latin typeface="Arial"/>
                          <a:cs typeface="Arial"/>
                        </a:rPr>
                        <a:t>To print your poster using our same-day professional printing service, go online to </a:t>
                      </a:r>
                      <a:r>
                        <a:rPr lang="en-US" sz="2000" i="0" dirty="0" err="1">
                          <a:solidFill>
                            <a:srgbClr val="FFC000"/>
                          </a:solidFill>
                          <a:latin typeface="Arial"/>
                          <a:cs typeface="Arial"/>
                        </a:rPr>
                        <a:t>PosterPresentations.com</a:t>
                      </a:r>
                      <a:r>
                        <a:rPr lang="en-US" sz="2000" i="0" dirty="0">
                          <a:solidFill>
                            <a:srgbClr val="D9D9D9"/>
                          </a:solidFill>
                          <a:latin typeface="Arial"/>
                          <a:cs typeface="Arial"/>
                        </a:rPr>
                        <a:t> and click on "</a:t>
                      </a:r>
                      <a:r>
                        <a:rPr lang="en-US" sz="2000" i="0" dirty="0">
                          <a:solidFill>
                            <a:srgbClr val="FFC000"/>
                          </a:solidFill>
                          <a:latin typeface="Arial"/>
                          <a:cs typeface="Arial"/>
                        </a:rPr>
                        <a:t>Order your poster</a:t>
                      </a:r>
                      <a:r>
                        <a:rPr lang="en-US" sz="2000" i="0" dirty="0">
                          <a:solidFill>
                            <a:srgbClr val="D9D9D9"/>
                          </a:solidFill>
                          <a:latin typeface="Arial"/>
                          <a:cs typeface="Arial"/>
                        </a:rPr>
                        <a:t>".</a:t>
                      </a:r>
                      <a:endParaRPr lang="en-US" sz="20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a16="http://schemas.microsoft.com/office/drawing/2014/main" val="677555919"/>
                  </a:ext>
                </a:extLst>
              </a:tr>
              <a:tr h="4572417">
                <a:tc>
                  <a:txBody>
                    <a:bodyPr/>
                    <a:lstStyle/>
                    <a:p>
                      <a:pPr algn="ctr"/>
                      <a:endParaRPr lang="en-US" sz="2000" dirty="0">
                        <a:solidFill>
                          <a:srgbClr val="1F3A4E"/>
                        </a:solidFill>
                      </a:endParaRPr>
                    </a:p>
                    <a:p>
                      <a:pPr algn="ctr"/>
                      <a:endParaRPr lang="en-US" sz="2000" dirty="0">
                        <a:solidFill>
                          <a:srgbClr val="1F3A4E"/>
                        </a:solidFill>
                      </a:endParaRPr>
                    </a:p>
                    <a:p>
                      <a:pPr algn="ctr"/>
                      <a:r>
                        <a:rPr lang="en-US" sz="2000" dirty="0">
                          <a:solidFill>
                            <a:schemeClr val="bg1"/>
                          </a:solidFill>
                          <a:latin typeface="Arial" panose="020B0604020202020204" pitchFamily="34" charset="0"/>
                          <a:cs typeface="Arial" panose="020B0604020202020204" pitchFamily="34" charset="0"/>
                        </a:rPr>
                        <a:t>This is a template for a </a:t>
                      </a:r>
                    </a:p>
                    <a:p>
                      <a:pPr algn="ctr"/>
                      <a:r>
                        <a:rPr lang="en-US" sz="2000" dirty="0">
                          <a:solidFill>
                            <a:schemeClr val="bg1"/>
                          </a:solidFill>
                          <a:latin typeface="Arial" panose="020B0604020202020204" pitchFamily="34" charset="0"/>
                          <a:cs typeface="Arial" panose="020B0604020202020204" pitchFamily="34" charset="0"/>
                        </a:rPr>
                        <a:t>presentation poster</a:t>
                      </a:r>
                      <a:br>
                        <a:rPr lang="en-US" sz="2000" dirty="0">
                          <a:solidFill>
                            <a:schemeClr val="bg1"/>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36 inches tall</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by</a:t>
                      </a:r>
                      <a:br>
                        <a:rPr lang="en-US" sz="3600" b="1" dirty="0">
                          <a:solidFill>
                            <a:srgbClr val="FFC000"/>
                          </a:solidFill>
                          <a:latin typeface="Arial" panose="020B0604020202020204" pitchFamily="34" charset="0"/>
                          <a:cs typeface="Arial" panose="020B0604020202020204" pitchFamily="34" charset="0"/>
                        </a:rPr>
                      </a:br>
                      <a:r>
                        <a:rPr lang="en-US" sz="3600" b="1" dirty="0">
                          <a:solidFill>
                            <a:srgbClr val="FFC000"/>
                          </a:solidFill>
                          <a:latin typeface="Arial" panose="020B0604020202020204" pitchFamily="34" charset="0"/>
                          <a:cs typeface="Arial" panose="020B0604020202020204" pitchFamily="34" charset="0"/>
                        </a:rPr>
                        <a:t>48 inches wide</a:t>
                      </a:r>
                      <a:r>
                        <a:rPr lang="en-US" sz="2000" dirty="0">
                          <a:solidFill>
                            <a:schemeClr val="bg1"/>
                          </a:solidFill>
                          <a:latin typeface="Arial" panose="020B0604020202020204" pitchFamily="34" charset="0"/>
                          <a:cs typeface="Arial" panose="020B0604020202020204" pitchFamily="34" charset="0"/>
                        </a:rPr>
                        <a:t/>
                      </a:r>
                      <a:br>
                        <a:rPr lang="en-US" sz="2000" dirty="0">
                          <a:solidFill>
                            <a:schemeClr val="bg1"/>
                          </a:solidFill>
                          <a:latin typeface="Arial" panose="020B0604020202020204" pitchFamily="34" charset="0"/>
                          <a:cs typeface="Arial" panose="020B0604020202020204" pitchFamily="34" charset="0"/>
                        </a:rPr>
                      </a:br>
                      <a:endParaRPr lang="en-US" sz="20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Important: Check the template size</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This template can also be printed at the following sizes without distortion and without any additional formatting:</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30 tall x 40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42 tall x 56 wide</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48 tall x 64 wide</a:t>
                      </a:r>
                    </a:p>
                  </a:txBody>
                  <a:tcPr marL="182880" marT="137160">
                    <a:solidFill>
                      <a:srgbClr val="010101"/>
                    </a:solidFill>
                  </a:tcPr>
                </a:tc>
                <a:extLst>
                  <a:ext uri="{0D108BD9-81ED-4DB2-BD59-A6C34878D82A}">
                    <a16:rowId xmlns:a16="http://schemas.microsoft.com/office/drawing/2014/main" val="10008"/>
                  </a:ext>
                </a:extLst>
              </a:tr>
              <a:tr h="4288692">
                <a:tc>
                  <a:txBody>
                    <a:bodyPr/>
                    <a:lstStyle/>
                    <a:p>
                      <a:endParaRPr lang="en-US" sz="2000" dirty="0">
                        <a:solidFill>
                          <a:srgbClr val="1F3A4E"/>
                        </a:solidFill>
                      </a:endParaRPr>
                    </a:p>
                  </a:txBody>
                  <a:tcPr>
                    <a:blipFill rotWithShape="1">
                      <a:blip r:embed="rId3"/>
                      <a:stretch>
                        <a:fillRect/>
                      </a:stretch>
                    </a:blipFill>
                  </a:tcPr>
                </a:tc>
                <a:tc>
                  <a:txBody>
                    <a:bodyPr/>
                    <a:lstStyle/>
                    <a:p>
                      <a:pPr algn="l"/>
                      <a:r>
                        <a:rPr lang="en-US" sz="2400" b="1" baseline="0" dirty="0">
                          <a:solidFill>
                            <a:srgbClr val="FFC000"/>
                          </a:solidFill>
                          <a:latin typeface="Arial" panose="020B0604020202020204" pitchFamily="34" charset="0"/>
                          <a:cs typeface="Arial" panose="020B0604020202020204" pitchFamily="34" charset="0"/>
                        </a:rPr>
                        <a:t>How to </a:t>
                      </a:r>
                      <a:r>
                        <a:rPr lang="en-US" sz="4000" b="1" baseline="0" dirty="0">
                          <a:solidFill>
                            <a:srgbClr val="FFC000"/>
                          </a:solidFill>
                          <a:latin typeface="Arial" panose="020B0604020202020204" pitchFamily="34" charset="0"/>
                          <a:cs typeface="Arial" panose="020B0604020202020204" pitchFamily="34" charset="0"/>
                        </a:rPr>
                        <a:t>Zoom in </a:t>
                      </a:r>
                      <a:r>
                        <a:rPr lang="en-US" sz="2400" b="1" baseline="0" dirty="0">
                          <a:solidFill>
                            <a:srgbClr val="FFC000"/>
                          </a:solidFill>
                          <a:latin typeface="Arial" panose="020B0604020202020204" pitchFamily="34" charset="0"/>
                          <a:cs typeface="Arial" panose="020B0604020202020204" pitchFamily="34" charset="0"/>
                        </a:rPr>
                        <a:t>and </a:t>
                      </a:r>
                      <a:r>
                        <a:rPr lang="en-US" sz="1800" b="1" baseline="0" dirty="0">
                          <a:solidFill>
                            <a:srgbClr val="FFC000"/>
                          </a:solidFill>
                          <a:latin typeface="Arial" panose="020B0604020202020204" pitchFamily="34" charset="0"/>
                          <a:cs typeface="Arial" panose="020B0604020202020204" pitchFamily="34" charset="0"/>
                        </a:rPr>
                        <a:t>out</a:t>
                      </a:r>
                      <a:endParaRPr lang="en-US" sz="2400" b="1" baseline="0" dirty="0">
                        <a:solidFill>
                          <a:srgbClr val="FFC000"/>
                        </a:solidFill>
                        <a:latin typeface="Arial" panose="020B0604020202020204" pitchFamily="34" charset="0"/>
                        <a:cs typeface="Arial" panose="020B0604020202020204" pitchFamily="34" charset="0"/>
                      </a:endParaRPr>
                    </a:p>
                    <a:p>
                      <a:pPr algn="l"/>
                      <a:r>
                        <a:rPr lang="en-US" sz="20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1. </a:t>
                      </a:r>
                      <a:r>
                        <a:rPr lang="en-US" sz="20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2000" b="0" baseline="0" dirty="0">
                          <a:solidFill>
                            <a:srgbClr val="D9D9D9"/>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2. </a:t>
                      </a:r>
                      <a:r>
                        <a:rPr lang="en-US" sz="20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a16="http://schemas.microsoft.com/office/drawing/2014/main" val="10001"/>
                  </a:ext>
                </a:extLst>
              </a:tr>
              <a:tr h="1800526">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400" b="1" baseline="0" dirty="0">
                          <a:solidFill>
                            <a:srgbClr val="FFC000"/>
                          </a:solidFill>
                          <a:latin typeface="Arial" panose="020B0604020202020204" pitchFamily="34" charset="0"/>
                          <a:cs typeface="Arial" panose="020B0604020202020204" pitchFamily="34" charset="0"/>
                        </a:rPr>
                        <a:t>Ruler and Guides</a:t>
                      </a:r>
                      <a:r>
                        <a:rPr lang="en-US" sz="2000" b="0" baseline="0" dirty="0">
                          <a:solidFill>
                            <a:srgbClr val="FFC000"/>
                          </a:solidFill>
                          <a:latin typeface="Arial" panose="020B0604020202020204" pitchFamily="34" charset="0"/>
                          <a:cs typeface="Arial" panose="020B0604020202020204" pitchFamily="34" charset="0"/>
                        </a:rPr>
                        <a:t/>
                      </a:r>
                      <a:br>
                        <a:rPr lang="en-US" sz="2000" b="0" baseline="0" dirty="0">
                          <a:solidFill>
                            <a:srgbClr val="FFC000"/>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a16="http://schemas.microsoft.com/office/drawing/2014/main" val="10002"/>
                  </a:ext>
                </a:extLst>
              </a:tr>
              <a:tr h="3824339">
                <a:tc>
                  <a:txBody>
                    <a:bodyPr/>
                    <a:lstStyle/>
                    <a:p>
                      <a:endParaRPr lang="en-US" sz="2000" dirty="0">
                        <a:solidFill>
                          <a:srgbClr val="1F3A4E"/>
                        </a:solidFill>
                      </a:endParaRPr>
                    </a:p>
                  </a:txBody>
                  <a:tcPr>
                    <a:blipFill rotWithShape="1">
                      <a:blip r:embed="rId4"/>
                      <a:stretch>
                        <a:fillRect/>
                      </a:stretch>
                    </a:blipFill>
                  </a:tcPr>
                </a:tc>
                <a:tc>
                  <a:txBody>
                    <a:bodyPr/>
                    <a:lstStyle/>
                    <a:p>
                      <a:pPr marL="0" lvl="1" indent="0" algn="l" defTabSz="114300"/>
                      <a:r>
                        <a:rPr lang="en-US" sz="2400" b="1" baseline="0" dirty="0">
                          <a:solidFill>
                            <a:srgbClr val="FFC000"/>
                          </a:solidFill>
                          <a:latin typeface="Arial" panose="020B0604020202020204" pitchFamily="34" charset="0"/>
                          <a:cs typeface="Arial" panose="020B0604020202020204" pitchFamily="34" charset="0"/>
                        </a:rPr>
                        <a:t>Headers and text containers</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2000" b="0" baseline="0" dirty="0">
                          <a:solidFill>
                            <a:schemeClr val="bg1"/>
                          </a:solidFill>
                          <a:latin typeface="Arial" panose="020B0604020202020204" pitchFamily="34" charset="0"/>
                          <a:cs typeface="Arial" panose="020B0604020202020204" pitchFamily="34" charset="0"/>
                        </a:rPr>
                        <a:t/>
                      </a:r>
                      <a:br>
                        <a:rPr lang="en-US" sz="2000" b="0" baseline="0" dirty="0">
                          <a:solidFill>
                            <a:schemeClr val="bg1"/>
                          </a:solidFill>
                          <a:latin typeface="Arial" panose="020B0604020202020204" pitchFamily="34" charset="0"/>
                          <a:cs typeface="Arial" panose="020B0604020202020204" pitchFamily="34" charset="0"/>
                        </a:rPr>
                      </a:br>
                      <a:r>
                        <a:rPr lang="en-US" sz="2000" b="0" baseline="0" dirty="0">
                          <a:solidFill>
                            <a:srgbClr val="FFC000"/>
                          </a:solidFill>
                          <a:latin typeface="Arial" panose="020B0604020202020204" pitchFamily="34" charset="0"/>
                          <a:cs typeface="Arial" panose="020B0604020202020204" pitchFamily="34" charset="0"/>
                        </a:rPr>
                        <a:t>-</a:t>
                      </a:r>
                      <a:r>
                        <a:rPr lang="en-US" sz="2000" b="0" baseline="0" dirty="0">
                          <a:solidFill>
                            <a:schemeClr val="bg1"/>
                          </a:solidFill>
                          <a:latin typeface="Arial" panose="020B0604020202020204" pitchFamily="34" charset="0"/>
                          <a:cs typeface="Arial" panose="020B0604020202020204" pitchFamily="34" charset="0"/>
                        </a:rPr>
                        <a:t> </a:t>
                      </a:r>
                      <a:r>
                        <a:rPr lang="en-US" sz="20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a16="http://schemas.microsoft.com/office/drawing/2014/main" val="10003"/>
                  </a:ext>
                </a:extLst>
              </a:tr>
              <a:tr h="3519135">
                <a:tc gridSpan="2">
                  <a:txBody>
                    <a:bodyPr/>
                    <a:lstStyle/>
                    <a:p>
                      <a:r>
                        <a:rPr lang="en-US" sz="2400" b="1" dirty="0">
                          <a:solidFill>
                            <a:srgbClr val="FFC000"/>
                          </a:solidFill>
                          <a:latin typeface="Arial" panose="020B0604020202020204" pitchFamily="34" charset="0"/>
                          <a:cs typeface="Arial" panose="020B0604020202020204" pitchFamily="34" charset="0"/>
                        </a:rPr>
                        <a:t>Adding content to the poster</a:t>
                      </a:r>
                    </a:p>
                    <a:p>
                      <a:r>
                        <a:rPr lang="en-US" sz="20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20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20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4"/>
                  </a:ext>
                </a:extLst>
              </a:tr>
              <a:tr h="237765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2293170">
                <a:tc gridSpan="2">
                  <a:txBody>
                    <a:bodyPr/>
                    <a:lstStyle/>
                    <a:p>
                      <a:endParaRPr lang="en-US" sz="20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a16="http://schemas.microsoft.com/office/drawing/2014/main" val="10006"/>
                  </a:ext>
                </a:extLst>
              </a:tr>
              <a:tr h="128027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4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20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a16="http://schemas.microsoft.com/office/drawing/2014/main" val="10007"/>
                  </a:ext>
                </a:extLst>
              </a:tr>
              <a:tr h="3187270">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a16="http://schemas.microsoft.com/office/drawing/2014/main" val="10010"/>
                  </a:ext>
                </a:extLst>
              </a:tr>
            </a:tbl>
          </a:graphicData>
        </a:graphic>
      </p:graphicFrame>
      <p:graphicFrame>
        <p:nvGraphicFramePr>
          <p:cNvPr id="4" name="Table 3">
            <a:extLst>
              <a:ext uri="{FF2B5EF4-FFF2-40B4-BE49-F238E27FC236}">
                <a16:creationId xmlns:a16="http://schemas.microsoft.com/office/drawing/2014/main" id="{6338BD29-2BD7-AB47-B9B8-5033641D7C2D}"/>
              </a:ext>
            </a:extLst>
          </p:cNvPr>
          <p:cNvGraphicFramePr>
            <a:graphicFrameLocks noGrp="1"/>
          </p:cNvGraphicFramePr>
          <p:nvPr userDrawn="1">
            <p:extLst>
              <p:ext uri="{D42A27DB-BD31-4B8C-83A1-F6EECF244321}">
                <p14:modId xmlns:p14="http://schemas.microsoft.com/office/powerpoint/2010/main" val="336852881"/>
              </p:ext>
            </p:extLst>
          </p:nvPr>
        </p:nvGraphicFramePr>
        <p:xfrm>
          <a:off x="44695229" y="-84749"/>
          <a:ext cx="9430188" cy="33075070"/>
        </p:xfrm>
        <a:graphic>
          <a:graphicData uri="http://schemas.openxmlformats.org/drawingml/2006/table">
            <a:tbl>
              <a:tblPr firstRow="1" bandRow="1">
                <a:tableStyleId>{5C22544A-7EE6-4342-B048-85BDC9FD1C3A}</a:tableStyleId>
              </a:tblPr>
              <a:tblGrid>
                <a:gridCol w="3343835">
                  <a:extLst>
                    <a:ext uri="{9D8B030D-6E8A-4147-A177-3AD203B41FA5}">
                      <a16:colId xmlns:a16="http://schemas.microsoft.com/office/drawing/2014/main" val="20000"/>
                    </a:ext>
                  </a:extLst>
                </a:gridCol>
                <a:gridCol w="1381559">
                  <a:extLst>
                    <a:ext uri="{9D8B030D-6E8A-4147-A177-3AD203B41FA5}">
                      <a16:colId xmlns:a16="http://schemas.microsoft.com/office/drawing/2014/main" val="997673227"/>
                    </a:ext>
                  </a:extLst>
                </a:gridCol>
                <a:gridCol w="4704794">
                  <a:extLst>
                    <a:ext uri="{9D8B030D-6E8A-4147-A177-3AD203B41FA5}">
                      <a16:colId xmlns:a16="http://schemas.microsoft.com/office/drawing/2014/main" val="4164475170"/>
                    </a:ext>
                  </a:extLst>
                </a:gridCol>
              </a:tblGrid>
              <a:tr h="1756432">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4000" b="0" spc="600" dirty="0">
                          <a:solidFill>
                            <a:srgbClr val="1F3A4E"/>
                          </a:solidFill>
                          <a:latin typeface="Arial Black" panose="020B0A04020102020204" pitchFamily="34" charset="0"/>
                        </a:rPr>
                        <a:t>QUICK START GUIDE</a:t>
                      </a:r>
                      <a:br>
                        <a:rPr lang="en-US" sz="4000" b="0" spc="600" dirty="0">
                          <a:solidFill>
                            <a:srgbClr val="1F3A4E"/>
                          </a:solidFill>
                          <a:latin typeface="Arial Black" panose="020B0A04020102020204" pitchFamily="34" charset="0"/>
                        </a:rPr>
                      </a:br>
                      <a:r>
                        <a:rPr lang="en-US" sz="3200" b="1" spc="0" dirty="0">
                          <a:solidFill>
                            <a:srgbClr val="FF0000"/>
                          </a:solidFill>
                          <a:latin typeface="Trebuchet MS" pitchFamily="34" charset="0"/>
                        </a:rPr>
                        <a:t>(THIS SIDEBAR WILL NOT PRINT)</a:t>
                      </a:r>
                      <a:endParaRPr lang="en-US" sz="40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563101">
                <a:tc gridSpan="3">
                  <a:txBody>
                    <a:bodyPr/>
                    <a:lstStyle/>
                    <a:p>
                      <a:pPr algn="l"/>
                      <a:r>
                        <a:rPr lang="en-US" sz="28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2400" dirty="0">
                          <a:solidFill>
                            <a:srgbClr val="FFC000"/>
                          </a:solidFill>
                          <a:hlinkClick r:id="rId7">
                            <a:extLst>
                              <a:ext uri="{A12FA001-AC4F-418D-AE19-62706E023703}">
                                <ahyp:hlinkClr xmlns:ahyp="http://schemas.microsoft.com/office/drawing/2018/hyperlinkcolor" xmlns="" val="tx"/>
                              </a:ext>
                            </a:extLst>
                          </a:hlinkClick>
                        </a:rPr>
                        <a:t>https://www.posterpresentations.com/how-to-change-the-research-poster-template-colors.html</a:t>
                      </a:r>
                      <a:endParaRPr lang="en-US" sz="2400" dirty="0">
                        <a:solidFill>
                          <a:srgbClr val="FFC000"/>
                        </a:solidFill>
                      </a:endParaRP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24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24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8"/>
                      <a:stretch>
                        <a:fillRect/>
                      </a:stretch>
                    </a:blipFill>
                  </a:tcPr>
                </a:tc>
                <a:tc hMerge="1">
                  <a:txBody>
                    <a:bodyPr/>
                    <a:lstStyle/>
                    <a:p>
                      <a:endParaRPr lang="en-US"/>
                    </a:p>
                  </a:txBody>
                  <a:tcPr/>
                </a:tc>
                <a:extLst>
                  <a:ext uri="{0D108BD9-81ED-4DB2-BD59-A6C34878D82A}">
                    <a16:rowId xmlns:a16="http://schemas.microsoft.com/office/drawing/2014/main" val="10001"/>
                  </a:ext>
                </a:extLst>
              </a:tr>
              <a:tr h="3667719">
                <a:tc gridSpan="3">
                  <a:txBody>
                    <a:bodyPr/>
                    <a:lstStyle/>
                    <a:p>
                      <a:r>
                        <a:rPr lang="en-US" sz="2800" b="1" dirty="0">
                          <a:solidFill>
                            <a:srgbClr val="FFC000"/>
                          </a:solidFill>
                          <a:latin typeface="Arial" panose="020B0604020202020204" pitchFamily="34" charset="0"/>
                          <a:cs typeface="Arial" panose="020B0604020202020204" pitchFamily="34" charset="0"/>
                        </a:rPr>
                        <a:t>How to change the column layout configuration</a:t>
                      </a:r>
                    </a:p>
                    <a:p>
                      <a:r>
                        <a:rPr lang="en-US" sz="24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2400" dirty="0">
                          <a:solidFill>
                            <a:srgbClr val="D9D9D9"/>
                          </a:solidFill>
                          <a:latin typeface="Arial" panose="020B0604020202020204" pitchFamily="34" charset="0"/>
                          <a:cs typeface="Arial" panose="020B0604020202020204" pitchFamily="34" charset="0"/>
                        </a:rPr>
                        <a:t>You can see a tutorial here: </a:t>
                      </a:r>
                      <a:r>
                        <a:rPr lang="en-US" sz="2400" u="sng" dirty="0">
                          <a:solidFill>
                            <a:srgbClr val="FFC000"/>
                          </a:solidFill>
                          <a:latin typeface="Arial" panose="020B0604020202020204" pitchFamily="34" charset="0"/>
                          <a:cs typeface="Arial" panose="020B0604020202020204" pitchFamily="34" charset="0"/>
                        </a:rPr>
                        <a:t>https://</a:t>
                      </a:r>
                      <a:r>
                        <a:rPr lang="en-US" sz="2400" u="sng" dirty="0" err="1">
                          <a:solidFill>
                            <a:srgbClr val="FFC000"/>
                          </a:solidFill>
                          <a:latin typeface="Arial" panose="020B0604020202020204" pitchFamily="34" charset="0"/>
                          <a:cs typeface="Arial" panose="020B0604020202020204" pitchFamily="34" charset="0"/>
                        </a:rPr>
                        <a:t>www.posterpresentations.com</a:t>
                      </a:r>
                      <a:r>
                        <a:rPr lang="en-US" sz="2400" u="sng" dirty="0">
                          <a:solidFill>
                            <a:srgbClr val="FFC000"/>
                          </a:solidFill>
                          <a:latin typeface="Arial" panose="020B0604020202020204" pitchFamily="34" charset="0"/>
                          <a:cs typeface="Arial" panose="020B0604020202020204" pitchFamily="34" charset="0"/>
                        </a:rPr>
                        <a:t>/how-to-change-the-column-</a:t>
                      </a:r>
                      <a:r>
                        <a:rPr lang="en-US" sz="2400" u="sng" dirty="0" err="1">
                          <a:solidFill>
                            <a:srgbClr val="FFC000"/>
                          </a:solidFill>
                          <a:latin typeface="Arial" panose="020B0604020202020204" pitchFamily="34" charset="0"/>
                          <a:cs typeface="Arial" panose="020B0604020202020204" pitchFamily="34" charset="0"/>
                        </a:rPr>
                        <a:t>configuration.html</a:t>
                      </a:r>
                      <a:endParaRPr lang="en-US" u="sng" dirty="0">
                        <a:solidFill>
                          <a:srgbClr val="FFC000"/>
                        </a:solidFill>
                      </a:endParaRPr>
                    </a:p>
                  </a:txBody>
                  <a:tcPr marL="182880" marT="137160">
                    <a:solidFill>
                      <a:schemeClr val="tx1"/>
                    </a:solidFill>
                  </a:tcPr>
                </a:tc>
                <a:tc hMerge="1">
                  <a:txBody>
                    <a:bodyPr/>
                    <a:lstStyle/>
                    <a:p>
                      <a:endParaRPr lang="en-US" sz="2400" dirty="0">
                        <a:solidFill>
                          <a:srgbClr val="1F3A4E"/>
                        </a:solidFill>
                      </a:endParaRPr>
                    </a:p>
                  </a:txBody>
                  <a:tcPr marL="182880" marT="137160">
                    <a:blipFill rotWithShape="1">
                      <a:blip r:embed="rId9"/>
                      <a:stretch>
                        <a:fillRect/>
                      </a:stretch>
                    </a:blipFill>
                  </a:tcPr>
                </a:tc>
                <a:tc hMerge="1">
                  <a:txBody>
                    <a:bodyPr/>
                    <a:lstStyle/>
                    <a:p>
                      <a:endParaRPr lang="en-US" dirty="0"/>
                    </a:p>
                  </a:txBody>
                  <a:tcPr marL="182880" marT="137160">
                    <a:solidFill>
                      <a:srgbClr val="010101"/>
                    </a:solidFill>
                  </a:tcPr>
                </a:tc>
                <a:extLst>
                  <a:ext uri="{0D108BD9-81ED-4DB2-BD59-A6C34878D82A}">
                    <a16:rowId xmlns:a16="http://schemas.microsoft.com/office/drawing/2014/main" val="10004"/>
                  </a:ext>
                </a:extLst>
              </a:tr>
              <a:tr h="5177074">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10">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row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panose="020B0604020202020204" pitchFamily="34" charset="0"/>
                          <a:cs typeface="Arial" panose="020B0604020202020204" pitchFamily="34" charset="0"/>
                        </a:rPr>
                        <a:t>The Quick Start</a:t>
                      </a:r>
                      <a:r>
                        <a:rPr lang="en-US" sz="2400" baseline="0" noProof="0" dirty="0">
                          <a:solidFill>
                            <a:srgbClr val="D9D9D9"/>
                          </a:solidFill>
                          <a:latin typeface="Arial" panose="020B0604020202020204" pitchFamily="34" charset="0"/>
                          <a:cs typeface="Arial" panose="020B0604020202020204" pitchFamily="34" charset="0"/>
                        </a:rPr>
                        <a:t> Guides</a:t>
                      </a:r>
                      <a:r>
                        <a:rPr lang="en-US" sz="2400" noProof="0" dirty="0">
                          <a:solidFill>
                            <a:srgbClr val="D9D9D9"/>
                          </a:solidFill>
                          <a:latin typeface="Arial" panose="020B0604020202020204" pitchFamily="34" charset="0"/>
                          <a:cs typeface="Arial" panose="020B0604020202020204" pitchFamily="34" charset="0"/>
                        </a:rPr>
                        <a:t> </a:t>
                      </a:r>
                      <a:r>
                        <a:rPr lang="en-US" sz="2400" u="sng" noProof="0" dirty="0">
                          <a:solidFill>
                            <a:srgbClr val="D9D9D9"/>
                          </a:solidFill>
                          <a:latin typeface="Arial" panose="020B0604020202020204" pitchFamily="34" charset="0"/>
                          <a:cs typeface="Arial" panose="020B0604020202020204" pitchFamily="34" charset="0"/>
                        </a:rPr>
                        <a:t>are outside the template’s printable area</a:t>
                      </a:r>
                      <a:r>
                        <a:rPr lang="en-US" sz="2400" noProof="0" dirty="0">
                          <a:solidFill>
                            <a:srgbClr val="D9D9D9"/>
                          </a:solidFill>
                          <a:latin typeface="Arial" panose="020B0604020202020204" pitchFamily="34" charset="0"/>
                          <a:cs typeface="Arial" panose="020B0604020202020204" pitchFamily="34" charset="0"/>
                        </a:rPr>
                        <a:t> and they will not be on the printed poster</a:t>
                      </a:r>
                      <a:r>
                        <a:rPr lang="en-US" sz="24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baseline="0" noProof="0" dirty="0">
                          <a:solidFill>
                            <a:srgbClr val="D9D9D9"/>
                          </a:solidFill>
                          <a:latin typeface="Arial" panose="020B0604020202020204" pitchFamily="34" charset="0"/>
                          <a:cs typeface="Arial" panose="020B0604020202020204" pitchFamily="34" charset="0"/>
                        </a:rPr>
                        <a:t>To hide the guides click on the </a:t>
                      </a:r>
                      <a:r>
                        <a:rPr lang="en-US" sz="2400" b="1" baseline="0" noProof="0" dirty="0">
                          <a:solidFill>
                            <a:srgbClr val="D9D9D9"/>
                          </a:solidFill>
                          <a:latin typeface="Arial" panose="020B0604020202020204" pitchFamily="34" charset="0"/>
                          <a:cs typeface="Arial" panose="020B0604020202020204" pitchFamily="34" charset="0"/>
                        </a:rPr>
                        <a:t>Home</a:t>
                      </a:r>
                      <a:r>
                        <a:rPr lang="en-US" sz="24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2400" b="1"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2400" b="1" baseline="0" noProof="0" dirty="0">
                          <a:solidFill>
                            <a:srgbClr val="D9D9D9"/>
                          </a:solidFill>
                          <a:latin typeface="Arial" panose="020B0604020202020204" pitchFamily="34" charset="0"/>
                          <a:cs typeface="Arial" panose="020B0604020202020204" pitchFamily="34" charset="0"/>
                        </a:rPr>
                        <a:t>Without Guides </a:t>
                      </a:r>
                      <a:r>
                        <a:rPr lang="en-US" sz="2400" b="0" baseline="0" noProof="0" dirty="0">
                          <a:solidFill>
                            <a:srgbClr val="D9D9D9"/>
                          </a:solidFill>
                          <a:latin typeface="Arial" panose="020B0604020202020204" pitchFamily="34" charset="0"/>
                          <a:cs typeface="Arial" panose="020B0604020202020204" pitchFamily="34" charset="0"/>
                        </a:rPr>
                        <a:t>layout</a:t>
                      </a:r>
                      <a:r>
                        <a:rPr lang="en-US" sz="2400" baseline="0" noProof="0" dirty="0">
                          <a:solidFill>
                            <a:srgbClr val="D9D9D9"/>
                          </a:solidFill>
                          <a:latin typeface="Arial" panose="020B0604020202020204" pitchFamily="34" charset="0"/>
                          <a:cs typeface="Arial" panose="020B0604020202020204" pitchFamily="34" charset="0"/>
                        </a:rPr>
                        <a:t>.</a:t>
                      </a:r>
                      <a:endParaRPr lang="en-US" sz="240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a16="http://schemas.microsoft.com/office/drawing/2014/main" val="10005"/>
                  </a:ext>
                </a:extLst>
              </a:tr>
              <a:tr h="2888327">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4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a:txBody>
                    <a:bodyPr/>
                    <a:lstStyle/>
                    <a:p>
                      <a:endParaRPr lang="en-US"/>
                    </a:p>
                  </a:txBody>
                  <a:tcPr/>
                </a:tc>
                <a:tc vMerge="1">
                  <a:txBody>
                    <a:bodyPr/>
                    <a:lstStyle/>
                    <a:p>
                      <a:endParaRPr lang="en-US"/>
                    </a:p>
                  </a:txBody>
                  <a:tcPr/>
                </a:tc>
                <a:extLst>
                  <a:ext uri="{0D108BD9-81ED-4DB2-BD59-A6C34878D82A}">
                    <a16:rowId xmlns:a16="http://schemas.microsoft.com/office/drawing/2014/main" val="1766341567"/>
                  </a:ext>
                </a:extLst>
              </a:tr>
              <a:tr h="3781426">
                <a:tc gridSpan="2">
                  <a:txBody>
                    <a:bodyPr/>
                    <a:lstStyle/>
                    <a:p>
                      <a:r>
                        <a:rPr lang="en-US" sz="2800" b="1" dirty="0">
                          <a:solidFill>
                            <a:srgbClr val="FFC000"/>
                          </a:solidFill>
                          <a:latin typeface="Arial" panose="020B0604020202020204" pitchFamily="34" charset="0"/>
                          <a:cs typeface="Arial" panose="020B0604020202020204" pitchFamily="34" charset="0"/>
                        </a:rPr>
                        <a:t>How to</a:t>
                      </a:r>
                      <a:r>
                        <a:rPr lang="en-US" sz="2800" b="1" baseline="0" dirty="0">
                          <a:solidFill>
                            <a:srgbClr val="FFC000"/>
                          </a:solidFill>
                          <a:latin typeface="Arial" panose="020B0604020202020204" pitchFamily="34" charset="0"/>
                          <a:cs typeface="Arial" panose="020B0604020202020204" pitchFamily="34" charset="0"/>
                        </a:rPr>
                        <a:t> preview your poster prior to printing</a:t>
                      </a:r>
                      <a:endParaRPr lang="en-US" sz="2800" b="1" dirty="0">
                        <a:solidFill>
                          <a:srgbClr val="FFC000"/>
                        </a:solidFill>
                        <a:latin typeface="Arial" panose="020B0604020202020204" pitchFamily="34" charset="0"/>
                        <a:cs typeface="Arial" panose="020B0604020202020204" pitchFamily="34" charset="0"/>
                      </a:endParaRPr>
                    </a:p>
                    <a:p>
                      <a:r>
                        <a:rPr lang="en-US" sz="2400" dirty="0">
                          <a:solidFill>
                            <a:srgbClr val="D9D9D9"/>
                          </a:solidFill>
                          <a:latin typeface="Arial" panose="020B0604020202020204" pitchFamily="34" charset="0"/>
                          <a:cs typeface="Arial" panose="020B0604020202020204" pitchFamily="34" charset="0"/>
                        </a:rPr>
                        <a:t>You can preview your poster at any time by pressing the </a:t>
                      </a:r>
                      <a:r>
                        <a:rPr lang="en-US" sz="2400" dirty="0">
                          <a:solidFill>
                            <a:srgbClr val="FFC000"/>
                          </a:solidFill>
                          <a:latin typeface="Arial" panose="020B0604020202020204" pitchFamily="34" charset="0"/>
                          <a:cs typeface="Arial" panose="020B0604020202020204" pitchFamily="34" charset="0"/>
                        </a:rPr>
                        <a:t>F5 key</a:t>
                      </a:r>
                      <a:r>
                        <a:rPr lang="en-US" sz="24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400" dirty="0">
                          <a:solidFill>
                            <a:srgbClr val="FFC000"/>
                          </a:solidFill>
                          <a:latin typeface="Arial" panose="020B0604020202020204" pitchFamily="34" charset="0"/>
                          <a:cs typeface="Arial" panose="020B0604020202020204" pitchFamily="34" charset="0"/>
                        </a:rPr>
                        <a:t>ESC key </a:t>
                      </a:r>
                      <a:r>
                        <a:rPr lang="en-US" sz="24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hMerge="1">
                  <a:txBody>
                    <a:bodyPr/>
                    <a:lstStyle/>
                    <a:p>
                      <a:endParaRPr lang="en-US"/>
                    </a:p>
                  </a:txBody>
                  <a:tcPr/>
                </a:tc>
                <a:tc>
                  <a:txBody>
                    <a:bodyPr/>
                    <a:lstStyle/>
                    <a:p>
                      <a:pPr algn="ctr"/>
                      <a:r>
                        <a:rPr lang="en-US" sz="11500" b="1" dirty="0">
                          <a:solidFill>
                            <a:srgbClr val="D9D9D9"/>
                          </a:solidFill>
                          <a:latin typeface="Arial" panose="020B0604020202020204" pitchFamily="34" charset="0"/>
                          <a:cs typeface="Arial" panose="020B0604020202020204" pitchFamily="34" charset="0"/>
                        </a:rPr>
                        <a:t>F5</a:t>
                      </a:r>
                      <a:r>
                        <a:rPr lang="en-US" sz="2400" baseline="0" dirty="0">
                          <a:solidFill>
                            <a:srgbClr val="D9D9D9"/>
                          </a:solidFill>
                          <a:latin typeface="Arial" panose="020B0604020202020204" pitchFamily="34" charset="0"/>
                          <a:cs typeface="Arial" panose="020B0604020202020204" pitchFamily="34" charset="0"/>
                        </a:rPr>
                        <a:t> </a:t>
                      </a:r>
                      <a:endParaRPr lang="en-US" dirty="0"/>
                    </a:p>
                  </a:txBody>
                  <a:tcPr marL="182880" marT="137160" anchor="ctr">
                    <a:solidFill>
                      <a:schemeClr val="tx1">
                        <a:lumMod val="95000"/>
                        <a:lumOff val="5000"/>
                      </a:schemeClr>
                    </a:solidFill>
                  </a:tcPr>
                </a:tc>
                <a:extLst>
                  <a:ext uri="{0D108BD9-81ED-4DB2-BD59-A6C34878D82A}">
                    <a16:rowId xmlns:a16="http://schemas.microsoft.com/office/drawing/2014/main" val="10006"/>
                  </a:ext>
                </a:extLst>
              </a:tr>
              <a:tr h="5674009">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8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When you are ready to have your poster printed go online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and click on the "</a:t>
                      </a:r>
                      <a:r>
                        <a:rPr lang="en-US" sz="2400" noProof="0" dirty="0">
                          <a:solidFill>
                            <a:srgbClr val="FFC000"/>
                          </a:solidFill>
                          <a:latin typeface="Arial"/>
                          <a:cs typeface="Arial"/>
                        </a:rPr>
                        <a:t>Order Your Poster</a:t>
                      </a:r>
                      <a:r>
                        <a:rPr lang="en-US" sz="24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400" noProof="0" dirty="0">
                          <a:solidFill>
                            <a:srgbClr val="D9D9D9"/>
                          </a:solidFill>
                          <a:latin typeface="Arial"/>
                          <a:cs typeface="Arial"/>
                        </a:rPr>
                        <a:t/>
                      </a:r>
                      <a:br>
                        <a:rPr lang="en-US" sz="2400" noProof="0" dirty="0">
                          <a:solidFill>
                            <a:srgbClr val="D9D9D9"/>
                          </a:solidFill>
                          <a:latin typeface="Arial"/>
                          <a:cs typeface="Arial"/>
                        </a:rPr>
                      </a:br>
                      <a:r>
                        <a:rPr lang="en-US" sz="2400" noProof="0" dirty="0">
                          <a:solidFill>
                            <a:srgbClr val="D9D9D9"/>
                          </a:solidFill>
                          <a:latin typeface="Arial"/>
                          <a:cs typeface="Arial"/>
                        </a:rPr>
                        <a:t>Go to </a:t>
                      </a:r>
                      <a:r>
                        <a:rPr lang="en-US" sz="2400" noProof="0" dirty="0" err="1">
                          <a:solidFill>
                            <a:srgbClr val="FFC000"/>
                          </a:solidFill>
                          <a:latin typeface="Arial"/>
                          <a:cs typeface="Arial"/>
                        </a:rPr>
                        <a:t>PosterPresentations.com</a:t>
                      </a:r>
                      <a:r>
                        <a:rPr lang="en-US" sz="24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7"/>
                  </a:ext>
                </a:extLst>
              </a:tr>
              <a:tr h="1354778">
                <a:tc gridSpan="3">
                  <a:txBody>
                    <a:bodyPr/>
                    <a:lstStyle/>
                    <a:p>
                      <a:endParaRPr lang="en-US" sz="2400" dirty="0">
                        <a:solidFill>
                          <a:srgbClr val="1F3A4E"/>
                        </a:solidFill>
                      </a:endParaRPr>
                    </a:p>
                  </a:txBody>
                  <a:tcPr marL="182880" marT="137160">
                    <a:blipFill dpi="0" rotWithShape="1">
                      <a:blip r:embed="rId11">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8"/>
                  </a:ext>
                </a:extLst>
              </a:tr>
              <a:tr h="3212204">
                <a:tc>
                  <a:txBody>
                    <a:bodyPr/>
                    <a:lstStyle/>
                    <a:p>
                      <a:pPr>
                        <a:lnSpc>
                          <a:spcPts val="2600"/>
                        </a:lnSpc>
                      </a:pPr>
                      <a:r>
                        <a:rPr lang="en-US" sz="2000" dirty="0">
                          <a:solidFill>
                            <a:schemeClr val="bg1">
                              <a:lumMod val="85000"/>
                            </a:schemeClr>
                          </a:solidFill>
                          <a:latin typeface="Arial"/>
                          <a:cs typeface="Arial"/>
                        </a:rPr>
                        <a:t>© 2019</a:t>
                      </a:r>
                      <a:r>
                        <a:rPr lang="en-US" sz="2000" baseline="0" dirty="0">
                          <a:solidFill>
                            <a:schemeClr val="bg1">
                              <a:lumMod val="85000"/>
                            </a:schemeClr>
                          </a:solidFill>
                          <a:latin typeface="Arial"/>
                          <a:cs typeface="Arial"/>
                        </a:rPr>
                        <a:t> </a:t>
                      </a:r>
                      <a:r>
                        <a:rPr lang="en-US" sz="2000" dirty="0" err="1">
                          <a:solidFill>
                            <a:schemeClr val="bg1">
                              <a:lumMod val="85000"/>
                            </a:schemeClr>
                          </a:solidFill>
                          <a:latin typeface="Arial"/>
                          <a:cs typeface="Arial"/>
                        </a:rPr>
                        <a:t>PosterPresentations.com</a:t>
                      </a:r>
                      <a:r>
                        <a:rPr lang="en-US" sz="2000" dirty="0">
                          <a:solidFill>
                            <a:schemeClr val="bg1">
                              <a:lumMod val="85000"/>
                            </a:schemeClr>
                          </a:solidFill>
                          <a:latin typeface="Arial"/>
                          <a:cs typeface="Arial"/>
                        </a:rPr>
                        <a:t/>
                      </a:r>
                      <a:br>
                        <a:rPr lang="en-US" sz="2000" dirty="0">
                          <a:solidFill>
                            <a:schemeClr val="bg1">
                              <a:lumMod val="85000"/>
                            </a:schemeClr>
                          </a:solidFill>
                          <a:latin typeface="Arial"/>
                          <a:cs typeface="Arial"/>
                        </a:rPr>
                      </a:br>
                      <a:r>
                        <a:rPr lang="en-US" sz="2000" dirty="0">
                          <a:solidFill>
                            <a:schemeClr val="bg1">
                              <a:lumMod val="85000"/>
                            </a:schemeClr>
                          </a:solidFill>
                          <a:latin typeface="Arial"/>
                          <a:cs typeface="Arial"/>
                        </a:rPr>
                        <a:t>2117 Fourth Street ,</a:t>
                      </a:r>
                      <a:r>
                        <a:rPr lang="en-US" sz="2000" baseline="0" dirty="0">
                          <a:solidFill>
                            <a:schemeClr val="bg1">
                              <a:lumMod val="85000"/>
                            </a:schemeClr>
                          </a:solidFill>
                          <a:latin typeface="Arial"/>
                          <a:cs typeface="Arial"/>
                        </a:rPr>
                        <a:t> STE C        </a:t>
                      </a:r>
                    </a:p>
                    <a:p>
                      <a:pPr>
                        <a:lnSpc>
                          <a:spcPts val="2600"/>
                        </a:lnSpc>
                      </a:pPr>
                      <a:r>
                        <a:rPr lang="en-US" sz="2000" baseline="0" dirty="0">
                          <a:solidFill>
                            <a:schemeClr val="bg1">
                              <a:lumMod val="85000"/>
                            </a:schemeClr>
                          </a:solidFill>
                          <a:latin typeface="Arial"/>
                          <a:cs typeface="Arial"/>
                        </a:rPr>
                        <a:t>Berkeley CA 94710 USA</a:t>
                      </a:r>
                      <a:endParaRPr lang="en-US" sz="2000" dirty="0">
                        <a:solidFill>
                          <a:schemeClr val="bg1">
                            <a:lumMod val="85000"/>
                          </a:schemeClr>
                        </a:solidFill>
                        <a:latin typeface="Arial"/>
                        <a:cs typeface="Arial"/>
                      </a:endParaRPr>
                    </a:p>
                  </a:txBody>
                  <a:tcPr marL="182880" marT="137160">
                    <a:solidFill>
                      <a:srgbClr val="010101"/>
                    </a:solidFill>
                  </a:tcPr>
                </a:tc>
                <a:tc gridSpan="2">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400" b="1" dirty="0">
                          <a:solidFill>
                            <a:srgbClr val="D0D0D0"/>
                          </a:solidFill>
                          <a:latin typeface="Arial"/>
                          <a:cs typeface="Arial"/>
                        </a:rPr>
                        <a:t>For complete tutorials</a:t>
                      </a:r>
                      <a:r>
                        <a:rPr lang="en-US" sz="24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FFC000"/>
                          </a:solidFill>
                          <a:latin typeface="Arial"/>
                          <a:cs typeface="Arial"/>
                        </a:rPr>
                        <a:t>https://</a:t>
                      </a:r>
                      <a:r>
                        <a:rPr lang="en-US" sz="1800" b="1" dirty="0" err="1">
                          <a:solidFill>
                            <a:srgbClr val="FFC000"/>
                          </a:solidFill>
                          <a:latin typeface="Arial"/>
                          <a:cs typeface="Arial"/>
                        </a:rPr>
                        <a:t>www.posterpresentations.com</a:t>
                      </a:r>
                      <a:r>
                        <a:rPr lang="en-US" sz="1800" b="1" dirty="0">
                          <a:solidFill>
                            <a:srgbClr val="FFC000"/>
                          </a:solidFill>
                          <a:latin typeface="Arial"/>
                          <a:cs typeface="Arial"/>
                        </a:rPr>
                        <a:t>/</a:t>
                      </a:r>
                      <a:r>
                        <a:rPr lang="en-US" sz="1800" b="1" dirty="0" err="1">
                          <a:solidFill>
                            <a:srgbClr val="FFC000"/>
                          </a:solidFill>
                          <a:latin typeface="Arial"/>
                          <a:cs typeface="Arial"/>
                        </a:rPr>
                        <a:t>helpdesk.html</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endParaRPr lang="en-US"/>
                    </a:p>
                  </a:txBody>
                  <a:tcPr/>
                </a:tc>
                <a:extLst>
                  <a:ext uri="{0D108BD9-81ED-4DB2-BD59-A6C34878D82A}">
                    <a16:rowId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2"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567305" y="32390910"/>
            <a:ext cx="2514600" cy="341436"/>
          </a:xfrm>
          <a:prstGeom prst="rect">
            <a:avLst/>
          </a:prstGeom>
          <a:noFill/>
          <a:ln w="9525">
            <a:noFill/>
            <a:miter lim="800000"/>
            <a:headEnd/>
            <a:tailEnd/>
          </a:ln>
          <a:effectLst/>
        </p:spPr>
        <p:txBody>
          <a:bodyPr lIns="91263" tIns="45623" rIns="91263" bIns="45623">
            <a:spAutoFit/>
          </a:bodyPr>
          <a:lstStyle/>
          <a:p>
            <a:pPr eaLnBrk="0" hangingPunct="0">
              <a:lnSpc>
                <a:spcPct val="65000"/>
              </a:lnSpc>
              <a:spcBef>
                <a:spcPct val="50000"/>
              </a:spcBef>
              <a:defRPr/>
            </a:pPr>
            <a:r>
              <a:rPr lang="en-US" sz="5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11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717728416"/>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4388900" rtl="0" eaLnBrk="1" latinLnBrk="0" hangingPunct="1">
        <a:spcBef>
          <a:spcPct val="0"/>
        </a:spcBef>
        <a:buNone/>
        <a:defRPr sz="8800" kern="1200">
          <a:solidFill>
            <a:schemeClr val="bg1"/>
          </a:solidFill>
          <a:latin typeface="Trebuchet MS" pitchFamily="34" charset="0"/>
          <a:ea typeface="+mj-ea"/>
          <a:cs typeface="+mj-cs"/>
        </a:defRPr>
      </a:lvl1pPr>
    </p:titleStyle>
    <p:bodyStyle>
      <a:lvl1pPr marL="1645838" indent="-1645838" algn="l" defTabSz="4388900" rtl="0" eaLnBrk="1" latinLnBrk="0" hangingPunct="1">
        <a:spcBef>
          <a:spcPct val="20000"/>
        </a:spcBef>
        <a:buFont typeface="Arial" pitchFamily="34" charset="0"/>
        <a:buChar char="•"/>
        <a:defRPr sz="15400" kern="1200">
          <a:solidFill>
            <a:schemeClr val="tx1"/>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p:bodyStyle>
    <p:otherStyle>
      <a:defPPr>
        <a:defRPr lang="en-US"/>
      </a:defPPr>
      <a:lvl1pPr marL="0" algn="l" defTabSz="4388900" rtl="0" eaLnBrk="1" latinLnBrk="0" hangingPunct="1">
        <a:defRPr sz="8600" kern="1200">
          <a:solidFill>
            <a:schemeClr val="tx1"/>
          </a:solidFill>
          <a:latin typeface="+mn-lt"/>
          <a:ea typeface="+mn-ea"/>
          <a:cs typeface="+mn-cs"/>
        </a:defRPr>
      </a:lvl1pPr>
      <a:lvl2pPr marL="2194451" algn="l" defTabSz="4388900" rtl="0" eaLnBrk="1" latinLnBrk="0" hangingPunct="1">
        <a:defRPr sz="8600" kern="1200">
          <a:solidFill>
            <a:schemeClr val="tx1"/>
          </a:solidFill>
          <a:latin typeface="+mn-lt"/>
          <a:ea typeface="+mn-ea"/>
          <a:cs typeface="+mn-cs"/>
        </a:defRPr>
      </a:lvl2pPr>
      <a:lvl3pPr marL="4388900" algn="l" defTabSz="4388900" rtl="0" eaLnBrk="1" latinLnBrk="0" hangingPunct="1">
        <a:defRPr sz="8600" kern="1200">
          <a:solidFill>
            <a:schemeClr val="tx1"/>
          </a:solidFill>
          <a:latin typeface="+mn-lt"/>
          <a:ea typeface="+mn-ea"/>
          <a:cs typeface="+mn-cs"/>
        </a:defRPr>
      </a:lvl3pPr>
      <a:lvl4pPr marL="6583351" algn="l" defTabSz="4388900" rtl="0" eaLnBrk="1" latinLnBrk="0" hangingPunct="1">
        <a:defRPr sz="8600" kern="1200">
          <a:solidFill>
            <a:schemeClr val="tx1"/>
          </a:solidFill>
          <a:latin typeface="+mn-lt"/>
          <a:ea typeface="+mn-ea"/>
          <a:cs typeface="+mn-cs"/>
        </a:defRPr>
      </a:lvl4pPr>
      <a:lvl5pPr marL="8777801" algn="l" defTabSz="4388900" rtl="0" eaLnBrk="1" latinLnBrk="0" hangingPunct="1">
        <a:defRPr sz="8600" kern="1200">
          <a:solidFill>
            <a:schemeClr val="tx1"/>
          </a:solidFill>
          <a:latin typeface="+mn-lt"/>
          <a:ea typeface="+mn-ea"/>
          <a:cs typeface="+mn-cs"/>
        </a:defRPr>
      </a:lvl5pPr>
      <a:lvl6pPr marL="10972252" algn="l" defTabSz="4388900" rtl="0" eaLnBrk="1" latinLnBrk="0" hangingPunct="1">
        <a:defRPr sz="8600" kern="1200">
          <a:solidFill>
            <a:schemeClr val="tx1"/>
          </a:solidFill>
          <a:latin typeface="+mn-lt"/>
          <a:ea typeface="+mn-ea"/>
          <a:cs typeface="+mn-cs"/>
        </a:defRPr>
      </a:lvl6pPr>
      <a:lvl7pPr marL="13166703" algn="l" defTabSz="4388900" rtl="0" eaLnBrk="1" latinLnBrk="0" hangingPunct="1">
        <a:defRPr sz="8600" kern="1200">
          <a:solidFill>
            <a:schemeClr val="tx1"/>
          </a:solidFill>
          <a:latin typeface="+mn-lt"/>
          <a:ea typeface="+mn-ea"/>
          <a:cs typeface="+mn-cs"/>
        </a:defRPr>
      </a:lvl7pPr>
      <a:lvl8pPr marL="15361152" algn="l" defTabSz="4388900" rtl="0" eaLnBrk="1" latinLnBrk="0" hangingPunct="1">
        <a:defRPr sz="8600" kern="1200">
          <a:solidFill>
            <a:schemeClr val="tx1"/>
          </a:solidFill>
          <a:latin typeface="+mn-lt"/>
          <a:ea typeface="+mn-ea"/>
          <a:cs typeface="+mn-cs"/>
        </a:defRPr>
      </a:lvl8pPr>
      <a:lvl9pPr marL="17555603" algn="l" defTabSz="438890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hyperlink" Target="https://data.census.gov/cedsci/" TargetMode="External"/><Relationship Id="rId7" Type="http://schemas.openxmlformats.org/officeDocument/2006/relationships/image" Target="../media/image11.png"/><Relationship Id="rId12" Type="http://schemas.openxmlformats.org/officeDocument/2006/relationships/image" Target="../media/image16.png"/><Relationship Id="rId17" Type="http://schemas.openxmlformats.org/officeDocument/2006/relationships/image" Target="../media/image21.emf"/><Relationship Id="rId2" Type="http://schemas.openxmlformats.org/officeDocument/2006/relationships/hyperlink" Target="https://beta.cpdp.co/" TargetMode="External"/><Relationship Id="rId16"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5" Type="http://schemas.openxmlformats.org/officeDocument/2006/relationships/image" Target="../media/image19.png"/><Relationship Id="rId10" Type="http://schemas.openxmlformats.org/officeDocument/2006/relationships/image" Target="../media/image14.jpg"/><Relationship Id="rId19" Type="http://schemas.openxmlformats.org/officeDocument/2006/relationships/image" Target="../media/image23.png"/><Relationship Id="rId4" Type="http://schemas.openxmlformats.org/officeDocument/2006/relationships/hyperlink" Target="https://data.cityofchicago.org/" TargetMode="External"/><Relationship Id="rId9" Type="http://schemas.openxmlformats.org/officeDocument/2006/relationships/image" Target="../media/image13.pn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Text Placeholder 86">
            <a:extLst>
              <a:ext uri="{FF2B5EF4-FFF2-40B4-BE49-F238E27FC236}">
                <a16:creationId xmlns:a16="http://schemas.microsoft.com/office/drawing/2014/main" id="{B51B601C-AA87-C448-96E5-5B6D1C8B4249}"/>
              </a:ext>
            </a:extLst>
          </p:cNvPr>
          <p:cNvSpPr>
            <a:spLocks noGrp="1"/>
          </p:cNvSpPr>
          <p:nvPr>
            <p:ph type="body" sz="quarter" idx="10"/>
          </p:nvPr>
        </p:nvSpPr>
        <p:spPr>
          <a:xfrm>
            <a:off x="591935" y="5425292"/>
            <a:ext cx="10056813" cy="10464381"/>
          </a:xfrm>
        </p:spPr>
        <p:txBody>
          <a:bodyPr/>
          <a:lstStyle/>
          <a:p>
            <a:r>
              <a:rPr lang="en-US" b="0" i="0" dirty="0">
                <a:solidFill>
                  <a:schemeClr val="tx1"/>
                </a:solidFill>
                <a:effectLst/>
                <a:latin typeface="Times New Roman" panose="02020603050405020304" pitchFamily="18" charset="0"/>
              </a:rPr>
              <a:t>Black individuals are significantly more likely to be killed by the police than white individuals in the United States. Historically, data on police use of force in Black communities was unavailable, either because it was not collected or because it was not released to the public. Literature on police brutality therefore often lacked the data necessary to make substantive claims of institutional violence and meaningful change to violent institutions. As the Black Lives Matter Movement has grown in popularity over the past decade, the issue of racialized police violence has been brought to the attention of mainstream media and political discourse. While some police forces have been pressured to provide use of force statistics to the public after misconduct, others have been exposed by extra-governmental data collection efforts. The current study draws on such data from the Invisible Institute’s Citizens Police Data Project (CPDP), which offers a record of police use of force in Chicago that is otherwise not available on government websites. The CPDP data are applied here to map police use of force cases in Chicago and relate that data to percent Black and white population in zip codes. Maps show the rate of police use of force relative to population and race, and a univariate correlation analysis of police use of force and race is conducted in the entire map area. The geographic variation in the correlation between police use of force and race is shown using a geographically weighted regression, which is expected to show that police use of force is more strongly tied to race in majority-Black neighborhoods. Finally, police use of force is compared in majority-Black and majority-white zip codes using a Mann-Whitney </a:t>
            </a:r>
            <a:r>
              <a:rPr lang="en-US" b="0" i="1" dirty="0">
                <a:solidFill>
                  <a:schemeClr val="tx1"/>
                </a:solidFill>
                <a:effectLst/>
                <a:latin typeface="Times New Roman" panose="02020603050405020304" pitchFamily="18" charset="0"/>
              </a:rPr>
              <a:t>U</a:t>
            </a:r>
            <a:r>
              <a:rPr lang="en-US" b="0" i="0" dirty="0">
                <a:solidFill>
                  <a:schemeClr val="tx1"/>
                </a:solidFill>
                <a:effectLst/>
                <a:latin typeface="Times New Roman" panose="02020603050405020304" pitchFamily="18" charset="0"/>
              </a:rPr>
              <a:t> test, </a:t>
            </a:r>
            <a:r>
              <a:rPr lang="en-US" dirty="0">
                <a:solidFill>
                  <a:schemeClr val="tx1"/>
                </a:solidFill>
              </a:rPr>
              <a:t>with an expectation</a:t>
            </a:r>
            <a:r>
              <a:rPr lang="en-US" b="0" i="0" dirty="0">
                <a:solidFill>
                  <a:schemeClr val="tx1"/>
                </a:solidFill>
                <a:effectLst/>
                <a:latin typeface="Times New Roman" panose="02020603050405020304" pitchFamily="18" charset="0"/>
              </a:rPr>
              <a:t> that the median rate of police use of force is higher in majority-Black zip codes.</a:t>
            </a:r>
            <a:endParaRPr lang="en-US" dirty="0">
              <a:solidFill>
                <a:schemeClr val="tx1"/>
              </a:solidFill>
            </a:endParaRPr>
          </a:p>
        </p:txBody>
      </p:sp>
      <p:sp>
        <p:nvSpPr>
          <p:cNvPr id="88" name="Text Placeholder 87">
            <a:extLst>
              <a:ext uri="{FF2B5EF4-FFF2-40B4-BE49-F238E27FC236}">
                <a16:creationId xmlns:a16="http://schemas.microsoft.com/office/drawing/2014/main" id="{ED6BA1F4-974B-AA4D-BF12-3F1211493C26}"/>
              </a:ext>
            </a:extLst>
          </p:cNvPr>
          <p:cNvSpPr>
            <a:spLocks noGrp="1"/>
          </p:cNvSpPr>
          <p:nvPr>
            <p:ph type="body" sz="quarter" idx="11"/>
          </p:nvPr>
        </p:nvSpPr>
        <p:spPr>
          <a:xfrm>
            <a:off x="577956" y="4504192"/>
            <a:ext cx="10048875" cy="754045"/>
          </a:xfrm>
        </p:spPr>
        <p:txBody>
          <a:bodyPr/>
          <a:lstStyle/>
          <a:p>
            <a:r>
              <a:rPr lang="en-US" dirty="0">
                <a:solidFill>
                  <a:schemeClr val="tx1"/>
                </a:solidFill>
              </a:rPr>
              <a:t>ABSTRACT</a:t>
            </a:r>
          </a:p>
        </p:txBody>
      </p:sp>
      <p:sp>
        <p:nvSpPr>
          <p:cNvPr id="90" name="Text Placeholder 89">
            <a:extLst>
              <a:ext uri="{FF2B5EF4-FFF2-40B4-BE49-F238E27FC236}">
                <a16:creationId xmlns:a16="http://schemas.microsoft.com/office/drawing/2014/main" id="{B20DAE73-7398-3541-9047-3EF06FA94C0B}"/>
              </a:ext>
            </a:extLst>
          </p:cNvPr>
          <p:cNvSpPr>
            <a:spLocks noGrp="1"/>
          </p:cNvSpPr>
          <p:nvPr>
            <p:ph type="body" sz="quarter" idx="21"/>
          </p:nvPr>
        </p:nvSpPr>
        <p:spPr>
          <a:xfrm>
            <a:off x="10972800" y="5363344"/>
            <a:ext cx="10556808" cy="3616352"/>
          </a:xfrm>
        </p:spPr>
        <p:txBody>
          <a:bodyPr/>
          <a:lstStyle/>
          <a:p>
            <a:r>
              <a:rPr lang="en-US" dirty="0">
                <a:solidFill>
                  <a:schemeClr val="tx1"/>
                </a:solidFill>
              </a:rPr>
              <a:t>A shapefile of the city of Chicago broken down by zip code was downloaded from the City of Chicago’s open data website. Demographic information was downloaded from the United States Census’s data site, data.census.gov. </a:t>
            </a:r>
          </a:p>
          <a:p>
            <a:r>
              <a:rPr lang="en-US" dirty="0">
                <a:solidFill>
                  <a:schemeClr val="tx1"/>
                </a:solidFill>
              </a:rPr>
              <a:t>The </a:t>
            </a:r>
            <a:r>
              <a:rPr lang="en-US" dirty="0" smtClean="0">
                <a:solidFill>
                  <a:schemeClr val="tx1"/>
                </a:solidFill>
              </a:rPr>
              <a:t>Citizens </a:t>
            </a:r>
            <a:r>
              <a:rPr lang="en-US" dirty="0">
                <a:solidFill>
                  <a:schemeClr val="tx1"/>
                </a:solidFill>
              </a:rPr>
              <a:t>Police Data Project was chosen because it was an extra-governmental source that does </a:t>
            </a:r>
            <a:r>
              <a:rPr lang="en-US" dirty="0" smtClean="0">
                <a:solidFill>
                  <a:schemeClr val="tx1"/>
                </a:solidFill>
              </a:rPr>
              <a:t>credible </a:t>
            </a:r>
            <a:r>
              <a:rPr lang="en-US" dirty="0">
                <a:solidFill>
                  <a:schemeClr val="tx1"/>
                </a:solidFill>
              </a:rPr>
              <a:t>work. The CPDP collects data that might otherwise be kept from the public, and publishes police conduct reports and discipline proceedings.  The CPDP’s website dataset was filtered through to find reports categorized as use of force incidents in 2017. </a:t>
            </a:r>
          </a:p>
        </p:txBody>
      </p:sp>
      <p:sp>
        <p:nvSpPr>
          <p:cNvPr id="91" name="Text Placeholder 90">
            <a:extLst>
              <a:ext uri="{FF2B5EF4-FFF2-40B4-BE49-F238E27FC236}">
                <a16:creationId xmlns:a16="http://schemas.microsoft.com/office/drawing/2014/main" id="{6A984DC8-C031-724D-9B33-B7D232AE5C5D}"/>
              </a:ext>
            </a:extLst>
          </p:cNvPr>
          <p:cNvSpPr>
            <a:spLocks noGrp="1"/>
          </p:cNvSpPr>
          <p:nvPr>
            <p:ph type="body" sz="quarter" idx="22"/>
          </p:nvPr>
        </p:nvSpPr>
        <p:spPr>
          <a:xfrm>
            <a:off x="11460162" y="4441101"/>
            <a:ext cx="10048875" cy="754045"/>
          </a:xfrm>
        </p:spPr>
        <p:txBody>
          <a:bodyPr/>
          <a:lstStyle/>
          <a:p>
            <a:r>
              <a:rPr lang="en-US" dirty="0">
                <a:solidFill>
                  <a:schemeClr val="tx1"/>
                </a:solidFill>
              </a:rPr>
              <a:t>DATA</a:t>
            </a:r>
          </a:p>
        </p:txBody>
      </p:sp>
      <p:sp>
        <p:nvSpPr>
          <p:cNvPr id="92" name="Text Placeholder 91">
            <a:extLst>
              <a:ext uri="{FF2B5EF4-FFF2-40B4-BE49-F238E27FC236}">
                <a16:creationId xmlns:a16="http://schemas.microsoft.com/office/drawing/2014/main" id="{2EA51318-ADEE-ED41-AE79-D80086567C7D}"/>
              </a:ext>
            </a:extLst>
          </p:cNvPr>
          <p:cNvSpPr>
            <a:spLocks noGrp="1"/>
          </p:cNvSpPr>
          <p:nvPr>
            <p:ph type="body" sz="quarter" idx="23"/>
          </p:nvPr>
        </p:nvSpPr>
        <p:spPr>
          <a:xfrm>
            <a:off x="22386930" y="5362957"/>
            <a:ext cx="10048874" cy="2385246"/>
          </a:xfrm>
        </p:spPr>
        <p:txBody>
          <a:bodyPr/>
          <a:lstStyle/>
          <a:p>
            <a:r>
              <a:rPr lang="en-US" dirty="0">
                <a:solidFill>
                  <a:schemeClr val="tx1"/>
                </a:solidFill>
              </a:rPr>
              <a:t>The Geographically Weighted Regression showed that police use of force </a:t>
            </a:r>
            <a:r>
              <a:rPr lang="en-US" dirty="0" smtClean="0">
                <a:solidFill>
                  <a:schemeClr val="tx1"/>
                </a:solidFill>
              </a:rPr>
              <a:t>varies by race in Chicago as incidents increase at a rate of 0.03 for every 1% increase in </a:t>
            </a:r>
            <a:r>
              <a:rPr lang="en-US" dirty="0" smtClean="0">
                <a:solidFill>
                  <a:schemeClr val="tx1"/>
                </a:solidFill>
              </a:rPr>
              <a:t>Black population in the south. Despite this, t</a:t>
            </a:r>
            <a:r>
              <a:rPr lang="en-US" dirty="0" smtClean="0">
                <a:solidFill>
                  <a:schemeClr val="tx1"/>
                </a:solidFill>
              </a:rPr>
              <a:t>he </a:t>
            </a:r>
            <a:r>
              <a:rPr lang="en-US" dirty="0">
                <a:solidFill>
                  <a:schemeClr val="tx1"/>
                </a:solidFill>
              </a:rPr>
              <a:t>tool found that the </a:t>
            </a:r>
            <a:r>
              <a:rPr lang="en-US" dirty="0" smtClean="0">
                <a:solidFill>
                  <a:schemeClr val="tx1"/>
                </a:solidFill>
              </a:rPr>
              <a:t>White Model fit use of force better than the Black Model perhaps because of low use of force incident rates in white neighborhoods.</a:t>
            </a:r>
            <a:endParaRPr lang="en-US" dirty="0">
              <a:solidFill>
                <a:schemeClr val="tx1"/>
              </a:solidFill>
            </a:endParaRPr>
          </a:p>
        </p:txBody>
      </p:sp>
      <p:sp>
        <p:nvSpPr>
          <p:cNvPr id="93" name="Text Placeholder 92">
            <a:extLst>
              <a:ext uri="{FF2B5EF4-FFF2-40B4-BE49-F238E27FC236}">
                <a16:creationId xmlns:a16="http://schemas.microsoft.com/office/drawing/2014/main" id="{38D8D04E-BA04-3645-8D54-47AEE765C8B0}"/>
              </a:ext>
            </a:extLst>
          </p:cNvPr>
          <p:cNvSpPr>
            <a:spLocks noGrp="1"/>
          </p:cNvSpPr>
          <p:nvPr>
            <p:ph type="body" sz="quarter" idx="24"/>
          </p:nvPr>
        </p:nvSpPr>
        <p:spPr>
          <a:xfrm>
            <a:off x="22377404" y="4501173"/>
            <a:ext cx="10058400" cy="754045"/>
          </a:xfrm>
        </p:spPr>
        <p:txBody>
          <a:bodyPr/>
          <a:lstStyle/>
          <a:p>
            <a:r>
              <a:rPr lang="en-US" dirty="0">
                <a:solidFill>
                  <a:schemeClr val="tx1"/>
                </a:solidFill>
              </a:rPr>
              <a:t>RESULTS</a:t>
            </a:r>
          </a:p>
        </p:txBody>
      </p:sp>
      <p:sp>
        <p:nvSpPr>
          <p:cNvPr id="94" name="Text Placeholder 93">
            <a:extLst>
              <a:ext uri="{FF2B5EF4-FFF2-40B4-BE49-F238E27FC236}">
                <a16:creationId xmlns:a16="http://schemas.microsoft.com/office/drawing/2014/main" id="{2F97B74B-534C-0842-BE55-AF8FB3442020}"/>
              </a:ext>
            </a:extLst>
          </p:cNvPr>
          <p:cNvSpPr>
            <a:spLocks noGrp="1"/>
          </p:cNvSpPr>
          <p:nvPr>
            <p:ph type="body" sz="quarter" idx="25"/>
          </p:nvPr>
        </p:nvSpPr>
        <p:spPr>
          <a:xfrm>
            <a:off x="33578072" y="19567011"/>
            <a:ext cx="10047018" cy="754045"/>
          </a:xfrm>
        </p:spPr>
        <p:txBody>
          <a:bodyPr/>
          <a:lstStyle/>
          <a:p>
            <a:r>
              <a:rPr lang="en-US" dirty="0">
                <a:solidFill>
                  <a:schemeClr val="tx1"/>
                </a:solidFill>
              </a:rPr>
              <a:t>CONCLUSIONS</a:t>
            </a:r>
          </a:p>
        </p:txBody>
      </p:sp>
      <p:sp>
        <p:nvSpPr>
          <p:cNvPr id="95" name="Text Placeholder 94">
            <a:extLst>
              <a:ext uri="{FF2B5EF4-FFF2-40B4-BE49-F238E27FC236}">
                <a16:creationId xmlns:a16="http://schemas.microsoft.com/office/drawing/2014/main" id="{C425D03E-96C1-804B-9990-78B2B8349537}"/>
              </a:ext>
            </a:extLst>
          </p:cNvPr>
          <p:cNvSpPr>
            <a:spLocks noGrp="1"/>
          </p:cNvSpPr>
          <p:nvPr>
            <p:ph type="body" sz="quarter" idx="26"/>
          </p:nvPr>
        </p:nvSpPr>
        <p:spPr>
          <a:xfrm>
            <a:off x="33627901" y="20480553"/>
            <a:ext cx="10047018" cy="6155509"/>
          </a:xfrm>
        </p:spPr>
        <p:txBody>
          <a:bodyPr/>
          <a:lstStyle/>
          <a:p>
            <a:r>
              <a:rPr lang="en-US" dirty="0">
                <a:solidFill>
                  <a:schemeClr val="tx1"/>
                </a:solidFill>
              </a:rPr>
              <a:t>The results clearly </a:t>
            </a:r>
            <a:r>
              <a:rPr lang="en-US" dirty="0" smtClean="0">
                <a:solidFill>
                  <a:schemeClr val="tx1"/>
                </a:solidFill>
              </a:rPr>
              <a:t>show </a:t>
            </a:r>
            <a:r>
              <a:rPr lang="en-US" dirty="0">
                <a:solidFill>
                  <a:schemeClr val="tx1"/>
                </a:solidFill>
              </a:rPr>
              <a:t>that neighborhoods with more Black residents have higher rates of police use of force incidents. Zip codes that were majority-Black as a group exhibited different distributions than zip codes that were majority-white.</a:t>
            </a:r>
          </a:p>
          <a:p>
            <a:r>
              <a:rPr lang="en-US" dirty="0">
                <a:solidFill>
                  <a:schemeClr val="tx1"/>
                </a:solidFill>
              </a:rPr>
              <a:t>The severe racial segregation of communities in Chicago may be a factor that promotes racialized policing.</a:t>
            </a:r>
          </a:p>
          <a:p>
            <a:r>
              <a:rPr lang="en-US" dirty="0">
                <a:solidFill>
                  <a:schemeClr val="tx1"/>
                </a:solidFill>
              </a:rPr>
              <a:t>* A shortcoming of this analysis is that it fails to account for any kind of racial difference except for that between white and Black populations.</a:t>
            </a:r>
          </a:p>
          <a:p>
            <a:r>
              <a:rPr lang="en-US" dirty="0">
                <a:solidFill>
                  <a:schemeClr val="tx1"/>
                </a:solidFill>
              </a:rPr>
              <a:t>This makes the data less useful and ignores the fact that people of color who are not Black still face over-policing and a heightened risk of police brutality. </a:t>
            </a:r>
          </a:p>
          <a:p>
            <a:r>
              <a:rPr lang="en-US" dirty="0">
                <a:solidFill>
                  <a:schemeClr val="tx1"/>
                </a:solidFill>
              </a:rPr>
              <a:t>A full analysis of police brutality and race would need to be far more nuanced. Income, educational attainment, crime, and land-use information could also add depth to the spatial analysis of police use of force.</a:t>
            </a:r>
            <a:endParaRPr lang="en-US" dirty="0">
              <a:solidFill>
                <a:schemeClr val="tx1"/>
              </a:solidFill>
              <a:highlight>
                <a:srgbClr val="FFFF00"/>
              </a:highlight>
            </a:endParaRPr>
          </a:p>
        </p:txBody>
      </p:sp>
      <p:sp>
        <p:nvSpPr>
          <p:cNvPr id="96" name="Text Placeholder 95">
            <a:extLst>
              <a:ext uri="{FF2B5EF4-FFF2-40B4-BE49-F238E27FC236}">
                <a16:creationId xmlns:a16="http://schemas.microsoft.com/office/drawing/2014/main" id="{59AA662D-8D39-F746-9987-521130222D8C}"/>
              </a:ext>
            </a:extLst>
          </p:cNvPr>
          <p:cNvSpPr>
            <a:spLocks noGrp="1"/>
          </p:cNvSpPr>
          <p:nvPr>
            <p:ph type="body" sz="quarter" idx="27"/>
          </p:nvPr>
        </p:nvSpPr>
        <p:spPr>
          <a:xfrm>
            <a:off x="33578072" y="26349874"/>
            <a:ext cx="10047018" cy="754045"/>
          </a:xfrm>
        </p:spPr>
        <p:txBody>
          <a:bodyPr/>
          <a:lstStyle/>
          <a:p>
            <a:r>
              <a:rPr lang="en-US" dirty="0">
                <a:solidFill>
                  <a:schemeClr val="tx1"/>
                </a:solidFill>
              </a:rPr>
              <a:t>DATA SOURCES</a:t>
            </a:r>
          </a:p>
        </p:txBody>
      </p:sp>
      <p:sp>
        <p:nvSpPr>
          <p:cNvPr id="97" name="Text Placeholder 96">
            <a:extLst>
              <a:ext uri="{FF2B5EF4-FFF2-40B4-BE49-F238E27FC236}">
                <a16:creationId xmlns:a16="http://schemas.microsoft.com/office/drawing/2014/main" id="{C9838796-29D9-8A4D-9392-4C51FAC609C9}"/>
              </a:ext>
            </a:extLst>
          </p:cNvPr>
          <p:cNvSpPr>
            <a:spLocks noGrp="1"/>
          </p:cNvSpPr>
          <p:nvPr>
            <p:ph type="body" sz="quarter" idx="28"/>
          </p:nvPr>
        </p:nvSpPr>
        <p:spPr>
          <a:xfrm>
            <a:off x="33230804" y="27012125"/>
            <a:ext cx="10052050" cy="1769693"/>
          </a:xfrm>
        </p:spPr>
        <p:txBody>
          <a:bodyPr/>
          <a:lstStyle/>
          <a:p>
            <a:r>
              <a:rPr lang="en-US" dirty="0">
                <a:solidFill>
                  <a:schemeClr val="tx1"/>
                </a:solidFill>
              </a:rPr>
              <a:t>The </a:t>
            </a:r>
            <a:r>
              <a:rPr lang="en-US" dirty="0" smtClean="0">
                <a:solidFill>
                  <a:schemeClr val="tx1"/>
                </a:solidFill>
              </a:rPr>
              <a:t>Citizens </a:t>
            </a:r>
            <a:r>
              <a:rPr lang="en-US" dirty="0">
                <a:solidFill>
                  <a:schemeClr val="tx1"/>
                </a:solidFill>
              </a:rPr>
              <a:t>Police Data Project - </a:t>
            </a:r>
            <a:r>
              <a:rPr lang="en-US" dirty="0">
                <a:hlinkClick r:id="rId2"/>
              </a:rPr>
              <a:t>https://beta.cpdp.co/</a:t>
            </a:r>
            <a:endParaRPr lang="en-US" dirty="0"/>
          </a:p>
          <a:p>
            <a:r>
              <a:rPr lang="en-US" dirty="0">
                <a:solidFill>
                  <a:schemeClr val="tx1"/>
                </a:solidFill>
              </a:rPr>
              <a:t>American Community Survey - </a:t>
            </a:r>
            <a:r>
              <a:rPr lang="en-US" dirty="0">
                <a:hlinkClick r:id="rId3"/>
              </a:rPr>
              <a:t>https://data.census.gov/cedsci/</a:t>
            </a:r>
            <a:endParaRPr lang="en-US" dirty="0"/>
          </a:p>
          <a:p>
            <a:r>
              <a:rPr lang="en-US" dirty="0">
                <a:solidFill>
                  <a:schemeClr val="tx1"/>
                </a:solidFill>
              </a:rPr>
              <a:t>Chicago Data Portal - </a:t>
            </a:r>
            <a:r>
              <a:rPr lang="en-US" dirty="0">
                <a:hlinkClick r:id="rId4"/>
              </a:rPr>
              <a:t>https://data.cityofchicago.org/</a:t>
            </a:r>
            <a:r>
              <a:rPr lang="en-US" dirty="0"/>
              <a:t> </a:t>
            </a:r>
          </a:p>
        </p:txBody>
      </p:sp>
      <p:sp>
        <p:nvSpPr>
          <p:cNvPr id="98" name="Text Placeholder 97">
            <a:extLst>
              <a:ext uri="{FF2B5EF4-FFF2-40B4-BE49-F238E27FC236}">
                <a16:creationId xmlns:a16="http://schemas.microsoft.com/office/drawing/2014/main" id="{5FF1C2DE-3A2B-6E4D-A87A-F041F0046A3A}"/>
              </a:ext>
            </a:extLst>
          </p:cNvPr>
          <p:cNvSpPr>
            <a:spLocks noGrp="1"/>
          </p:cNvSpPr>
          <p:nvPr>
            <p:ph type="body" sz="quarter" idx="29"/>
          </p:nvPr>
        </p:nvSpPr>
        <p:spPr>
          <a:xfrm>
            <a:off x="33384508" y="28701756"/>
            <a:ext cx="10047018" cy="754045"/>
          </a:xfrm>
        </p:spPr>
        <p:txBody>
          <a:bodyPr/>
          <a:lstStyle/>
          <a:p>
            <a:r>
              <a:rPr lang="en-US" dirty="0">
                <a:solidFill>
                  <a:schemeClr val="tx1"/>
                </a:solidFill>
              </a:rPr>
              <a:t>ACKNOWLEDGEMENTS</a:t>
            </a:r>
          </a:p>
        </p:txBody>
      </p:sp>
      <p:sp>
        <p:nvSpPr>
          <p:cNvPr id="99" name="Text Placeholder 98">
            <a:extLst>
              <a:ext uri="{FF2B5EF4-FFF2-40B4-BE49-F238E27FC236}">
                <a16:creationId xmlns:a16="http://schemas.microsoft.com/office/drawing/2014/main" id="{D5A02CF7-A081-4343-8CE7-EA107BE5C7F0}"/>
              </a:ext>
            </a:extLst>
          </p:cNvPr>
          <p:cNvSpPr>
            <a:spLocks noGrp="1"/>
          </p:cNvSpPr>
          <p:nvPr>
            <p:ph type="body" sz="quarter" idx="30"/>
          </p:nvPr>
        </p:nvSpPr>
        <p:spPr>
          <a:xfrm>
            <a:off x="33492162" y="29323253"/>
            <a:ext cx="10052050" cy="1231084"/>
          </a:xfrm>
        </p:spPr>
        <p:txBody>
          <a:bodyPr/>
          <a:lstStyle/>
          <a:p>
            <a:r>
              <a:rPr lang="en-US" dirty="0">
                <a:solidFill>
                  <a:schemeClr val="tx1"/>
                </a:solidFill>
              </a:rPr>
              <a:t>I would like to thank Dr. Fouad for helping me so much with this project and throughout the certificate program this year!</a:t>
            </a:r>
          </a:p>
        </p:txBody>
      </p:sp>
      <p:sp>
        <p:nvSpPr>
          <p:cNvPr id="101" name="Text Placeholder 100">
            <a:extLst>
              <a:ext uri="{FF2B5EF4-FFF2-40B4-BE49-F238E27FC236}">
                <a16:creationId xmlns:a16="http://schemas.microsoft.com/office/drawing/2014/main" id="{3F1E5495-EDC6-8943-BA21-C1F3009450C4}"/>
              </a:ext>
            </a:extLst>
          </p:cNvPr>
          <p:cNvSpPr>
            <a:spLocks noGrp="1"/>
          </p:cNvSpPr>
          <p:nvPr>
            <p:ph type="body" sz="quarter" idx="150"/>
          </p:nvPr>
        </p:nvSpPr>
        <p:spPr/>
        <p:txBody>
          <a:bodyPr/>
          <a:lstStyle/>
          <a:p>
            <a:r>
              <a:rPr lang="en-US" dirty="0"/>
              <a:t>Monmouth University</a:t>
            </a:r>
          </a:p>
        </p:txBody>
      </p:sp>
      <p:sp>
        <p:nvSpPr>
          <p:cNvPr id="102" name="Text Placeholder 101">
            <a:extLst>
              <a:ext uri="{FF2B5EF4-FFF2-40B4-BE49-F238E27FC236}">
                <a16:creationId xmlns:a16="http://schemas.microsoft.com/office/drawing/2014/main" id="{54FAC610-AA8B-4244-8F06-6E0DE1A9D297}"/>
              </a:ext>
            </a:extLst>
          </p:cNvPr>
          <p:cNvSpPr>
            <a:spLocks noGrp="1"/>
          </p:cNvSpPr>
          <p:nvPr>
            <p:ph type="body" sz="quarter" idx="151"/>
          </p:nvPr>
        </p:nvSpPr>
        <p:spPr/>
        <p:txBody>
          <a:bodyPr>
            <a:normAutofit fontScale="77500" lnSpcReduction="20000"/>
          </a:bodyPr>
          <a:lstStyle/>
          <a:p>
            <a:r>
              <a:rPr lang="en-US" dirty="0"/>
              <a:t>Abigail Carroll, Graduate Certificate Program in G.I.S. , Geoffrey Fouad, Faculty Mentor</a:t>
            </a:r>
          </a:p>
        </p:txBody>
      </p:sp>
      <p:sp>
        <p:nvSpPr>
          <p:cNvPr id="103" name="Text Placeholder 102">
            <a:extLst>
              <a:ext uri="{FF2B5EF4-FFF2-40B4-BE49-F238E27FC236}">
                <a16:creationId xmlns:a16="http://schemas.microsoft.com/office/drawing/2014/main" id="{95FDDD8F-0EE1-3F4F-AEB9-C6A6DBC65968}"/>
              </a:ext>
            </a:extLst>
          </p:cNvPr>
          <p:cNvSpPr>
            <a:spLocks noGrp="1"/>
          </p:cNvSpPr>
          <p:nvPr>
            <p:ph type="body" sz="quarter" idx="153"/>
          </p:nvPr>
        </p:nvSpPr>
        <p:spPr>
          <a:xfrm>
            <a:off x="4141694" y="465813"/>
            <a:ext cx="35392659" cy="1637973"/>
          </a:xfrm>
        </p:spPr>
        <p:txBody>
          <a:bodyPr>
            <a:normAutofit fontScale="77500" lnSpcReduction="20000"/>
          </a:bodyPr>
          <a:lstStyle/>
          <a:p>
            <a:r>
              <a:rPr lang="en-US" dirty="0"/>
              <a:t>Geographic Analysis of Police Use of Force by Race in Chicago, Illinois, USA</a:t>
            </a:r>
          </a:p>
        </p:txBody>
      </p:sp>
      <p:sp>
        <p:nvSpPr>
          <p:cNvPr id="19" name="Text Placeholder 90">
            <a:extLst>
              <a:ext uri="{FF2B5EF4-FFF2-40B4-BE49-F238E27FC236}">
                <a16:creationId xmlns:a16="http://schemas.microsoft.com/office/drawing/2014/main" id="{832EE967-486B-46C9-BE88-E2150B88A954}"/>
              </a:ext>
            </a:extLst>
          </p:cNvPr>
          <p:cNvSpPr txBox="1">
            <a:spLocks/>
          </p:cNvSpPr>
          <p:nvPr/>
        </p:nvSpPr>
        <p:spPr>
          <a:xfrm>
            <a:off x="11432281" y="8964053"/>
            <a:ext cx="10048875" cy="754045"/>
          </a:xfrm>
          <a:prstGeom prst="rect">
            <a:avLst/>
          </a:prstGeom>
          <a:noFill/>
        </p:spPr>
        <p:txBody>
          <a:bodyPr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tx1"/>
                </a:solidFill>
              </a:rPr>
              <a:t>METHODS</a:t>
            </a:r>
          </a:p>
        </p:txBody>
      </p:sp>
      <p:sp>
        <p:nvSpPr>
          <p:cNvPr id="20" name="Text Placeholder 89">
            <a:extLst>
              <a:ext uri="{FF2B5EF4-FFF2-40B4-BE49-F238E27FC236}">
                <a16:creationId xmlns:a16="http://schemas.microsoft.com/office/drawing/2014/main" id="{40092323-078C-4BEB-87C4-C26A354F357E}"/>
              </a:ext>
            </a:extLst>
          </p:cNvPr>
          <p:cNvSpPr txBox="1">
            <a:spLocks/>
          </p:cNvSpPr>
          <p:nvPr/>
        </p:nvSpPr>
        <p:spPr>
          <a:xfrm>
            <a:off x="11193380" y="9692558"/>
            <a:ext cx="10345861" cy="15465750"/>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tx1"/>
                </a:solidFill>
              </a:rPr>
              <a:t>Preliminary data cleaning was done in Microsoft Excel. The data tables containing demographic information and police use of force reports were joined to the shapefile of Chicago, and the new shapefile was then </a:t>
            </a:r>
            <a:r>
              <a:rPr lang="en-US" dirty="0" smtClean="0">
                <a:solidFill>
                  <a:schemeClr val="tx1"/>
                </a:solidFill>
              </a:rPr>
              <a:t>imported</a:t>
            </a:r>
            <a:r>
              <a:rPr lang="en-US" dirty="0" smtClean="0">
                <a:solidFill>
                  <a:schemeClr val="tx1"/>
                </a:solidFill>
              </a:rPr>
              <a:t> into </a:t>
            </a:r>
            <a:r>
              <a:rPr lang="en-US" dirty="0" err="1" smtClean="0">
                <a:solidFill>
                  <a:schemeClr val="tx1"/>
                </a:solidFill>
              </a:rPr>
              <a:t>RStudio</a:t>
            </a:r>
            <a:r>
              <a:rPr lang="en-US" dirty="0">
                <a:solidFill>
                  <a:schemeClr val="tx1"/>
                </a:solidFill>
              </a:rPr>
              <a:t>. A Kendall correlation of racial composition </a:t>
            </a:r>
            <a:r>
              <a:rPr lang="en-US" dirty="0" smtClean="0">
                <a:solidFill>
                  <a:schemeClr val="tx1"/>
                </a:solidFill>
              </a:rPr>
              <a:t>and use of force rate (incidents per 100,000 people) </a:t>
            </a:r>
            <a:r>
              <a:rPr lang="en-US" dirty="0">
                <a:solidFill>
                  <a:schemeClr val="tx1"/>
                </a:solidFill>
              </a:rPr>
              <a:t>was run in </a:t>
            </a:r>
            <a:r>
              <a:rPr lang="en-US" dirty="0" err="1" smtClean="0">
                <a:solidFill>
                  <a:schemeClr val="tx1"/>
                </a:solidFill>
              </a:rPr>
              <a:t>RStudio</a:t>
            </a:r>
            <a:r>
              <a:rPr lang="en-US" dirty="0" smtClean="0">
                <a:solidFill>
                  <a:schemeClr val="tx1"/>
                </a:solidFill>
              </a:rPr>
              <a:t>. </a:t>
            </a:r>
            <a:endParaRPr lang="en-US" dirty="0">
              <a:solidFill>
                <a:schemeClr val="tx1"/>
              </a:solidFill>
            </a:endParaRPr>
          </a:p>
          <a:p>
            <a:endParaRPr lang="en-US" dirty="0">
              <a:solidFill>
                <a:schemeClr val="tx1"/>
              </a:solidFill>
            </a:endParaRPr>
          </a:p>
          <a:p>
            <a:endParaRPr lang="en-US" dirty="0">
              <a:solidFill>
                <a:schemeClr val="tx1"/>
              </a:solidFill>
            </a:endParaRPr>
          </a:p>
          <a:p>
            <a:r>
              <a:rPr lang="en-US" dirty="0">
                <a:solidFill>
                  <a:schemeClr val="tx1"/>
                </a:solidFill>
              </a:rPr>
              <a:t>There is correlation between race and use of force incidents. The next analysis was run in ArcGIS Pro. One model was created using percent of population in a zip code that is Black as the </a:t>
            </a:r>
            <a:r>
              <a:rPr lang="en-US" dirty="0" smtClean="0">
                <a:solidFill>
                  <a:schemeClr val="tx1"/>
                </a:solidFill>
              </a:rPr>
              <a:t>independent </a:t>
            </a:r>
            <a:r>
              <a:rPr lang="en-US" dirty="0">
                <a:solidFill>
                  <a:schemeClr val="tx1"/>
                </a:solidFill>
              </a:rPr>
              <a:t>variable (“Black Model”) and another was created using the percent of the population in a zip code that is white as the </a:t>
            </a:r>
            <a:r>
              <a:rPr lang="en-US" dirty="0" smtClean="0">
                <a:solidFill>
                  <a:schemeClr val="tx1"/>
                </a:solidFill>
              </a:rPr>
              <a:t>independent </a:t>
            </a:r>
            <a:r>
              <a:rPr lang="en-US" dirty="0">
                <a:solidFill>
                  <a:schemeClr val="tx1"/>
                </a:solidFill>
              </a:rPr>
              <a:t>variable (“White Model”). The models were created using the Geographically Weighted Regression (GWR) </a:t>
            </a:r>
            <a:r>
              <a:rPr lang="en-US" dirty="0" smtClean="0">
                <a:solidFill>
                  <a:schemeClr val="tx1"/>
                </a:solidFill>
              </a:rPr>
              <a:t>tool</a:t>
            </a:r>
            <a:r>
              <a:rPr lang="en-US" dirty="0">
                <a:solidFill>
                  <a:schemeClr val="tx1"/>
                </a:solidFill>
              </a:rPr>
              <a:t>. The </a:t>
            </a:r>
            <a:r>
              <a:rPr lang="en-US" dirty="0" smtClean="0">
                <a:solidFill>
                  <a:schemeClr val="tx1"/>
                </a:solidFill>
              </a:rPr>
              <a:t>GWR tool </a:t>
            </a:r>
            <a:r>
              <a:rPr lang="en-US" dirty="0">
                <a:solidFill>
                  <a:schemeClr val="tx1"/>
                </a:solidFill>
              </a:rPr>
              <a:t>is housed in the Spatial Statistics toolbox. The parameters of the GWR tool were set using Model Type: Count (Poisson), Neighborhood Selection Method: Golden Search, and Local Weighting Scheme: </a:t>
            </a:r>
            <a:r>
              <a:rPr lang="en-US" dirty="0" err="1">
                <a:solidFill>
                  <a:schemeClr val="tx1"/>
                </a:solidFill>
              </a:rPr>
              <a:t>Bisquare</a:t>
            </a:r>
            <a:r>
              <a:rPr lang="en-US" dirty="0">
                <a:solidFill>
                  <a:schemeClr val="tx1"/>
                </a:solidFill>
              </a:rPr>
              <a:t>. </a:t>
            </a:r>
            <a:endParaRPr lang="en-US" dirty="0">
              <a:solidFill>
                <a:schemeClr val="tx1"/>
              </a:solidFill>
              <a:highlight>
                <a:srgbClr val="FFFF00"/>
              </a:highlight>
            </a:endParaRPr>
          </a:p>
          <a:p>
            <a:r>
              <a:rPr lang="en-US" dirty="0">
                <a:solidFill>
                  <a:schemeClr val="tx1"/>
                </a:solidFill>
              </a:rPr>
              <a:t>After reading the output from the GWR tool, a Mann-Whitney </a:t>
            </a:r>
            <a:r>
              <a:rPr lang="en-US" i="1" dirty="0">
                <a:solidFill>
                  <a:schemeClr val="tx1"/>
                </a:solidFill>
              </a:rPr>
              <a:t>U</a:t>
            </a:r>
            <a:r>
              <a:rPr lang="en-US" dirty="0">
                <a:solidFill>
                  <a:schemeClr val="tx1"/>
                </a:solidFill>
              </a:rPr>
              <a:t> test was performed.  The data was extracted from ArcGIS Pro, sorted for ranking in Microsoft Excel, and then calculated manually with the assistance of a critical value table (confidence = 0.05). The process involved creating a table of force incidents (offset by total population) per zip code, with the count for majority-Black zip codes on one side, and the count for </a:t>
            </a:r>
            <a:r>
              <a:rPr lang="en-US" dirty="0" smtClean="0">
                <a:solidFill>
                  <a:schemeClr val="tx1"/>
                </a:solidFill>
              </a:rPr>
              <a:t>majority-white </a:t>
            </a:r>
            <a:r>
              <a:rPr lang="en-US" dirty="0">
                <a:solidFill>
                  <a:schemeClr val="tx1"/>
                </a:solidFill>
              </a:rPr>
              <a:t>zip codes on the other. All count values were ranked from smallest to largest (irrespective of racial composition of the zip code). Each count value was then multiplied by its rank. The products were added to create a </a:t>
            </a:r>
            <a:r>
              <a:rPr lang="en-US" dirty="0" smtClean="0">
                <a:solidFill>
                  <a:schemeClr val="tx1"/>
                </a:solidFill>
              </a:rPr>
              <a:t>rank </a:t>
            </a:r>
            <a:r>
              <a:rPr lang="en-US" dirty="0">
                <a:solidFill>
                  <a:schemeClr val="tx1"/>
                </a:solidFill>
              </a:rPr>
              <a:t>s</a:t>
            </a:r>
            <a:r>
              <a:rPr lang="en-US" dirty="0" smtClean="0">
                <a:solidFill>
                  <a:schemeClr val="tx1"/>
                </a:solidFill>
              </a:rPr>
              <a:t>um </a:t>
            </a:r>
            <a:r>
              <a:rPr lang="en-US" dirty="0">
                <a:solidFill>
                  <a:schemeClr val="tx1"/>
                </a:solidFill>
              </a:rPr>
              <a:t>for each race category. The rank sum of majority-Black zip codes was 395. The rank sum of </a:t>
            </a:r>
            <a:r>
              <a:rPr lang="en-US" dirty="0" smtClean="0">
                <a:solidFill>
                  <a:schemeClr val="tx1"/>
                </a:solidFill>
              </a:rPr>
              <a:t>majority-white </a:t>
            </a:r>
            <a:r>
              <a:rPr lang="en-US" dirty="0">
                <a:solidFill>
                  <a:schemeClr val="tx1"/>
                </a:solidFill>
              </a:rPr>
              <a:t>zip codes was 308. The following math was done to calculate each race category’s </a:t>
            </a:r>
            <a:r>
              <a:rPr lang="en-US" i="1" dirty="0">
                <a:solidFill>
                  <a:schemeClr val="tx1"/>
                </a:solidFill>
              </a:rPr>
              <a:t>U</a:t>
            </a:r>
            <a:r>
              <a:rPr lang="en-US" dirty="0">
                <a:solidFill>
                  <a:schemeClr val="tx1"/>
                </a:solidFill>
              </a:rPr>
              <a:t>-value.</a:t>
            </a:r>
          </a:p>
          <a:p>
            <a:r>
              <a:rPr lang="en-US" i="1" dirty="0">
                <a:solidFill>
                  <a:schemeClr val="tx1"/>
                </a:solidFill>
              </a:rPr>
              <a:t>U</a:t>
            </a:r>
            <a:r>
              <a:rPr lang="en-US" sz="1800" dirty="0">
                <a:solidFill>
                  <a:schemeClr val="tx1"/>
                </a:solidFill>
              </a:rPr>
              <a:t> </a:t>
            </a:r>
            <a:r>
              <a:rPr lang="en-US" dirty="0">
                <a:solidFill>
                  <a:schemeClr val="tx1"/>
                </a:solidFill>
              </a:rPr>
              <a:t>= </a:t>
            </a:r>
            <a:r>
              <a:rPr lang="en-US" dirty="0" smtClean="0">
                <a:solidFill>
                  <a:schemeClr val="tx1"/>
                </a:solidFill>
              </a:rPr>
              <a:t>rank </a:t>
            </a:r>
            <a:r>
              <a:rPr lang="en-US" dirty="0">
                <a:solidFill>
                  <a:schemeClr val="tx1"/>
                </a:solidFill>
              </a:rPr>
              <a:t>s</a:t>
            </a:r>
            <a:r>
              <a:rPr lang="en-US" dirty="0" smtClean="0">
                <a:solidFill>
                  <a:schemeClr val="tx1"/>
                </a:solidFill>
              </a:rPr>
              <a:t>um </a:t>
            </a:r>
            <a:r>
              <a:rPr lang="en-US" dirty="0">
                <a:solidFill>
                  <a:schemeClr val="tx1"/>
                </a:solidFill>
              </a:rPr>
              <a:t>– [(n (n + 1)] / 2 </a:t>
            </a:r>
          </a:p>
          <a:p>
            <a:r>
              <a:rPr lang="en-US" i="1" dirty="0">
                <a:solidFill>
                  <a:schemeClr val="tx1"/>
                </a:solidFill>
              </a:rPr>
              <a:t>U</a:t>
            </a:r>
            <a:r>
              <a:rPr lang="en-US" dirty="0">
                <a:solidFill>
                  <a:schemeClr val="tx1"/>
                </a:solidFill>
              </a:rPr>
              <a:t> </a:t>
            </a:r>
            <a:r>
              <a:rPr lang="en-US" sz="1800" dirty="0">
                <a:solidFill>
                  <a:schemeClr val="tx1"/>
                </a:solidFill>
              </a:rPr>
              <a:t>B</a:t>
            </a:r>
            <a:r>
              <a:rPr lang="en-US" dirty="0">
                <a:solidFill>
                  <a:schemeClr val="tx1"/>
                </a:solidFill>
              </a:rPr>
              <a:t> = 395 – [16(16+1)] / 2 = 257</a:t>
            </a:r>
          </a:p>
          <a:p>
            <a:r>
              <a:rPr lang="en-US" i="1" dirty="0">
                <a:solidFill>
                  <a:schemeClr val="tx1"/>
                </a:solidFill>
              </a:rPr>
              <a:t>U</a:t>
            </a:r>
            <a:r>
              <a:rPr lang="en-US" dirty="0">
                <a:solidFill>
                  <a:schemeClr val="tx1"/>
                </a:solidFill>
              </a:rPr>
              <a:t> </a:t>
            </a:r>
            <a:r>
              <a:rPr lang="en-US" sz="1800" dirty="0">
                <a:solidFill>
                  <a:schemeClr val="tx1"/>
                </a:solidFill>
              </a:rPr>
              <a:t>W</a:t>
            </a:r>
            <a:r>
              <a:rPr lang="en-US" dirty="0">
                <a:solidFill>
                  <a:schemeClr val="tx1"/>
                </a:solidFill>
              </a:rPr>
              <a:t> = 308 – [21(21+1)] / 2 = 77</a:t>
            </a:r>
          </a:p>
          <a:p>
            <a:r>
              <a:rPr lang="en-US" dirty="0">
                <a:solidFill>
                  <a:schemeClr val="tx1"/>
                </a:solidFill>
              </a:rPr>
              <a:t>The lower </a:t>
            </a:r>
            <a:r>
              <a:rPr lang="en-US" i="1" dirty="0">
                <a:solidFill>
                  <a:schemeClr val="tx1"/>
                </a:solidFill>
              </a:rPr>
              <a:t>U</a:t>
            </a:r>
            <a:r>
              <a:rPr lang="en-US" dirty="0">
                <a:solidFill>
                  <a:schemeClr val="tx1"/>
                </a:solidFill>
              </a:rPr>
              <a:t>-value is used to test for significance using a critical values chart. Using a significance of 0.05, a critical value of 103 was found, and because 103 is greater than 77, it was determined that there is difference between the ranks in majority-Black zip codes and majority-white zip codes</a:t>
            </a:r>
            <a:r>
              <a:rPr lang="en-US" dirty="0">
                <a:solidFill>
                  <a:srgbClr val="000000"/>
                </a:solidFill>
              </a:rPr>
              <a:t>.</a:t>
            </a:r>
          </a:p>
          <a:p>
            <a:endParaRPr lang="en-US" dirty="0">
              <a:solidFill>
                <a:srgbClr val="000000"/>
              </a:solidFill>
            </a:endParaRPr>
          </a:p>
          <a:p>
            <a:endParaRPr lang="en-US" dirty="0">
              <a:solidFill>
                <a:srgbClr val="000000"/>
              </a:solidFill>
            </a:endParaRPr>
          </a:p>
        </p:txBody>
      </p:sp>
      <p:pic>
        <p:nvPicPr>
          <p:cNvPr id="3" name="Picture 2" descr="Chart, scatter chart&#10;&#10;Description automatically generated">
            <a:extLst>
              <a:ext uri="{FF2B5EF4-FFF2-40B4-BE49-F238E27FC236}">
                <a16:creationId xmlns:a16="http://schemas.microsoft.com/office/drawing/2014/main" id="{E8978244-4804-4F73-92E5-B6305AC617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413039" y="17701092"/>
            <a:ext cx="8446002" cy="4162529"/>
          </a:xfrm>
          <a:prstGeom prst="rect">
            <a:avLst/>
          </a:prstGeom>
        </p:spPr>
      </p:pic>
      <p:pic>
        <p:nvPicPr>
          <p:cNvPr id="5" name="Picture 4" descr="Chart, scatter chart&#10;&#10;Description automatically generated">
            <a:extLst>
              <a:ext uri="{FF2B5EF4-FFF2-40B4-BE49-F238E27FC236}">
                <a16:creationId xmlns:a16="http://schemas.microsoft.com/office/drawing/2014/main" id="{B00E9C89-CD3F-4573-A2E7-4C6B9EDFD3F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3413038" y="22116772"/>
            <a:ext cx="8497537" cy="4187927"/>
          </a:xfrm>
          <a:prstGeom prst="rect">
            <a:avLst/>
          </a:prstGeom>
        </p:spPr>
      </p:pic>
      <p:pic>
        <p:nvPicPr>
          <p:cNvPr id="9" name="Picture 8" descr="Chart, scatter chart&#10;&#10;Description automatically generated">
            <a:extLst>
              <a:ext uri="{FF2B5EF4-FFF2-40B4-BE49-F238E27FC236}">
                <a16:creationId xmlns:a16="http://schemas.microsoft.com/office/drawing/2014/main" id="{DA7EA919-606C-4963-973A-AFB94A07DCF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047912" y="24598341"/>
            <a:ext cx="9001506" cy="7455485"/>
          </a:xfrm>
          <a:prstGeom prst="rect">
            <a:avLst/>
          </a:prstGeom>
        </p:spPr>
      </p:pic>
      <p:pic>
        <p:nvPicPr>
          <p:cNvPr id="11" name="Picture 10" descr="A picture containing LEGO, toy&#10;&#10;Description automatically generated">
            <a:extLst>
              <a:ext uri="{FF2B5EF4-FFF2-40B4-BE49-F238E27FC236}">
                <a16:creationId xmlns:a16="http://schemas.microsoft.com/office/drawing/2014/main" id="{D5CC36B9-1CDD-47EF-AA1E-EC7F228791A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708846" y="14911236"/>
            <a:ext cx="7646169" cy="9895043"/>
          </a:xfrm>
          <a:prstGeom prst="rect">
            <a:avLst/>
          </a:prstGeom>
        </p:spPr>
      </p:pic>
      <p:pic>
        <p:nvPicPr>
          <p:cNvPr id="18" name="Picture 17">
            <a:extLst>
              <a:ext uri="{FF2B5EF4-FFF2-40B4-BE49-F238E27FC236}">
                <a16:creationId xmlns:a16="http://schemas.microsoft.com/office/drawing/2014/main" id="{BA59A8E4-CE03-41C8-BDF5-209BC549C690}"/>
              </a:ext>
            </a:extLst>
          </p:cNvPr>
          <p:cNvPicPr>
            <a:picLocks noChangeAspect="1"/>
          </p:cNvPicPr>
          <p:nvPr/>
        </p:nvPicPr>
        <p:blipFill>
          <a:blip r:embed="rId9"/>
          <a:stretch>
            <a:fillRect/>
          </a:stretch>
        </p:blipFill>
        <p:spPr>
          <a:xfrm>
            <a:off x="11936428" y="11960880"/>
            <a:ext cx="8480013" cy="741090"/>
          </a:xfrm>
          <a:prstGeom prst="rect">
            <a:avLst/>
          </a:prstGeom>
        </p:spPr>
      </p:pic>
      <p:pic>
        <p:nvPicPr>
          <p:cNvPr id="23" name="Picture 22" descr="Text&#10;&#10;Description automatically generated">
            <a:extLst>
              <a:ext uri="{FF2B5EF4-FFF2-40B4-BE49-F238E27FC236}">
                <a16:creationId xmlns:a16="http://schemas.microsoft.com/office/drawing/2014/main" id="{E00C60F4-30B8-49DB-860B-FC7E8435816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1935" y="1590630"/>
            <a:ext cx="4062007" cy="3050033"/>
          </a:xfrm>
          <a:prstGeom prst="rect">
            <a:avLst/>
          </a:prstGeom>
        </p:spPr>
      </p:pic>
      <p:pic>
        <p:nvPicPr>
          <p:cNvPr id="30" name="Picture 29" descr="Chart, histogram&#10;&#10;Description automatically generated">
            <a:extLst>
              <a:ext uri="{FF2B5EF4-FFF2-40B4-BE49-F238E27FC236}">
                <a16:creationId xmlns:a16="http://schemas.microsoft.com/office/drawing/2014/main" id="{EDE20A55-2649-4EB8-BB86-EB83E31F5C48}"/>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7278200" y="7091506"/>
            <a:ext cx="6327718" cy="8188812"/>
          </a:xfrm>
          <a:prstGeom prst="rect">
            <a:avLst/>
          </a:prstGeom>
        </p:spPr>
      </p:pic>
      <p:pic>
        <p:nvPicPr>
          <p:cNvPr id="32" name="Picture 31" descr="Chart, histogram&#10;&#10;Description automatically generated">
            <a:extLst>
              <a:ext uri="{FF2B5EF4-FFF2-40B4-BE49-F238E27FC236}">
                <a16:creationId xmlns:a16="http://schemas.microsoft.com/office/drawing/2014/main" id="{2F9E598A-2646-4C6C-B99B-28E37C8D88BB}"/>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1616612" y="7091505"/>
            <a:ext cx="6327719" cy="8188813"/>
          </a:xfrm>
          <a:prstGeom prst="rect">
            <a:avLst/>
          </a:prstGeom>
        </p:spPr>
      </p:pic>
      <p:pic>
        <p:nvPicPr>
          <p:cNvPr id="39" name="Picture 38" descr="Chart, histogram&#10;&#10;Description automatically generated">
            <a:extLst>
              <a:ext uri="{FF2B5EF4-FFF2-40B4-BE49-F238E27FC236}">
                <a16:creationId xmlns:a16="http://schemas.microsoft.com/office/drawing/2014/main" id="{D90AA875-D11F-4713-8D09-2F4F7AB578D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330197" y="23827841"/>
            <a:ext cx="6860002" cy="8877649"/>
          </a:xfrm>
          <a:prstGeom prst="rect">
            <a:avLst/>
          </a:prstGeom>
        </p:spPr>
      </p:pic>
      <p:pic>
        <p:nvPicPr>
          <p:cNvPr id="13" name="Picture 12" descr="Chart&#10;&#10;Description automatically generated with medium confidence">
            <a:extLst>
              <a:ext uri="{FF2B5EF4-FFF2-40B4-BE49-F238E27FC236}">
                <a16:creationId xmlns:a16="http://schemas.microsoft.com/office/drawing/2014/main" id="{80ED5F22-6659-44AF-8409-1839C31CC8AD}"/>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23827841"/>
            <a:ext cx="6860002" cy="8877650"/>
          </a:xfrm>
          <a:prstGeom prst="rect">
            <a:avLst/>
          </a:prstGeom>
        </p:spPr>
      </p:pic>
      <p:sp>
        <p:nvSpPr>
          <p:cNvPr id="57" name="Text Placeholder 91">
            <a:extLst>
              <a:ext uri="{FF2B5EF4-FFF2-40B4-BE49-F238E27FC236}">
                <a16:creationId xmlns:a16="http://schemas.microsoft.com/office/drawing/2014/main" id="{FC17C383-7AC6-4E46-AE29-520FB41AB9A0}"/>
              </a:ext>
            </a:extLst>
          </p:cNvPr>
          <p:cNvSpPr txBox="1">
            <a:spLocks/>
          </p:cNvSpPr>
          <p:nvPr/>
        </p:nvSpPr>
        <p:spPr>
          <a:xfrm>
            <a:off x="22377404" y="15234202"/>
            <a:ext cx="10048874" cy="2385246"/>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tx1"/>
                </a:solidFill>
              </a:rPr>
              <a:t>A comparison of the coefficient rasters and relationship plots shows that they are nearly inverses of one another. This is likely due to the high level of racial segregation in Chicago; as the map of Zip Codes by Race shows, the city is almost clearly divided into a </a:t>
            </a:r>
            <a:r>
              <a:rPr lang="en-US" dirty="0" smtClean="0">
                <a:solidFill>
                  <a:schemeClr val="tx1"/>
                </a:solidFill>
              </a:rPr>
              <a:t>white </a:t>
            </a:r>
            <a:r>
              <a:rPr lang="en-US" dirty="0">
                <a:solidFill>
                  <a:schemeClr val="tx1"/>
                </a:solidFill>
              </a:rPr>
              <a:t>n</a:t>
            </a:r>
            <a:r>
              <a:rPr lang="en-US" dirty="0" smtClean="0">
                <a:solidFill>
                  <a:schemeClr val="tx1"/>
                </a:solidFill>
              </a:rPr>
              <a:t>orthern </a:t>
            </a:r>
            <a:r>
              <a:rPr lang="en-US" dirty="0">
                <a:solidFill>
                  <a:schemeClr val="tx1"/>
                </a:solidFill>
              </a:rPr>
              <a:t>section, </a:t>
            </a:r>
            <a:r>
              <a:rPr lang="en-US" dirty="0" smtClean="0">
                <a:solidFill>
                  <a:schemeClr val="tx1"/>
                </a:solidFill>
              </a:rPr>
              <a:t>a </a:t>
            </a:r>
            <a:r>
              <a:rPr lang="en-US" dirty="0">
                <a:solidFill>
                  <a:schemeClr val="tx1"/>
                </a:solidFill>
              </a:rPr>
              <a:t>concentrated Black </a:t>
            </a:r>
            <a:r>
              <a:rPr lang="en-US" dirty="0" smtClean="0">
                <a:solidFill>
                  <a:schemeClr val="tx1"/>
                </a:solidFill>
              </a:rPr>
              <a:t>southern section, </a:t>
            </a:r>
            <a:r>
              <a:rPr lang="en-US" dirty="0">
                <a:solidFill>
                  <a:schemeClr val="tx1"/>
                </a:solidFill>
              </a:rPr>
              <a:t>and a more diverse center.</a:t>
            </a:r>
          </a:p>
        </p:txBody>
      </p:sp>
      <p:sp>
        <p:nvSpPr>
          <p:cNvPr id="59" name="Text Placeholder 91">
            <a:extLst>
              <a:ext uri="{FF2B5EF4-FFF2-40B4-BE49-F238E27FC236}">
                <a16:creationId xmlns:a16="http://schemas.microsoft.com/office/drawing/2014/main" id="{F3A65BB1-CB71-494A-B618-AF68263359CB}"/>
              </a:ext>
            </a:extLst>
          </p:cNvPr>
          <p:cNvSpPr txBox="1">
            <a:spLocks/>
          </p:cNvSpPr>
          <p:nvPr/>
        </p:nvSpPr>
        <p:spPr>
          <a:xfrm>
            <a:off x="23371754" y="26475145"/>
            <a:ext cx="9508181" cy="5924677"/>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tx1"/>
                </a:solidFill>
              </a:rPr>
              <a:t>In sum, all analyses confirmed the hypothesis that use of force incidents happen more in zip codes with more Black residents. </a:t>
            </a:r>
          </a:p>
          <a:p>
            <a:r>
              <a:rPr lang="en-US" dirty="0">
                <a:solidFill>
                  <a:schemeClr val="tx1"/>
                </a:solidFill>
              </a:rPr>
              <a:t>The Kendall correlation confirmed that race and force incidents are correlated. The Geographically Weighted Regressions produced models of race coefficients. These models showed how the strength of race’s correlation with force incidents changes through the city of Chicago. Black population is positively correlated with force incidents – meaning force incidents increase as the percent of Black residents in a zip code increases. White population is negatively correlated with force incidents – meaning force incidents decrease as the percent of white residents in a zip code increases. The Mann-Whitney </a:t>
            </a:r>
            <a:r>
              <a:rPr lang="en-US" i="1" dirty="0">
                <a:solidFill>
                  <a:schemeClr val="tx1"/>
                </a:solidFill>
              </a:rPr>
              <a:t>U</a:t>
            </a:r>
            <a:r>
              <a:rPr lang="en-US" dirty="0">
                <a:solidFill>
                  <a:schemeClr val="tx1"/>
                </a:solidFill>
              </a:rPr>
              <a:t> test and the descriptive statistics in the far-right corner confirm that force incidents are distributed differently in Black neighborhoods than they are in white neighborhoods. </a:t>
            </a:r>
          </a:p>
        </p:txBody>
      </p:sp>
      <p:sp>
        <p:nvSpPr>
          <p:cNvPr id="61" name="Text Placeholder 97">
            <a:extLst>
              <a:ext uri="{FF2B5EF4-FFF2-40B4-BE49-F238E27FC236}">
                <a16:creationId xmlns:a16="http://schemas.microsoft.com/office/drawing/2014/main" id="{5ED895C4-0FE3-4C8B-AA1F-DC91182A3E8D}"/>
              </a:ext>
            </a:extLst>
          </p:cNvPr>
          <p:cNvSpPr txBox="1">
            <a:spLocks/>
          </p:cNvSpPr>
          <p:nvPr/>
        </p:nvSpPr>
        <p:spPr>
          <a:xfrm>
            <a:off x="33384508" y="30480357"/>
            <a:ext cx="10047018" cy="754045"/>
          </a:xfrm>
          <a:prstGeom prst="rect">
            <a:avLst/>
          </a:prstGeom>
          <a:noFill/>
        </p:spPr>
        <p:txBody>
          <a:bodyPr wrap="square" lIns="91436" tIns="91436" rIns="91436" bIns="91436" anchor="ctr" anchorCtr="0">
            <a:spAutoFit/>
          </a:bodyPr>
          <a:lstStyle>
            <a:lvl1pPr marL="0" indent="0" algn="ctr" defTabSz="4388900" rtl="0" eaLnBrk="1" latinLnBrk="0" hangingPunct="1">
              <a:spcBef>
                <a:spcPct val="20000"/>
              </a:spcBef>
              <a:buFont typeface="Arial" pitchFamily="34" charset="0"/>
              <a:buNone/>
              <a:defRPr sz="3700" b="1" u="sng" kern="1200" baseline="0">
                <a:solidFill>
                  <a:schemeClr val="accent5">
                    <a:lumMod val="50000"/>
                  </a:schemeClr>
                </a:solidFill>
                <a:latin typeface="+mn-lt"/>
                <a:ea typeface="+mn-ea"/>
                <a:cs typeface="+mn-cs"/>
              </a:defRPr>
            </a:lvl1pPr>
            <a:lvl2pPr marL="3565982" indent="-1371531" algn="l" defTabSz="4388900" rtl="0" eaLnBrk="1" latinLnBrk="0" hangingPunct="1">
              <a:spcBef>
                <a:spcPct val="20000"/>
              </a:spcBef>
              <a:buFont typeface="Arial" pitchFamily="34" charset="0"/>
              <a:buChar char="–"/>
              <a:defRPr sz="13500" kern="1200">
                <a:solidFill>
                  <a:schemeClr val="tx1"/>
                </a:solidFill>
                <a:latin typeface="+mn-lt"/>
                <a:ea typeface="+mn-ea"/>
                <a:cs typeface="+mn-cs"/>
              </a:defRPr>
            </a:lvl2pPr>
            <a:lvl3pPr marL="5486126" indent="-1097226" algn="l" defTabSz="4388900" rtl="0" eaLnBrk="1" latinLnBrk="0" hangingPunct="1">
              <a:spcBef>
                <a:spcPct val="20000"/>
              </a:spcBef>
              <a:buFont typeface="Arial" pitchFamily="34" charset="0"/>
              <a:buChar char="•"/>
              <a:defRPr sz="11600" kern="1200">
                <a:solidFill>
                  <a:schemeClr val="tx1"/>
                </a:solidFill>
                <a:latin typeface="+mn-lt"/>
                <a:ea typeface="+mn-ea"/>
                <a:cs typeface="+mn-cs"/>
              </a:defRPr>
            </a:lvl3pPr>
            <a:lvl4pPr marL="76805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4pPr>
            <a:lvl5pPr marL="98750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r>
              <a:rPr lang="en-US" dirty="0">
                <a:solidFill>
                  <a:schemeClr val="tx1"/>
                </a:solidFill>
              </a:rPr>
              <a:t>CONTACT INFORMATION</a:t>
            </a:r>
          </a:p>
        </p:txBody>
      </p:sp>
      <p:sp>
        <p:nvSpPr>
          <p:cNvPr id="62" name="Text Placeholder 96">
            <a:extLst>
              <a:ext uri="{FF2B5EF4-FFF2-40B4-BE49-F238E27FC236}">
                <a16:creationId xmlns:a16="http://schemas.microsoft.com/office/drawing/2014/main" id="{61015AC9-ED99-47BF-A4EB-F3D0007719E2}"/>
              </a:ext>
            </a:extLst>
          </p:cNvPr>
          <p:cNvSpPr txBox="1">
            <a:spLocks/>
          </p:cNvSpPr>
          <p:nvPr/>
        </p:nvSpPr>
        <p:spPr>
          <a:xfrm>
            <a:off x="33384509" y="31450301"/>
            <a:ext cx="10047017" cy="923307"/>
          </a:xfrm>
          <a:prstGeom prst="rect">
            <a:avLst/>
          </a:prstGeom>
        </p:spPr>
        <p:txBody>
          <a:bodyPr wrap="square" lIns="228589" tIns="228589" rIns="228589" bIns="228589">
            <a:spAutoFit/>
          </a:bodyPr>
          <a:lstStyle>
            <a:lvl1pPr marL="0" indent="0" algn="l" defTabSz="4388900" rtl="0" eaLnBrk="1" latinLnBrk="0" hangingPunct="1">
              <a:spcBef>
                <a:spcPct val="20000"/>
              </a:spcBef>
              <a:buFont typeface="Arial" pitchFamily="34" charset="0"/>
              <a:buNone/>
              <a:defRPr sz="2500" kern="1200">
                <a:solidFill>
                  <a:schemeClr val="accent5">
                    <a:lumMod val="50000"/>
                  </a:schemeClr>
                </a:solidFill>
                <a:latin typeface="Times New Roman" pitchFamily="18" charset="0"/>
                <a:ea typeface="+mn-ea"/>
                <a:cs typeface="Times New Roman" pitchFamily="18" charset="0"/>
              </a:defRPr>
            </a:lvl1pPr>
            <a:lvl2pPr marL="1485825"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2pPr>
            <a:lvl3pPr marL="2057297" indent="-571471"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3pPr>
            <a:lvl4pPr marL="2685916" indent="-628619"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4pPr>
            <a:lvl5pPr marL="3143093" indent="-457177" algn="l" defTabSz="4388900" rtl="0" eaLnBrk="1" latinLnBrk="0" hangingPunct="1">
              <a:spcBef>
                <a:spcPct val="20000"/>
              </a:spcBef>
              <a:buFont typeface="Arial" pitchFamily="34" charset="0"/>
              <a:buChar char="»"/>
              <a:defRPr sz="2500" kern="1200">
                <a:solidFill>
                  <a:schemeClr val="tx1"/>
                </a:solidFill>
                <a:latin typeface="Trebuchet MS" pitchFamily="34" charset="0"/>
                <a:ea typeface="+mn-ea"/>
                <a:cs typeface="+mn-cs"/>
              </a:defRPr>
            </a:lvl5pPr>
            <a:lvl6pPr marL="120694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6pPr>
            <a:lvl7pPr marL="14263926"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7pPr>
            <a:lvl8pPr marL="1645837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8pPr>
            <a:lvl9pPr marL="18652827" indent="-1097226" algn="l" defTabSz="4388900" rtl="0" eaLnBrk="1" latinLnBrk="0" hangingPunct="1">
              <a:spcBef>
                <a:spcPct val="20000"/>
              </a:spcBef>
              <a:buFont typeface="Arial" pitchFamily="34" charset="0"/>
              <a:buChar char="•"/>
              <a:defRPr sz="9600" kern="1200">
                <a:solidFill>
                  <a:schemeClr val="tx1"/>
                </a:solidFill>
                <a:latin typeface="+mn-lt"/>
                <a:ea typeface="+mn-ea"/>
                <a:cs typeface="+mn-cs"/>
              </a:defRPr>
            </a:lvl9pPr>
          </a:lstStyle>
          <a:p>
            <a:pPr algn="ctr"/>
            <a:r>
              <a:rPr lang="en-US" sz="3000" dirty="0">
                <a:solidFill>
                  <a:schemeClr val="tx1"/>
                </a:solidFill>
              </a:rPr>
              <a:t>s1316220@monmouth.edu</a:t>
            </a:r>
          </a:p>
        </p:txBody>
      </p:sp>
      <p:pic>
        <p:nvPicPr>
          <p:cNvPr id="45" name="Picture 44" descr="Chart, line chart&#10;&#10;Description automatically generated">
            <a:extLst>
              <a:ext uri="{FF2B5EF4-FFF2-40B4-BE49-F238E27FC236}">
                <a16:creationId xmlns:a16="http://schemas.microsoft.com/office/drawing/2014/main" id="{EA6C44E8-42C4-45DB-97FC-66152F4EBB37}"/>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3384508" y="11815374"/>
            <a:ext cx="10268427" cy="3487740"/>
          </a:xfrm>
          <a:prstGeom prst="rect">
            <a:avLst/>
          </a:prstGeom>
        </p:spPr>
      </p:pic>
      <p:pic>
        <p:nvPicPr>
          <p:cNvPr id="47" name="Picture 46" descr="Chart&#10;&#10;Description automatically generated">
            <a:extLst>
              <a:ext uri="{FF2B5EF4-FFF2-40B4-BE49-F238E27FC236}">
                <a16:creationId xmlns:a16="http://schemas.microsoft.com/office/drawing/2014/main" id="{1483F80A-C373-45E3-BA7C-AB16C44309B2}"/>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33079960" y="15585485"/>
            <a:ext cx="10522001" cy="3573868"/>
          </a:xfrm>
          <a:prstGeom prst="rect">
            <a:avLst/>
          </a:prstGeom>
        </p:spPr>
      </p:pic>
      <p:pic>
        <p:nvPicPr>
          <p:cNvPr id="49" name="Picture 48">
            <a:extLst>
              <a:ext uri="{FF2B5EF4-FFF2-40B4-BE49-F238E27FC236}">
                <a16:creationId xmlns:a16="http://schemas.microsoft.com/office/drawing/2014/main" id="{78AE1A41-0221-447F-9069-A3ABD9FA978A}"/>
              </a:ext>
            </a:extLst>
          </p:cNvPr>
          <p:cNvPicPr>
            <a:picLocks noChangeAspect="1"/>
          </p:cNvPicPr>
          <p:nvPr/>
        </p:nvPicPr>
        <p:blipFill>
          <a:blip r:embed="rId17"/>
          <a:stretch>
            <a:fillRect/>
          </a:stretch>
        </p:blipFill>
        <p:spPr>
          <a:xfrm>
            <a:off x="35033655" y="10943194"/>
            <a:ext cx="8249199" cy="764231"/>
          </a:xfrm>
          <a:prstGeom prst="rect">
            <a:avLst/>
          </a:prstGeom>
          <a:ln w="57150">
            <a:solidFill>
              <a:schemeClr val="tx1"/>
            </a:solidFill>
          </a:ln>
        </p:spPr>
      </p:pic>
      <p:sp>
        <p:nvSpPr>
          <p:cNvPr id="71" name="TextBox 70">
            <a:extLst>
              <a:ext uri="{FF2B5EF4-FFF2-40B4-BE49-F238E27FC236}">
                <a16:creationId xmlns:a16="http://schemas.microsoft.com/office/drawing/2014/main" id="{52569BC4-8494-4CCF-9242-6B2EE3E24348}"/>
              </a:ext>
            </a:extLst>
          </p:cNvPr>
          <p:cNvSpPr txBox="1"/>
          <p:nvPr/>
        </p:nvSpPr>
        <p:spPr>
          <a:xfrm>
            <a:off x="24842735" y="18429662"/>
            <a:ext cx="3550058" cy="646331"/>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Police use of force rate decreases with white population</a:t>
            </a:r>
            <a:endParaRPr lang="en-US" sz="1800" dirty="0">
              <a:latin typeface="Times New Roman" panose="02020603050405020304" pitchFamily="18" charset="0"/>
              <a:cs typeface="Times New Roman" panose="02020603050405020304" pitchFamily="18" charset="0"/>
            </a:endParaRPr>
          </a:p>
        </p:txBody>
      </p:sp>
      <p:pic>
        <p:nvPicPr>
          <p:cNvPr id="55" name="Picture 54" descr="Table&#10;&#10;Description automatically generated">
            <a:extLst>
              <a:ext uri="{FF2B5EF4-FFF2-40B4-BE49-F238E27FC236}">
                <a16:creationId xmlns:a16="http://schemas.microsoft.com/office/drawing/2014/main" id="{7DD6803B-0B45-46B6-8F0F-542152E25554}"/>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6004189" y="4120654"/>
            <a:ext cx="6672875" cy="3446430"/>
          </a:xfrm>
          <a:prstGeom prst="rect">
            <a:avLst/>
          </a:prstGeom>
        </p:spPr>
      </p:pic>
      <p:pic>
        <p:nvPicPr>
          <p:cNvPr id="58" name="Picture 57" descr="Table&#10;&#10;Description automatically generated with medium confidence">
            <a:extLst>
              <a:ext uri="{FF2B5EF4-FFF2-40B4-BE49-F238E27FC236}">
                <a16:creationId xmlns:a16="http://schemas.microsoft.com/office/drawing/2014/main" id="{194D2571-9D1D-4516-9908-008D6FD92752}"/>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6239362" y="7621058"/>
            <a:ext cx="6327718" cy="3268162"/>
          </a:xfrm>
          <a:prstGeom prst="rect">
            <a:avLst/>
          </a:prstGeom>
        </p:spPr>
      </p:pic>
      <p:sp>
        <p:nvSpPr>
          <p:cNvPr id="80" name="TextBox 79">
            <a:extLst>
              <a:ext uri="{FF2B5EF4-FFF2-40B4-BE49-F238E27FC236}">
                <a16:creationId xmlns:a16="http://schemas.microsoft.com/office/drawing/2014/main" id="{879D8E30-3923-4334-97E0-3717129EFE1C}"/>
              </a:ext>
            </a:extLst>
          </p:cNvPr>
          <p:cNvSpPr txBox="1"/>
          <p:nvPr/>
        </p:nvSpPr>
        <p:spPr>
          <a:xfrm>
            <a:off x="33363937" y="4664107"/>
            <a:ext cx="2619681" cy="6463308"/>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Distribution of police use of force rates in majority-white zip codes (top) and majority-Black zip codes (bottom). </a:t>
            </a:r>
            <a:r>
              <a:rPr lang="en-US" sz="1800" dirty="0" smtClean="0">
                <a:latin typeface="Times New Roman" panose="02020603050405020304" pitchFamily="18" charset="0"/>
                <a:cs typeface="Times New Roman" panose="02020603050405020304" pitchFamily="18" charset="0"/>
              </a:rPr>
              <a:t>Most </a:t>
            </a:r>
            <a:r>
              <a:rPr lang="en-US" sz="1800" dirty="0">
                <a:latin typeface="Times New Roman" panose="02020603050405020304" pitchFamily="18" charset="0"/>
                <a:cs typeface="Times New Roman" panose="02020603050405020304" pitchFamily="18" charset="0"/>
              </a:rPr>
              <a:t>zip codes that are majority-white had between 44 and </a:t>
            </a:r>
            <a:r>
              <a:rPr lang="en-US" sz="1800" dirty="0" smtClean="0">
                <a:latin typeface="Times New Roman" panose="02020603050405020304" pitchFamily="18" charset="0"/>
                <a:cs typeface="Times New Roman" panose="02020603050405020304" pitchFamily="18" charset="0"/>
              </a:rPr>
              <a:t>133 </a:t>
            </a:r>
            <a:r>
              <a:rPr lang="en-US" sz="1800" dirty="0">
                <a:latin typeface="Times New Roman" panose="02020603050405020304" pitchFamily="18" charset="0"/>
                <a:cs typeface="Times New Roman" panose="02020603050405020304" pitchFamily="18" charset="0"/>
              </a:rPr>
              <a:t>force incidents per million </a:t>
            </a:r>
            <a:r>
              <a:rPr lang="en-US" sz="1800" dirty="0" smtClean="0">
                <a:latin typeface="Times New Roman" panose="02020603050405020304" pitchFamily="18" charset="0"/>
                <a:cs typeface="Times New Roman" panose="02020603050405020304" pitchFamily="18" charset="0"/>
              </a:rPr>
              <a:t>people. </a:t>
            </a:r>
            <a:r>
              <a:rPr lang="en-US" sz="1800" dirty="0">
                <a:latin typeface="Times New Roman" panose="02020603050405020304" pitchFamily="18" charset="0"/>
                <a:cs typeface="Times New Roman" panose="02020603050405020304" pitchFamily="18" charset="0"/>
              </a:rPr>
              <a:t>Most zip codes that are majority-Black had between 139 and </a:t>
            </a:r>
            <a:r>
              <a:rPr lang="en-US" sz="1800" dirty="0" smtClean="0">
                <a:latin typeface="Times New Roman" panose="02020603050405020304" pitchFamily="18" charset="0"/>
                <a:cs typeface="Times New Roman" panose="02020603050405020304" pitchFamily="18" charset="0"/>
              </a:rPr>
              <a:t>317 </a:t>
            </a:r>
            <a:r>
              <a:rPr lang="en-US" sz="1800" dirty="0">
                <a:latin typeface="Times New Roman" panose="02020603050405020304" pitchFamily="18" charset="0"/>
                <a:cs typeface="Times New Roman" panose="02020603050405020304" pitchFamily="18" charset="0"/>
              </a:rPr>
              <a:t>force incidents per million </a:t>
            </a:r>
            <a:r>
              <a:rPr lang="en-US" sz="1800" dirty="0" smtClean="0">
                <a:latin typeface="Times New Roman" panose="02020603050405020304" pitchFamily="18" charset="0"/>
                <a:cs typeface="Times New Roman" panose="02020603050405020304" pitchFamily="18" charset="0"/>
              </a:rPr>
              <a:t>people. The </a:t>
            </a:r>
            <a:r>
              <a:rPr lang="en-US" sz="1800" dirty="0">
                <a:latin typeface="Times New Roman" panose="02020603050405020304" pitchFamily="18" charset="0"/>
                <a:cs typeface="Times New Roman" panose="02020603050405020304" pitchFamily="18" charset="0"/>
              </a:rPr>
              <a:t>maximum value of 873 force incidents per million </a:t>
            </a:r>
            <a:r>
              <a:rPr lang="en-US" sz="1800" dirty="0" smtClean="0">
                <a:latin typeface="Times New Roman" panose="02020603050405020304" pitchFamily="18" charset="0"/>
                <a:cs typeface="Times New Roman" panose="02020603050405020304" pitchFamily="18" charset="0"/>
              </a:rPr>
              <a:t>people </a:t>
            </a:r>
            <a:r>
              <a:rPr lang="en-US" sz="1800" dirty="0">
                <a:latin typeface="Times New Roman" panose="02020603050405020304" pitchFamily="18" charset="0"/>
                <a:cs typeface="Times New Roman" panose="02020603050405020304" pitchFamily="18" charset="0"/>
              </a:rPr>
              <a:t>in majority-white zip codes is an outlier </a:t>
            </a:r>
            <a:r>
              <a:rPr lang="en-US" sz="1800" dirty="0" smtClean="0">
                <a:latin typeface="Times New Roman" panose="02020603050405020304" pitchFamily="18" charset="0"/>
                <a:cs typeface="Times New Roman" panose="02020603050405020304" pitchFamily="18" charset="0"/>
              </a:rPr>
              <a:t>due to </a:t>
            </a:r>
            <a:r>
              <a:rPr lang="en-US" sz="1800" dirty="0" smtClean="0">
                <a:latin typeface="Times New Roman" panose="02020603050405020304" pitchFamily="18" charset="0"/>
                <a:cs typeface="Times New Roman" panose="02020603050405020304" pitchFamily="18" charset="0"/>
              </a:rPr>
              <a:t>a </a:t>
            </a:r>
            <a:r>
              <a:rPr lang="en-US" sz="1800" dirty="0">
                <a:latin typeface="Times New Roman" panose="02020603050405020304" pitchFamily="18" charset="0"/>
                <a:cs typeface="Times New Roman" panose="02020603050405020304" pitchFamily="18" charset="0"/>
              </a:rPr>
              <a:t>zip code with </a:t>
            </a:r>
            <a:r>
              <a:rPr lang="en-US" sz="1800" dirty="0" smtClean="0">
                <a:latin typeface="Times New Roman" panose="02020603050405020304" pitchFamily="18" charset="0"/>
                <a:cs typeface="Times New Roman" panose="02020603050405020304" pitchFamily="18" charset="0"/>
              </a:rPr>
              <a:t>a </a:t>
            </a:r>
            <a:r>
              <a:rPr lang="en-US" sz="1800" dirty="0" smtClean="0">
                <a:latin typeface="Times New Roman" panose="02020603050405020304" pitchFamily="18" charset="0"/>
                <a:cs typeface="Times New Roman" panose="02020603050405020304" pitchFamily="18" charset="0"/>
              </a:rPr>
              <a:t>small </a:t>
            </a:r>
            <a:r>
              <a:rPr lang="en-US" sz="1800" dirty="0">
                <a:latin typeface="Times New Roman" panose="02020603050405020304" pitchFamily="18" charset="0"/>
                <a:cs typeface="Times New Roman" panose="02020603050405020304" pitchFamily="18" charset="0"/>
              </a:rPr>
              <a:t>population.</a:t>
            </a:r>
          </a:p>
          <a:p>
            <a:endParaRPr lang="en-US" sz="1800" dirty="0">
              <a:latin typeface="Times New Roman" panose="02020603050405020304" pitchFamily="18" charset="0"/>
              <a:cs typeface="Times New Roman" panose="02020603050405020304" pitchFamily="18" charset="0"/>
            </a:endParaRPr>
          </a:p>
          <a:p>
            <a:r>
              <a:rPr lang="en-US" sz="1800" dirty="0">
                <a:latin typeface="Times New Roman" panose="02020603050405020304" pitchFamily="18" charset="0"/>
                <a:cs typeface="Times New Roman" panose="02020603050405020304" pitchFamily="18" charset="0"/>
              </a:rPr>
              <a:t>The histograms below also show distribution of force </a:t>
            </a:r>
            <a:r>
              <a:rPr lang="en-US" sz="1800" dirty="0" smtClean="0">
                <a:latin typeface="Times New Roman" panose="02020603050405020304" pitchFamily="18" charset="0"/>
                <a:cs typeface="Times New Roman" panose="02020603050405020304" pitchFamily="18" charset="0"/>
              </a:rPr>
              <a:t>rates.</a:t>
            </a:r>
            <a:r>
              <a:rPr lang="en-US" sz="1800" dirty="0" smtClean="0">
                <a:latin typeface="Times New Roman" panose="02020603050405020304" pitchFamily="18" charset="0"/>
                <a:cs typeface="Times New Roman" panose="02020603050405020304" pitchFamily="18" charset="0"/>
              </a:rPr>
              <a:t> </a:t>
            </a:r>
            <a:endParaRPr lang="en-US" sz="1800" dirty="0">
              <a:latin typeface="Times New Roman" panose="02020603050405020304" pitchFamily="18" charset="0"/>
              <a:cs typeface="Times New Roman" panose="02020603050405020304" pitchFamily="18" charset="0"/>
            </a:endParaRPr>
          </a:p>
        </p:txBody>
      </p:sp>
      <p:sp>
        <p:nvSpPr>
          <p:cNvPr id="2" name="TextBox 1"/>
          <p:cNvSpPr txBox="1"/>
          <p:nvPr/>
        </p:nvSpPr>
        <p:spPr>
          <a:xfrm>
            <a:off x="2314575" y="21139796"/>
            <a:ext cx="3000375" cy="2585323"/>
          </a:xfrm>
          <a:prstGeom prst="rect">
            <a:avLst/>
          </a:prstGeom>
          <a:solidFill>
            <a:schemeClr val="bg1"/>
          </a:solidFill>
        </p:spPr>
        <p:txBody>
          <a:bodyPr wrap="square" rtlCol="0">
            <a:spAutoFit/>
          </a:bodyPr>
          <a:lstStyle/>
          <a:p>
            <a:r>
              <a:rPr lang="en-US" sz="1800" dirty="0">
                <a:latin typeface="Times New Roman" panose="02020603050405020304" pitchFamily="18" charset="0"/>
                <a:cs typeface="Times New Roman" panose="02020603050405020304" pitchFamily="18" charset="0"/>
              </a:rPr>
              <a:t>This is a map of Chicago, broken down by zip code. There are 61 zip codes in Chicago, but out of those only 44 zip codes had usable data. The 17 zip codes that are not colored either did not have an excessive use of force incident or had incomplete data</a:t>
            </a:r>
            <a:r>
              <a:rPr lang="en-US" sz="1800" dirty="0" smtClean="0">
                <a:latin typeface="Times New Roman" panose="02020603050405020304" pitchFamily="18" charset="0"/>
                <a:cs typeface="Times New Roman" panose="02020603050405020304" pitchFamily="18" charset="0"/>
              </a:rPr>
              <a:t>.</a:t>
            </a:r>
            <a:endParaRPr lang="en-US" sz="1800" dirty="0">
              <a:latin typeface="Times New Roman" panose="02020603050405020304" pitchFamily="18" charset="0"/>
              <a:cs typeface="Times New Roman" panose="02020603050405020304" pitchFamily="18" charset="0"/>
            </a:endParaRPr>
          </a:p>
        </p:txBody>
      </p:sp>
      <p:sp>
        <p:nvSpPr>
          <p:cNvPr id="6" name="Rectangle 5"/>
          <p:cNvSpPr/>
          <p:nvPr/>
        </p:nvSpPr>
        <p:spPr>
          <a:xfrm>
            <a:off x="7166252" y="30069424"/>
            <a:ext cx="2188763" cy="13808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Picture 43" descr="Chart, histogram&#10;&#10;Description automatically generated">
            <a:extLst>
              <a:ext uri="{FF2B5EF4-FFF2-40B4-BE49-F238E27FC236}">
                <a16:creationId xmlns:a16="http://schemas.microsoft.com/office/drawing/2014/main" id="{D90AA875-D11F-4713-8D09-2F4F7AB578D8}"/>
              </a:ext>
            </a:extLst>
          </p:cNvPr>
          <p:cNvPicPr>
            <a:picLocks noChangeAspect="1"/>
          </p:cNvPicPr>
          <p:nvPr/>
        </p:nvPicPr>
        <p:blipFill rotWithShape="1">
          <a:blip r:embed="rId13">
            <a:extLst>
              <a:ext uri="{28A0092B-C50C-407E-A947-70E740481C1C}">
                <a14:useLocalDpi xmlns:a14="http://schemas.microsoft.com/office/drawing/2010/main" val="0"/>
              </a:ext>
            </a:extLst>
          </a:blip>
          <a:srcRect l="11603" t="69691" r="54957" b="14769"/>
          <a:stretch/>
        </p:blipFill>
        <p:spPr>
          <a:xfrm>
            <a:off x="6921632" y="29600534"/>
            <a:ext cx="3516317" cy="2114707"/>
          </a:xfrm>
          <a:prstGeom prst="rect">
            <a:avLst/>
          </a:prstGeom>
        </p:spPr>
      </p:pic>
      <p:sp>
        <p:nvSpPr>
          <p:cNvPr id="46" name="TextBox 45">
            <a:extLst>
              <a:ext uri="{FF2B5EF4-FFF2-40B4-BE49-F238E27FC236}">
                <a16:creationId xmlns:a16="http://schemas.microsoft.com/office/drawing/2014/main" id="{52569BC4-8494-4CCF-9242-6B2EE3E24348}"/>
              </a:ext>
            </a:extLst>
          </p:cNvPr>
          <p:cNvSpPr txBox="1"/>
          <p:nvPr/>
        </p:nvSpPr>
        <p:spPr>
          <a:xfrm>
            <a:off x="23820925" y="13177492"/>
            <a:ext cx="3241456" cy="923330"/>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Change in police use of force rate for every 1% increase in white population</a:t>
            </a:r>
            <a:endParaRPr lang="en-US" sz="1800" dirty="0">
              <a:latin typeface="Times New Roman" panose="02020603050405020304" pitchFamily="18" charset="0"/>
              <a:cs typeface="Times New Roman" panose="02020603050405020304" pitchFamily="18" charset="0"/>
            </a:endParaRPr>
          </a:p>
        </p:txBody>
      </p:sp>
      <p:sp>
        <p:nvSpPr>
          <p:cNvPr id="48" name="TextBox 47">
            <a:extLst>
              <a:ext uri="{FF2B5EF4-FFF2-40B4-BE49-F238E27FC236}">
                <a16:creationId xmlns:a16="http://schemas.microsoft.com/office/drawing/2014/main" id="{52569BC4-8494-4CCF-9242-6B2EE3E24348}"/>
              </a:ext>
            </a:extLst>
          </p:cNvPr>
          <p:cNvSpPr txBox="1"/>
          <p:nvPr/>
        </p:nvSpPr>
        <p:spPr>
          <a:xfrm>
            <a:off x="29482513" y="13174646"/>
            <a:ext cx="3241456" cy="923330"/>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Change in police use of force rate for every 1% increase in Black population</a:t>
            </a:r>
            <a:endParaRPr lang="en-US" sz="1800" dirty="0">
              <a:latin typeface="Times New Roman" panose="02020603050405020304" pitchFamily="18" charset="0"/>
              <a:cs typeface="Times New Roman" panose="02020603050405020304" pitchFamily="18" charset="0"/>
            </a:endParaRPr>
          </a:p>
        </p:txBody>
      </p:sp>
      <p:sp>
        <p:nvSpPr>
          <p:cNvPr id="50" name="TextBox 49">
            <a:extLst>
              <a:ext uri="{FF2B5EF4-FFF2-40B4-BE49-F238E27FC236}">
                <a16:creationId xmlns:a16="http://schemas.microsoft.com/office/drawing/2014/main" id="{52569BC4-8494-4CCF-9242-6B2EE3E24348}"/>
              </a:ext>
            </a:extLst>
          </p:cNvPr>
          <p:cNvSpPr txBox="1"/>
          <p:nvPr/>
        </p:nvSpPr>
        <p:spPr>
          <a:xfrm>
            <a:off x="24842735" y="22911976"/>
            <a:ext cx="3550058" cy="646331"/>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Police use of force rate increases with Black population</a:t>
            </a:r>
            <a:endParaRPr lang="en-US" sz="1800" dirty="0">
              <a:latin typeface="Times New Roman" panose="02020603050405020304" pitchFamily="18" charset="0"/>
              <a:cs typeface="Times New Roman" panose="02020603050405020304" pitchFamily="18" charset="0"/>
            </a:endParaRPr>
          </a:p>
        </p:txBody>
      </p:sp>
      <p:sp>
        <p:nvSpPr>
          <p:cNvPr id="51" name="TextBox 50">
            <a:extLst>
              <a:ext uri="{FF2B5EF4-FFF2-40B4-BE49-F238E27FC236}">
                <a16:creationId xmlns:a16="http://schemas.microsoft.com/office/drawing/2014/main" id="{52569BC4-8494-4CCF-9242-6B2EE3E24348}"/>
              </a:ext>
            </a:extLst>
          </p:cNvPr>
          <p:cNvSpPr txBox="1"/>
          <p:nvPr/>
        </p:nvSpPr>
        <p:spPr>
          <a:xfrm>
            <a:off x="14019187" y="25010674"/>
            <a:ext cx="6443919" cy="1477328"/>
          </a:xfrm>
          <a:prstGeom prst="rect">
            <a:avLst/>
          </a:prstGeom>
          <a:noFill/>
        </p:spPr>
        <p:txBody>
          <a:bodyPr wrap="square" rtlCol="0">
            <a:spAutoFit/>
          </a:bodyPr>
          <a:lstStyle/>
          <a:p>
            <a:r>
              <a:rPr lang="en-US" sz="1800" dirty="0" smtClean="0">
                <a:latin typeface="Times New Roman" panose="02020603050405020304" pitchFamily="18" charset="0"/>
                <a:cs typeface="Times New Roman" panose="02020603050405020304" pitchFamily="18" charset="0"/>
              </a:rPr>
              <a:t>Police use of force incidents by number of Black residents, with points colored according to majority white (purple), majority Black (blue), and other (green), which shows white zip codes clustered at the low end of force incidents and Black zip codes toward the high end of force incidents</a:t>
            </a:r>
            <a:endParaRPr lang="en-US"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83191702"/>
      </p:ext>
    </p:extLst>
  </p:cSld>
  <p:clrMapOvr>
    <a:masterClrMapping/>
  </p:clrMapOvr>
</p:sld>
</file>

<file path=ppt/theme/theme1.xml><?xml version="1.0" encoding="utf-8"?>
<a:theme xmlns:a="http://schemas.openxmlformats.org/drawingml/2006/main" name="36x48-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5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CA8B6A74E8C941AEDAD107CE3E6AE5" ma:contentTypeVersion="5" ma:contentTypeDescription="Create a new document." ma:contentTypeScope="" ma:versionID="25410b5c24dc66a541c47d2f22445f00">
  <xsd:schema xmlns:xsd="http://www.w3.org/2001/XMLSchema" xmlns:xs="http://www.w3.org/2001/XMLSchema" xmlns:p="http://schemas.microsoft.com/office/2006/metadata/properties" xmlns:ns2="534808a3-1996-4bca-b93f-52da087a3071" targetNamespace="http://schemas.microsoft.com/office/2006/metadata/properties" ma:root="true" ma:fieldsID="c8c31d25db4abf5bc6045b6816222412" ns2:_="">
    <xsd:import namespace="534808a3-1996-4bca-b93f-52da087a307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34808a3-1996-4bca-b93f-52da087a307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E063E9B-848F-45B2-B018-FC333E1DB72A}"/>
</file>

<file path=customXml/itemProps2.xml><?xml version="1.0" encoding="utf-8"?>
<ds:datastoreItem xmlns:ds="http://schemas.openxmlformats.org/officeDocument/2006/customXml" ds:itemID="{4E6FD7AD-7B83-4DD5-826E-2D1B988A1AE8}"/>
</file>

<file path=customXml/itemProps3.xml><?xml version="1.0" encoding="utf-8"?>
<ds:datastoreItem xmlns:ds="http://schemas.openxmlformats.org/officeDocument/2006/customXml" ds:itemID="{B5497C1E-1444-485B-BF64-04B7CEC2AE95}"/>
</file>

<file path=docProps/app.xml><?xml version="1.0" encoding="utf-8"?>
<Properties xmlns="http://schemas.openxmlformats.org/officeDocument/2006/extended-properties" xmlns:vt="http://schemas.openxmlformats.org/officeDocument/2006/docPropsVTypes">
  <Template>36x48-Template-V2b</Template>
  <TotalTime>1597</TotalTime>
  <Words>1633</Words>
  <Application>Microsoft Office PowerPoint</Application>
  <PresentationFormat>Custom</PresentationFormat>
  <Paragraphs>46</Paragraphs>
  <Slides>1</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vt:i4>
      </vt:variant>
    </vt:vector>
  </HeadingPairs>
  <TitlesOfParts>
    <vt:vector size="8" baseType="lpstr">
      <vt:lpstr>Arial</vt:lpstr>
      <vt:lpstr>Arial Black</vt:lpstr>
      <vt:lpstr>Calibri</vt:lpstr>
      <vt:lpstr>Times New Roman</vt:lpstr>
      <vt:lpstr>Trebuchet MS</vt:lpstr>
      <vt:lpstr>36x48-Template</vt:lpstr>
      <vt:lpstr>Without guides</vt:lpstr>
      <vt:lpstr>PowerPoint Presentation</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36x48 PowerPoint Presentation</dc:title>
  <dc:subject>Research poster presentation template</dc:subject>
  <dc:creator>PosterPresentations.com</dc:creator>
  <cp:keywords>36x48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Fouad, Geoffrey</cp:lastModifiedBy>
  <cp:revision>108</cp:revision>
  <dcterms:created xsi:type="dcterms:W3CDTF">2012-02-03T19:11:35Z</dcterms:created>
  <dcterms:modified xsi:type="dcterms:W3CDTF">2021-04-09T20:33:36Z</dcterms:modified>
  <cp:category>Research poster templates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0x01010026CA8B6A74E8C941AEDAD107CE3E6AE5</vt:lpwstr>
  </property>
</Properties>
</file>