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3CEA96D-9822-DD71-4F23-8410C8B23230}" v="2538" dt="2022-03-30T23:52:05.4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5" d="100"/>
          <a:sy n="85" d="100"/>
        </p:scale>
        <p:origin x="135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3794760" y="1267730"/>
            <a:ext cx="1554480" cy="6400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3886200" y="1267731"/>
            <a:ext cx="1371600" cy="548640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1281" y="2091263"/>
            <a:ext cx="6801440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6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1575" y="4682062"/>
            <a:ext cx="6803136" cy="50292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  <a:lvl6pPr marL="2286000" indent="0" algn="ctr">
              <a:buNone/>
              <a:defRPr sz="1400"/>
            </a:lvl6pPr>
            <a:lvl7pPr marL="2743200" indent="0" algn="ctr">
              <a:buNone/>
              <a:defRPr sz="1400"/>
            </a:lvl7pPr>
            <a:lvl8pPr marL="3200400" indent="0" algn="ctr">
              <a:buNone/>
              <a:defRPr sz="1400"/>
            </a:lvl8pPr>
            <a:lvl9pPr marL="3657600" indent="0" algn="ctr">
              <a:buNone/>
              <a:defRPr sz="14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3931920" y="1327188"/>
            <a:ext cx="1280160" cy="457200"/>
          </a:xfrm>
        </p:spPr>
        <p:txBody>
          <a:bodyPr/>
          <a:lstStyle>
            <a:lvl1pPr algn="ctr">
              <a:defRPr sz="11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361D8292-7A5A-44EB-ADEC-AA767D00200F}" type="datetimeFigureOut">
              <a:rPr lang="en-US" dirty="0"/>
              <a:t>4/15/2022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104936" y="5211060"/>
            <a:ext cx="4429125" cy="228600"/>
          </a:xfrm>
        </p:spPr>
        <p:txBody>
          <a:bodyPr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6455190" y="5212080"/>
            <a:ext cx="158391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315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1D73B-AC12-4256-9E12-E45AB393862B}" type="datetimeFigureOut">
              <a:rPr lang="en-US" dirty="0"/>
              <a:t>4/15/2022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193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762000"/>
            <a:ext cx="1771650" cy="5257800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762000"/>
            <a:ext cx="6057900" cy="5257800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1E8A7-06A9-4796-98A4-479CF7079753}" type="datetimeFigureOut">
              <a:rPr lang="en-US" dirty="0"/>
              <a:t>4/15/2022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558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DEACD-722F-4835-8C36-350D1156C46F}" type="datetimeFigureOut">
              <a:rPr lang="en-US" dirty="0"/>
              <a:t>4/15/2022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761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3794760" y="1267730"/>
            <a:ext cx="1554480" cy="6400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3886200" y="1267731"/>
            <a:ext cx="1371600" cy="548640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717" y="2094309"/>
            <a:ext cx="6803136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6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2718" y="4682062"/>
            <a:ext cx="6803136" cy="50292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31920" y="1325880"/>
            <a:ext cx="1280160" cy="457200"/>
          </a:xfrm>
        </p:spPr>
        <p:txBody>
          <a:bodyPr/>
          <a:lstStyle>
            <a:lvl1pPr algn="ctr">
              <a:defRPr lang="en-US" sz="11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C829D4D-0BFC-4907-B876-8D0F29D25B8B}" type="datetimeFigureOut">
              <a:rPr lang="en-US" dirty="0"/>
              <a:t>4/15/2022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04679" y="5211060"/>
            <a:ext cx="4430268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3378" y="5211060"/>
            <a:ext cx="1584198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25636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4F713-3024-4B60-8C85-AB19FBDEA5C9}" type="datetimeFigureOut">
              <a:rPr lang="en-US" dirty="0"/>
              <a:t>4/15/2022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321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755898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756581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70D8C-FEE3-44E4-9FC3-58ECB605B60D}" type="datetimeFigureOut">
              <a:rPr lang="en-US" dirty="0"/>
              <a:t>4/15/2022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135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AFF06-CDBB-4575-A3CF-D3C40F356B44}" type="datetimeFigureOut">
              <a:rPr lang="en-US" dirty="0"/>
              <a:t>4/15/2022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7596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B23BA-8BFA-4D1F-A6AD-B650E27402E6}" type="datetimeFigureOut">
              <a:rPr lang="en-US" dirty="0"/>
              <a:t>4/15/2022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929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84147" y="173736"/>
            <a:ext cx="6398514" cy="65105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6765290" y="173736"/>
            <a:ext cx="2194560" cy="651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7392"/>
            <a:ext cx="1823085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976" y="907143"/>
            <a:ext cx="5428856" cy="504371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3085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43E8C-8E71-4ACB-A6F3-3C86F80AFB02}" type="datetimeFigureOut">
              <a:rPr lang="en-US" dirty="0"/>
              <a:t>4/15/2022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7795258" y="6310086"/>
            <a:ext cx="109728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868160" y="274320"/>
            <a:ext cx="1988820" cy="6309360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75154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6765290" y="173736"/>
            <a:ext cx="2194560" cy="651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3504"/>
            <a:ext cx="1824228" cy="1645920"/>
          </a:xfrm>
        </p:spPr>
        <p:txBody>
          <a:bodyPr anchor="b">
            <a:noAutofit/>
          </a:bodyPr>
          <a:lstStyle>
            <a:lvl1pPr algn="l">
              <a:defRPr sz="24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1449" y="173736"/>
            <a:ext cx="6398514" cy="6510528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4228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F5ABCC35-AE37-4B74-AFDC-2B5B2D807A04}" type="datetimeFigureOut">
              <a:rPr lang="en-US" dirty="0"/>
              <a:t>4/15/2022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9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97546" y="6309360"/>
            <a:ext cx="109728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868160" y="274320"/>
            <a:ext cx="1988820" cy="6309360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30997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6022" y="173736"/>
            <a:ext cx="8791956" cy="6510528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642594"/>
            <a:ext cx="768096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103120"/>
            <a:ext cx="768096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34768" y="6309360"/>
            <a:ext cx="20574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89D66BB5-FA43-4133-A57F-33DEFA0D4249}" type="datetimeFigureOut">
              <a:rPr lang="en-US" dirty="0"/>
              <a:t>4/15/2022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6896" y="6309360"/>
            <a:ext cx="3950208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23382" y="6309360"/>
            <a:ext cx="10972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1386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6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D7564CF-CF5C-D4D2-A5C5-8AB8AC0A2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7303" y="766179"/>
            <a:ext cx="4887489" cy="198344"/>
          </a:xfrm>
        </p:spPr>
        <p:txBody>
          <a:bodyPr>
            <a:noAutofit/>
          </a:bodyPr>
          <a:lstStyle/>
          <a:p>
            <a:pPr algn="ctr"/>
            <a:r>
              <a:rPr lang="en-US" sz="1800" b="1" i="1" dirty="0">
                <a:latin typeface="Garamond"/>
                <a:cs typeface="Calibri Light"/>
              </a:rPr>
              <a:t>The Impact of Service Learning</a:t>
            </a:r>
            <a:endParaRPr lang="en-US" sz="1800" b="1" i="1">
              <a:latin typeface="Garamond"/>
              <a:cs typeface="Calibri Light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A17B6E9-7E63-9DC5-1340-B09D0A7A84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0985" y="2026576"/>
            <a:ext cx="2785024" cy="4646327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en-US" sz="1200" b="1" i="1" dirty="0">
                <a:latin typeface="Garamond"/>
              </a:rPr>
              <a:t>Site:</a:t>
            </a:r>
            <a:endParaRPr lang="en-US" sz="1200" b="1" i="1">
              <a:latin typeface="Garamond"/>
            </a:endParaRPr>
          </a:p>
          <a:p>
            <a:r>
              <a:rPr lang="en-US" sz="1200" dirty="0">
                <a:latin typeface="Garamond"/>
              </a:rPr>
              <a:t>Long Branch Middle School</a:t>
            </a:r>
          </a:p>
          <a:p>
            <a:pPr>
              <a:buClr>
                <a:srgbClr val="262626"/>
              </a:buClr>
            </a:pPr>
            <a:r>
              <a:rPr lang="en-US" sz="1200" dirty="0">
                <a:latin typeface="Garamond"/>
                <a:ea typeface="+mn-lt"/>
                <a:cs typeface="+mn-lt"/>
              </a:rPr>
              <a:t>6th through 8th grade</a:t>
            </a:r>
            <a:endParaRPr lang="en-US" sz="1200">
              <a:latin typeface="Garamond"/>
              <a:ea typeface="+mn-lt"/>
              <a:cs typeface="+mn-lt"/>
            </a:endParaRPr>
          </a:p>
          <a:p>
            <a:pPr>
              <a:buClr>
                <a:srgbClr val="262626"/>
              </a:buClr>
            </a:pPr>
            <a:r>
              <a:rPr lang="en-US" sz="1200" dirty="0">
                <a:latin typeface="Garamond"/>
                <a:ea typeface="+mn-lt"/>
                <a:cs typeface="+mn-lt"/>
              </a:rPr>
              <a:t>1,121 students (National Center for Educational Statistics)</a:t>
            </a:r>
            <a:endParaRPr lang="en-US" sz="1200">
              <a:latin typeface="Garamond"/>
              <a:ea typeface="+mn-lt"/>
              <a:cs typeface="+mn-lt"/>
            </a:endParaRPr>
          </a:p>
          <a:p>
            <a:pPr>
              <a:buClr>
                <a:srgbClr val="262626"/>
              </a:buClr>
            </a:pPr>
            <a:r>
              <a:rPr lang="en-US" sz="1200" dirty="0">
                <a:latin typeface="Garamond"/>
                <a:ea typeface="+mn-lt"/>
                <a:cs typeface="+mn-lt"/>
              </a:rPr>
              <a:t>Student to teacher ratio is 11:1 (US NEWS)</a:t>
            </a:r>
            <a:endParaRPr lang="en-US" sz="1200">
              <a:latin typeface="Garamond"/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sz="1200" b="1" i="1" dirty="0">
                <a:latin typeface="Garamond"/>
                <a:ea typeface="+mn-lt"/>
                <a:cs typeface="+mn-lt"/>
              </a:rPr>
              <a:t>Classroom and Students:</a:t>
            </a:r>
            <a:endParaRPr lang="en-US" sz="1200" dirty="0"/>
          </a:p>
          <a:p>
            <a:pPr>
              <a:buClr>
                <a:srgbClr val="262626"/>
              </a:buClr>
              <a:buFont typeface="Garamond"/>
              <a:buChar char="◦"/>
            </a:pPr>
            <a:r>
              <a:rPr lang="en-US" sz="1200" dirty="0">
                <a:latin typeface="Garamond"/>
                <a:ea typeface="+mn-lt"/>
                <a:cs typeface="+mn-lt"/>
              </a:rPr>
              <a:t>7th Grade</a:t>
            </a:r>
            <a:endParaRPr lang="en-US" sz="1200">
              <a:latin typeface="Garamond"/>
              <a:ea typeface="+mn-lt"/>
              <a:cs typeface="+mn-lt"/>
            </a:endParaRPr>
          </a:p>
          <a:p>
            <a:pPr>
              <a:buClr>
                <a:srgbClr val="262626"/>
              </a:buClr>
              <a:buFont typeface="Garamond"/>
              <a:buChar char="◦"/>
            </a:pPr>
            <a:r>
              <a:rPr lang="en-US" sz="1200" dirty="0">
                <a:latin typeface="Garamond"/>
              </a:rPr>
              <a:t>9 Students in the Class</a:t>
            </a:r>
          </a:p>
          <a:p>
            <a:pPr>
              <a:buClr>
                <a:srgbClr val="262626"/>
              </a:buClr>
              <a:buFont typeface="Garamond"/>
              <a:buChar char="◦"/>
            </a:pPr>
            <a:r>
              <a:rPr lang="en-US" sz="1200" dirty="0">
                <a:latin typeface="Garamond"/>
              </a:rPr>
              <a:t>Male Teacher</a:t>
            </a:r>
          </a:p>
          <a:p>
            <a:pPr>
              <a:buClr>
                <a:srgbClr val="262626"/>
              </a:buClr>
              <a:buFont typeface="Garamond"/>
              <a:buChar char="◦"/>
            </a:pPr>
            <a:r>
              <a:rPr lang="en-US" sz="1200" dirty="0">
                <a:latin typeface="Garamond"/>
              </a:rPr>
              <a:t>Intellectual Disabilities</a:t>
            </a:r>
          </a:p>
          <a:p>
            <a:pPr>
              <a:buClr>
                <a:srgbClr val="262626"/>
              </a:buClr>
              <a:buFont typeface="Garamond"/>
              <a:buChar char="◦"/>
            </a:pPr>
            <a:r>
              <a:rPr lang="en-US" sz="1200" dirty="0">
                <a:latin typeface="Garamond"/>
              </a:rPr>
              <a:t>Desk, Assigned Seating</a:t>
            </a:r>
          </a:p>
          <a:p>
            <a:pPr>
              <a:buClr>
                <a:srgbClr val="262626"/>
              </a:buClr>
              <a:buFont typeface="Garamond"/>
              <a:buChar char="◦"/>
            </a:pPr>
            <a:r>
              <a:rPr lang="en-US" sz="1200" dirty="0">
                <a:latin typeface="Garamond"/>
              </a:rPr>
              <a:t> Whole Class Instruction</a:t>
            </a:r>
            <a:endParaRPr lang="en-US" sz="1200">
              <a:latin typeface="Century Gothic" panose="020B0502020202020204"/>
            </a:endParaRPr>
          </a:p>
          <a:p>
            <a:pPr>
              <a:buClr>
                <a:srgbClr val="262626"/>
              </a:buClr>
              <a:buFont typeface="Garamond"/>
              <a:buChar char="◦"/>
            </a:pPr>
            <a:r>
              <a:rPr lang="en-US" sz="1200" dirty="0">
                <a:latin typeface="Garamond"/>
              </a:rPr>
              <a:t>Technological Accessibility  </a:t>
            </a:r>
            <a:endParaRPr lang="en-US" sz="1200">
              <a:latin typeface="Century Gothic" panose="020B0502020202020204"/>
            </a:endParaRPr>
          </a:p>
          <a:p>
            <a:pPr marL="0" indent="0">
              <a:buClr>
                <a:srgbClr val="262626"/>
              </a:buClr>
              <a:buNone/>
            </a:pPr>
            <a:r>
              <a:rPr lang="en-US" sz="1200" dirty="0">
                <a:latin typeface="Garamond"/>
              </a:rPr>
              <a:t>      (e.g. Chromebooks)</a:t>
            </a:r>
            <a:endParaRPr lang="en-US" sz="1200"/>
          </a:p>
          <a:p>
            <a:pPr>
              <a:buClr>
                <a:srgbClr val="262626"/>
              </a:buClr>
              <a:buFont typeface="Garamond"/>
              <a:buChar char="◦"/>
            </a:pPr>
            <a:r>
              <a:rPr lang="en-US" sz="1200" dirty="0">
                <a:latin typeface="Garamond"/>
              </a:rPr>
              <a:t>Disabilities include but are not limited to Autism and Communication Impaired</a:t>
            </a:r>
          </a:p>
          <a:p>
            <a:pPr>
              <a:buClr>
                <a:srgbClr val="262626"/>
              </a:buClr>
              <a:buFont typeface="Garamond"/>
              <a:buChar char="◦"/>
            </a:pPr>
            <a:r>
              <a:rPr lang="en-US" sz="1200" dirty="0">
                <a:latin typeface="Garamond"/>
              </a:rPr>
              <a:t>All students are of Hispanic descent </a:t>
            </a:r>
          </a:p>
          <a:p>
            <a:pPr marL="0" indent="0">
              <a:buClr>
                <a:prstClr val="black">
                  <a:lumMod val="85000"/>
                  <a:lumOff val="15000"/>
                </a:prstClr>
              </a:buClr>
              <a:buNone/>
            </a:pPr>
            <a:endParaRPr lang="en-US" sz="1200" dirty="0">
              <a:latin typeface="Garamond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BAAF458-86D6-1774-0FE3-1CB8A1A061C9}"/>
              </a:ext>
            </a:extLst>
          </p:cNvPr>
          <p:cNvSpPr txBox="1"/>
          <p:nvPr/>
        </p:nvSpPr>
        <p:spPr>
          <a:xfrm>
            <a:off x="3434154" y="959403"/>
            <a:ext cx="2267824" cy="98488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b="1" dirty="0" err="1">
                <a:latin typeface="Garamond"/>
              </a:rPr>
              <a:t>Loreanna</a:t>
            </a:r>
            <a:r>
              <a:rPr lang="en-US" sz="1400" b="1" dirty="0">
                <a:latin typeface="Garamond"/>
              </a:rPr>
              <a:t> Caputi</a:t>
            </a:r>
          </a:p>
          <a:p>
            <a:pPr algn="ctr"/>
            <a:r>
              <a:rPr lang="en-US" sz="1100" i="1" dirty="0">
                <a:latin typeface="Garamond"/>
              </a:rPr>
              <a:t>B.S. in Mathematics with an Endorsement in Elementary Education and Teacher of Students with Disabilities</a:t>
            </a:r>
          </a:p>
          <a:p>
            <a:pPr algn="ctr"/>
            <a:r>
              <a:rPr lang="en-US" sz="1100" i="1" dirty="0">
                <a:latin typeface="Garamond"/>
              </a:rPr>
              <a:t>Monmouth University, Honors School '24</a:t>
            </a:r>
          </a:p>
        </p:txBody>
      </p:sp>
      <p:pic>
        <p:nvPicPr>
          <p:cNvPr id="17" name="Picture 17">
            <a:extLst>
              <a:ext uri="{FF2B5EF4-FFF2-40B4-BE49-F238E27FC236}">
                <a16:creationId xmlns:a16="http://schemas.microsoft.com/office/drawing/2014/main" id="{2F2A99E4-67DF-4510-AB63-3381E023A11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29" b="12281"/>
          <a:stretch/>
        </p:blipFill>
        <p:spPr>
          <a:xfrm>
            <a:off x="3759666" y="-1837"/>
            <a:ext cx="1617698" cy="702308"/>
          </a:xfrm>
          <a:prstGeom prst="rect">
            <a:avLst/>
          </a:prstGeom>
        </p:spPr>
      </p:pic>
      <p:pic>
        <p:nvPicPr>
          <p:cNvPr id="18" name="Picture 18">
            <a:extLst>
              <a:ext uri="{FF2B5EF4-FFF2-40B4-BE49-F238E27FC236}">
                <a16:creationId xmlns:a16="http://schemas.microsoft.com/office/drawing/2014/main" id="{3677336B-8674-5594-E374-6F37AA0953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624" y="272556"/>
            <a:ext cx="2450580" cy="1581619"/>
          </a:xfrm>
          <a:prstGeom prst="rect">
            <a:avLst/>
          </a:prstGeom>
        </p:spPr>
      </p:pic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7226BF87-CA25-279B-7A06-32FAEE01EEF8}"/>
              </a:ext>
            </a:extLst>
          </p:cNvPr>
          <p:cNvSpPr txBox="1">
            <a:spLocks/>
          </p:cNvSpPr>
          <p:nvPr/>
        </p:nvSpPr>
        <p:spPr>
          <a:xfrm>
            <a:off x="2994603" y="1954123"/>
            <a:ext cx="3151870" cy="474001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Garamond" pitchFamily="18" charset="0"/>
              <a:buNone/>
            </a:pPr>
            <a:r>
              <a:rPr lang="en-US" sz="1200" b="1" i="1" dirty="0">
                <a:latin typeface="Garamond"/>
              </a:rPr>
              <a:t>Project:</a:t>
            </a:r>
          </a:p>
          <a:p>
            <a:pPr>
              <a:buClr>
                <a:srgbClr val="262626"/>
              </a:buClr>
            </a:pPr>
            <a:r>
              <a:rPr lang="en-US" sz="1100" dirty="0">
                <a:latin typeface="Garamond"/>
                <a:ea typeface="+mn-lt"/>
                <a:cs typeface="+mn-lt"/>
              </a:rPr>
              <a:t>Math Jeopardy:</a:t>
            </a:r>
          </a:p>
          <a:p>
            <a:pPr lvl="1">
              <a:buClr>
                <a:srgbClr val="262626"/>
              </a:buClr>
            </a:pPr>
            <a:r>
              <a:rPr lang="en-US" sz="1100" dirty="0">
                <a:latin typeface="Garamond"/>
                <a:ea typeface="+mn-lt"/>
                <a:cs typeface="+mn-lt"/>
              </a:rPr>
              <a:t>Students engage in an educational activity that imitates the game of Jeopardy to enhance math literacy skills they are currently working  on in class</a:t>
            </a:r>
          </a:p>
          <a:p>
            <a:pPr>
              <a:buClr>
                <a:srgbClr val="262626"/>
              </a:buClr>
            </a:pPr>
            <a:r>
              <a:rPr lang="en-US" sz="1100" dirty="0">
                <a:latin typeface="Garamond"/>
                <a:ea typeface="+mn-lt"/>
                <a:cs typeface="+mn-lt"/>
              </a:rPr>
              <a:t>Goals included: </a:t>
            </a:r>
          </a:p>
          <a:p>
            <a:pPr lvl="1">
              <a:buClr>
                <a:srgbClr val="262626"/>
              </a:buClr>
            </a:pPr>
            <a:r>
              <a:rPr lang="en-US" sz="1100" dirty="0">
                <a:latin typeface="Garamond"/>
                <a:ea typeface="+mn-lt"/>
                <a:cs typeface="+mn-lt"/>
              </a:rPr>
              <a:t>Students work together to gain shared confidence through shared responsibility of the tasks </a:t>
            </a:r>
          </a:p>
          <a:p>
            <a:pPr lvl="1">
              <a:buClr>
                <a:srgbClr val="262626"/>
              </a:buClr>
            </a:pPr>
            <a:r>
              <a:rPr lang="en-US" sz="1100" dirty="0">
                <a:latin typeface="Garamond"/>
                <a:ea typeface="+mn-lt"/>
                <a:cs typeface="+mn-lt"/>
              </a:rPr>
              <a:t>Students reinforce their knowledge on the topic they are learning currently in their curriculum </a:t>
            </a:r>
          </a:p>
          <a:p>
            <a:pPr>
              <a:buClr>
                <a:srgbClr val="262626"/>
              </a:buClr>
              <a:buFont typeface="Garamond"/>
              <a:buChar char="◦"/>
            </a:pPr>
            <a:r>
              <a:rPr lang="en-US" sz="1100" dirty="0">
                <a:latin typeface="Garamond"/>
              </a:rPr>
              <a:t>Students will be put into groups to collaborate in deriving answers to questions</a:t>
            </a:r>
          </a:p>
          <a:p>
            <a:pPr>
              <a:buClr>
                <a:srgbClr val="262626"/>
              </a:buClr>
              <a:buFont typeface="Garamond"/>
              <a:buChar char="◦"/>
            </a:pPr>
            <a:r>
              <a:rPr lang="en-US" sz="1100" dirty="0">
                <a:latin typeface="Garamond"/>
                <a:ea typeface="+mn-lt"/>
                <a:cs typeface="+mn-lt"/>
              </a:rPr>
              <a:t>Each group, or team, will compete against one another to see who can accumulate the most points, in a jeopardy style game</a:t>
            </a:r>
          </a:p>
          <a:p>
            <a:pPr marL="0" indent="0">
              <a:buClr>
                <a:srgbClr val="262626"/>
              </a:buClr>
              <a:buNone/>
            </a:pPr>
            <a:r>
              <a:rPr lang="en-US" sz="1200" b="1" i="1" dirty="0">
                <a:latin typeface="Garamond"/>
                <a:ea typeface="+mn-lt"/>
                <a:cs typeface="+mn-lt"/>
              </a:rPr>
              <a:t>Role:</a:t>
            </a:r>
            <a:endParaRPr lang="en-US" sz="1200" dirty="0">
              <a:latin typeface="Garamond"/>
              <a:ea typeface="+mn-lt"/>
              <a:cs typeface="+mn-lt"/>
            </a:endParaRPr>
          </a:p>
          <a:p>
            <a:pPr>
              <a:buClr>
                <a:srgbClr val="262626"/>
              </a:buClr>
            </a:pPr>
            <a:r>
              <a:rPr lang="en-US" sz="1100" dirty="0">
                <a:latin typeface="Garamond"/>
                <a:ea typeface="+mn-lt"/>
                <a:cs typeface="+mn-lt"/>
              </a:rPr>
              <a:t>Place students into groups of equal amounts</a:t>
            </a:r>
          </a:p>
          <a:p>
            <a:pPr>
              <a:buClr>
                <a:srgbClr val="262626"/>
              </a:buClr>
            </a:pPr>
            <a:r>
              <a:rPr lang="en-US" sz="1100" dirty="0">
                <a:latin typeface="Garamond"/>
                <a:ea typeface="+mn-lt"/>
                <a:cs typeface="+mn-lt"/>
              </a:rPr>
              <a:t>Manage and guide the classroom in this academic endeavor </a:t>
            </a:r>
            <a:endParaRPr lang="en-US">
              <a:latin typeface="Century Gothic" panose="020B0502020202020204"/>
              <a:ea typeface="+mn-lt"/>
              <a:cs typeface="+mn-lt"/>
            </a:endParaRPr>
          </a:p>
          <a:p>
            <a:pPr>
              <a:buClr>
                <a:srgbClr val="262626"/>
              </a:buClr>
            </a:pPr>
            <a:r>
              <a:rPr lang="en-US" sz="1100" dirty="0">
                <a:latin typeface="Garamond"/>
                <a:ea typeface="+mn-lt"/>
                <a:cs typeface="+mn-lt"/>
              </a:rPr>
              <a:t>Use assistive technology to demonstrate the amount of time the team has to complete the question</a:t>
            </a:r>
            <a:endParaRPr lang="en-US"/>
          </a:p>
          <a:p>
            <a:pPr marL="0" indent="0">
              <a:buClr>
                <a:srgbClr val="262626"/>
              </a:buClr>
              <a:buNone/>
            </a:pPr>
            <a:r>
              <a:rPr lang="en-US" sz="1100" dirty="0">
                <a:latin typeface="Garamond"/>
                <a:ea typeface="+mn-lt"/>
                <a:cs typeface="+mn-lt"/>
              </a:rPr>
              <a:t>      (e.g. instructional visual clock timer)</a:t>
            </a:r>
            <a:endParaRPr lang="en-US" dirty="0"/>
          </a:p>
          <a:p>
            <a:pPr>
              <a:buClr>
                <a:srgbClr val="262626"/>
              </a:buClr>
            </a:pPr>
            <a:r>
              <a:rPr lang="en-US" sz="1100" dirty="0">
                <a:latin typeface="Garamond"/>
              </a:rPr>
              <a:t>Hand out the materials the students will need to complete the project (e.g. whiteboard, dry-erase markers)</a:t>
            </a:r>
          </a:p>
          <a:p>
            <a:pPr>
              <a:buClr>
                <a:srgbClr val="262626"/>
              </a:buClr>
            </a:pPr>
            <a:endParaRPr lang="en-US" sz="1100" dirty="0">
              <a:latin typeface="Garamond"/>
            </a:endParaRPr>
          </a:p>
          <a:p>
            <a:pPr lvl="1">
              <a:buClr>
                <a:srgbClr val="262626"/>
              </a:buClr>
            </a:pPr>
            <a:endParaRPr lang="en-US" sz="1200" dirty="0">
              <a:latin typeface="Century Gothic"/>
            </a:endParaRPr>
          </a:p>
          <a:p>
            <a:pPr>
              <a:buClr>
                <a:srgbClr val="262626"/>
              </a:buClr>
            </a:pPr>
            <a:endParaRPr lang="en-US" sz="1200" dirty="0">
              <a:latin typeface="Garamond"/>
            </a:endParaRPr>
          </a:p>
          <a:p>
            <a:pPr>
              <a:buClr>
                <a:srgbClr val="262626"/>
              </a:buClr>
            </a:pPr>
            <a:endParaRPr lang="en-US" sz="1200" dirty="0">
              <a:latin typeface="Garamond"/>
            </a:endParaRPr>
          </a:p>
        </p:txBody>
      </p:sp>
      <p:sp>
        <p:nvSpPr>
          <p:cNvPr id="22" name="Content Placeholder 5">
            <a:extLst>
              <a:ext uri="{FF2B5EF4-FFF2-40B4-BE49-F238E27FC236}">
                <a16:creationId xmlns:a16="http://schemas.microsoft.com/office/drawing/2014/main" id="{DDF42321-075B-5377-B69B-32574C488B82}"/>
              </a:ext>
            </a:extLst>
          </p:cNvPr>
          <p:cNvSpPr txBox="1">
            <a:spLocks/>
          </p:cNvSpPr>
          <p:nvPr/>
        </p:nvSpPr>
        <p:spPr>
          <a:xfrm>
            <a:off x="6034007" y="1454481"/>
            <a:ext cx="2878711" cy="597670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b="1" i="1" dirty="0">
                <a:latin typeface="Garamond"/>
              </a:rPr>
              <a:t>What I Learned:</a:t>
            </a:r>
          </a:p>
          <a:p>
            <a:r>
              <a:rPr lang="en-US" sz="1200" dirty="0">
                <a:latin typeface="Garamond"/>
                <a:ea typeface="+mn-lt"/>
                <a:cs typeface="+mn-lt"/>
              </a:rPr>
              <a:t>How to construct collaborative interactions to exert within the classroom environment</a:t>
            </a:r>
          </a:p>
          <a:p>
            <a:pPr>
              <a:buClr>
                <a:srgbClr val="262626"/>
              </a:buClr>
            </a:pPr>
            <a:r>
              <a:rPr lang="en-US" sz="1200" dirty="0">
                <a:latin typeface="Garamond"/>
                <a:ea typeface="+mn-lt"/>
                <a:cs typeface="+mn-lt"/>
              </a:rPr>
              <a:t>How to collaborate effectively with multiple professional educators</a:t>
            </a:r>
          </a:p>
          <a:p>
            <a:pPr>
              <a:buClr>
                <a:srgbClr val="262626"/>
              </a:buClr>
            </a:pPr>
            <a:r>
              <a:rPr lang="en-US" sz="1200" dirty="0">
                <a:latin typeface="Garamond"/>
                <a:ea typeface="+mn-lt"/>
                <a:cs typeface="+mn-lt"/>
              </a:rPr>
              <a:t>How to implement and observe purposeful and integrated "play"</a:t>
            </a:r>
          </a:p>
          <a:p>
            <a:pPr>
              <a:buClr>
                <a:srgbClr val="262626"/>
              </a:buClr>
            </a:pPr>
            <a:endParaRPr lang="en-US" sz="1200" dirty="0">
              <a:latin typeface="Garamond"/>
              <a:ea typeface="+mn-lt"/>
              <a:cs typeface="+mn-lt"/>
            </a:endParaRPr>
          </a:p>
          <a:p>
            <a:pPr>
              <a:buClr>
                <a:srgbClr val="262626"/>
              </a:buClr>
            </a:pPr>
            <a:endParaRPr lang="en-US" sz="1200" dirty="0">
              <a:latin typeface="Garamond"/>
            </a:endParaRPr>
          </a:p>
          <a:p>
            <a:pPr>
              <a:buClr>
                <a:srgbClr val="262626"/>
              </a:buClr>
            </a:pPr>
            <a:endParaRPr lang="en-US" sz="1200" dirty="0">
              <a:latin typeface="Garamond"/>
            </a:endParaRPr>
          </a:p>
          <a:p>
            <a:pPr>
              <a:buClr>
                <a:srgbClr val="262626"/>
              </a:buClr>
            </a:pPr>
            <a:endParaRPr lang="en-US" sz="1200" dirty="0">
              <a:latin typeface="Garamond"/>
            </a:endParaRPr>
          </a:p>
          <a:p>
            <a:pPr marL="0" indent="0">
              <a:buNone/>
            </a:pPr>
            <a:r>
              <a:rPr lang="en-US" sz="1200" b="1" i="1" dirty="0">
                <a:latin typeface="Garamond"/>
              </a:rPr>
              <a:t>How I Impacted the Site:</a:t>
            </a:r>
          </a:p>
          <a:p>
            <a:pPr>
              <a:buClr>
                <a:srgbClr val="262626"/>
              </a:buClr>
              <a:buFont typeface="Garamond"/>
              <a:buChar char="◦"/>
            </a:pPr>
            <a:r>
              <a:rPr lang="en-US" sz="1200" dirty="0">
                <a:latin typeface="Garamond"/>
                <a:ea typeface="+mn-lt"/>
                <a:cs typeface="+mn-lt"/>
              </a:rPr>
              <a:t>Fostered and expressed enthusiasm amongst the classroom environment that I had not observed prior to implementing it</a:t>
            </a:r>
          </a:p>
          <a:p>
            <a:pPr>
              <a:buClr>
                <a:srgbClr val="262626"/>
              </a:buClr>
              <a:buFont typeface="Garamond"/>
              <a:buChar char="◦"/>
            </a:pPr>
            <a:r>
              <a:rPr lang="en-US" sz="1200" dirty="0">
                <a:latin typeface="Garamond"/>
              </a:rPr>
              <a:t>Instilled confidence in the students for the mathematical topic (multiplicative and division facts, and implicating such within one step equations) worked upon within this Jeopardy-styled game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F3786306-0B5D-C3B1-9C83-7EE71C17C28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6721" t="678" r="29150" b="78283"/>
          <a:stretch/>
        </p:blipFill>
        <p:spPr>
          <a:xfrm rot="-960000">
            <a:off x="6655788" y="789251"/>
            <a:ext cx="1026034" cy="388712"/>
          </a:xfrm>
          <a:prstGeom prst="rect">
            <a:avLst/>
          </a:prstGeom>
        </p:spPr>
      </p:pic>
      <p:pic>
        <p:nvPicPr>
          <p:cNvPr id="3" name="Picture 3" descr="Icon&#10;&#10;Description automatically generated">
            <a:extLst>
              <a:ext uri="{FF2B5EF4-FFF2-40B4-BE49-F238E27FC236}">
                <a16:creationId xmlns:a16="http://schemas.microsoft.com/office/drawing/2014/main" id="{1FE85B29-6D92-A2C3-CEFF-A5567F04AE6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-40" t="31338" r="67037" b="40699"/>
          <a:stretch/>
        </p:blipFill>
        <p:spPr>
          <a:xfrm rot="1140000">
            <a:off x="7422014" y="129569"/>
            <a:ext cx="957557" cy="601033"/>
          </a:xfrm>
          <a:prstGeom prst="rect">
            <a:avLst/>
          </a:prstGeom>
        </p:spPr>
      </p:pic>
      <p:pic>
        <p:nvPicPr>
          <p:cNvPr id="11" name="Picture 2" descr="Icon&#10;&#10;Description automatically generated">
            <a:extLst>
              <a:ext uri="{FF2B5EF4-FFF2-40B4-BE49-F238E27FC236}">
                <a16:creationId xmlns:a16="http://schemas.microsoft.com/office/drawing/2014/main" id="{29F54D8D-BCE8-7F3C-5B5A-11BD9AEB838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6613" t="19750" r="33871" b="38335"/>
          <a:stretch/>
        </p:blipFill>
        <p:spPr>
          <a:xfrm>
            <a:off x="5971864" y="159320"/>
            <a:ext cx="853188" cy="699435"/>
          </a:xfrm>
          <a:prstGeom prst="rect">
            <a:avLst/>
          </a:prstGeom>
        </p:spPr>
      </p:pic>
      <p:pic>
        <p:nvPicPr>
          <p:cNvPr id="12" name="Picture 2" descr="Icon&#10;&#10;Description automatically generated">
            <a:extLst>
              <a:ext uri="{FF2B5EF4-FFF2-40B4-BE49-F238E27FC236}">
                <a16:creationId xmlns:a16="http://schemas.microsoft.com/office/drawing/2014/main" id="{473A3620-7D14-A334-92C3-2416185D214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88" t="1474" r="70088" b="71155"/>
          <a:stretch/>
        </p:blipFill>
        <p:spPr>
          <a:xfrm rot="20880000">
            <a:off x="8158602" y="795775"/>
            <a:ext cx="974488" cy="702432"/>
          </a:xfrm>
          <a:prstGeom prst="rect">
            <a:avLst/>
          </a:prstGeom>
        </p:spPr>
      </p:pic>
      <p:pic>
        <p:nvPicPr>
          <p:cNvPr id="4" name="Howland Ave 2">
            <a:hlinkClick r:id="" action="ppaction://media"/>
            <a:extLst>
              <a:ext uri="{FF2B5EF4-FFF2-40B4-BE49-F238E27FC236}">
                <a16:creationId xmlns:a16="http://schemas.microsoft.com/office/drawing/2014/main" id="{14217B2C-009B-122A-9F7A-BFA68C71BC6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942580" y="3522949"/>
            <a:ext cx="1058159" cy="97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384</Words>
  <Application>Microsoft Office PowerPoint</Application>
  <PresentationFormat>On-screen Show (4:3)</PresentationFormat>
  <Paragraphs>47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Calibri Light</vt:lpstr>
      <vt:lpstr>Century Gothic</vt:lpstr>
      <vt:lpstr>Garamond</vt:lpstr>
      <vt:lpstr>Savon</vt:lpstr>
      <vt:lpstr>The Impact of Service Learning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Smith, Robert</dc:creator>
  <cp:lastModifiedBy>Robert Smith</cp:lastModifiedBy>
  <cp:revision>402</cp:revision>
  <dcterms:created xsi:type="dcterms:W3CDTF">2022-03-30T22:03:14Z</dcterms:created>
  <dcterms:modified xsi:type="dcterms:W3CDTF">2022-04-15T12:19:27Z</dcterms:modified>
</cp:coreProperties>
</file>