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63" r:id="rId5"/>
  </p:sldIdLst>
  <p:sldSz cx="36576000" cy="29260800"/>
  <p:notesSz cx="6888163" cy="100203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390525" indent="66675"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782638" indent="131763"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174750" indent="19685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566863" indent="261938"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7749">
          <p15:clr>
            <a:srgbClr val="A4A3A4"/>
          </p15:clr>
        </p15:guide>
        <p15:guide id="2" orient="horz" pos="5006">
          <p15:clr>
            <a:srgbClr val="A4A3A4"/>
          </p15:clr>
        </p15:guide>
        <p15:guide id="3" orient="horz" pos="3140">
          <p15:clr>
            <a:srgbClr val="A4A3A4"/>
          </p15:clr>
        </p15:guide>
        <p15:guide id="4" orient="horz" pos="5552">
          <p15:clr>
            <a:srgbClr val="A4A3A4"/>
          </p15:clr>
        </p15:guide>
        <p15:guide id="5" pos="600">
          <p15:clr>
            <a:srgbClr val="A4A3A4"/>
          </p15:clr>
        </p15:guide>
        <p15:guide id="6" pos="5760">
          <p15:clr>
            <a:srgbClr val="A4A3A4"/>
          </p15:clr>
        </p15:guide>
        <p15:guide id="7" pos="6160">
          <p15:clr>
            <a:srgbClr val="A4A3A4"/>
          </p15:clr>
        </p15:guide>
        <p15:guide id="8" pos="11320">
          <p15:clr>
            <a:srgbClr val="A4A3A4"/>
          </p15:clr>
        </p15:guide>
        <p15:guide id="9" pos="11720">
          <p15:clr>
            <a:srgbClr val="A4A3A4"/>
          </p15:clr>
        </p15:guide>
        <p15:guide id="10" pos="16880">
          <p15:clr>
            <a:srgbClr val="A4A3A4"/>
          </p15:clr>
        </p15:guide>
        <p15:guide id="11" pos="17280">
          <p15:clr>
            <a:srgbClr val="A4A3A4"/>
          </p15:clr>
        </p15:guide>
        <p15:guide id="12" pos="22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79073-34D9-44A1-B8F5-CBFE88EE2D21}" v="3" dt="2022-04-11T22:27:44.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474"/>
    <p:restoredTop sz="82725" autoAdjust="0"/>
  </p:normalViewPr>
  <p:slideViewPr>
    <p:cSldViewPr>
      <p:cViewPr varScale="1">
        <p:scale>
          <a:sx n="16" d="100"/>
          <a:sy n="16" d="100"/>
        </p:scale>
        <p:origin x="2616" y="138"/>
      </p:cViewPr>
      <p:guideLst>
        <p:guide orient="horz" pos="17749"/>
        <p:guide orient="horz" pos="5006"/>
        <p:guide orient="horz" pos="3140"/>
        <p:guide orient="horz" pos="5552"/>
        <p:guide pos="600"/>
        <p:guide pos="5760"/>
        <p:guide pos="6160"/>
        <p:guide pos="11320"/>
        <p:guide pos="11720"/>
        <p:guide pos="16880"/>
        <p:guide pos="17280"/>
        <p:guide pos="22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774746-4422-4B9A-B0E1-5F07E5F585A6}"/>
              </a:ext>
            </a:extLst>
          </p:cNvPr>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vl1pPr>
          </a:lstStyle>
          <a:p>
            <a:pPr>
              <a:defRPr/>
            </a:pPr>
            <a:endParaRPr lang="en-AU"/>
          </a:p>
        </p:txBody>
      </p:sp>
      <p:sp>
        <p:nvSpPr>
          <p:cNvPr id="4099" name="Rectangle 3">
            <a:extLst>
              <a:ext uri="{FF2B5EF4-FFF2-40B4-BE49-F238E27FC236}">
                <a16:creationId xmlns:a16="http://schemas.microsoft.com/office/drawing/2014/main" id="{98E53C6D-238E-4D3E-9EE6-695BD20E5B1E}"/>
              </a:ext>
            </a:extLst>
          </p:cNvPr>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vl1pPr>
          </a:lstStyle>
          <a:p>
            <a:pPr>
              <a:defRPr/>
            </a:pPr>
            <a:endParaRPr lang="en-AU"/>
          </a:p>
        </p:txBody>
      </p:sp>
      <p:sp>
        <p:nvSpPr>
          <p:cNvPr id="4100" name="Rectangle 4">
            <a:extLst>
              <a:ext uri="{FF2B5EF4-FFF2-40B4-BE49-F238E27FC236}">
                <a16:creationId xmlns:a16="http://schemas.microsoft.com/office/drawing/2014/main" id="{F7E1770E-3953-4D5D-9DFE-BBB93888C2F2}"/>
              </a:ext>
            </a:extLst>
          </p:cNvPr>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vl1pPr>
          </a:lstStyle>
          <a:p>
            <a:pPr>
              <a:defRPr/>
            </a:pPr>
            <a:endParaRPr lang="en-AU"/>
          </a:p>
        </p:txBody>
      </p:sp>
      <p:sp>
        <p:nvSpPr>
          <p:cNvPr id="4101" name="Rectangle 5">
            <a:extLst>
              <a:ext uri="{FF2B5EF4-FFF2-40B4-BE49-F238E27FC236}">
                <a16:creationId xmlns:a16="http://schemas.microsoft.com/office/drawing/2014/main" id="{67F3631C-FB02-403C-A10E-52B719613F07}"/>
              </a:ext>
            </a:extLst>
          </p:cNvPr>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pPr>
              <a:defRPr/>
            </a:pPr>
            <a:fld id="{4B49B8F3-951D-46E4-8133-5194EEA8E4A1}"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56C3FB9-2B22-4F2B-98EB-320C8E168D2A}"/>
              </a:ext>
            </a:extLst>
          </p:cNvPr>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vl1pPr>
          </a:lstStyle>
          <a:p>
            <a:pPr>
              <a:defRPr/>
            </a:pPr>
            <a:endParaRPr lang="en-AU"/>
          </a:p>
        </p:txBody>
      </p:sp>
      <p:sp>
        <p:nvSpPr>
          <p:cNvPr id="3075" name="Rectangle 3">
            <a:extLst>
              <a:ext uri="{FF2B5EF4-FFF2-40B4-BE49-F238E27FC236}">
                <a16:creationId xmlns:a16="http://schemas.microsoft.com/office/drawing/2014/main" id="{D12245A5-BC5A-455C-B201-52050EA77746}"/>
              </a:ext>
            </a:extLst>
          </p:cNvPr>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vl1pPr>
          </a:lstStyle>
          <a:p>
            <a:pPr>
              <a:defRPr/>
            </a:pPr>
            <a:endParaRPr lang="en-AU"/>
          </a:p>
        </p:txBody>
      </p:sp>
      <p:sp>
        <p:nvSpPr>
          <p:cNvPr id="13316" name="Rectangle 4">
            <a:extLst>
              <a:ext uri="{FF2B5EF4-FFF2-40B4-BE49-F238E27FC236}">
                <a16:creationId xmlns:a16="http://schemas.microsoft.com/office/drawing/2014/main" id="{6DFE46EB-5AFE-41D4-B2F8-C5681497B0EC}"/>
              </a:ext>
            </a:extLst>
          </p:cNvPr>
          <p:cNvSpPr>
            <a:spLocks noGrp="1" noRot="1" noChangeAspect="1" noChangeArrowheads="1" noTextEdit="1"/>
          </p:cNvSpPr>
          <p:nvPr>
            <p:ph type="sldImg" idx="2"/>
          </p:nvPr>
        </p:nvSpPr>
        <p:spPr bwMode="auto">
          <a:xfrm>
            <a:off x="1079500" y="749300"/>
            <a:ext cx="468630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7DF95E7-5C67-444E-BB64-6B9694C39A9C}"/>
              </a:ext>
            </a:extLst>
          </p:cNvPr>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a:extLst>
              <a:ext uri="{FF2B5EF4-FFF2-40B4-BE49-F238E27FC236}">
                <a16:creationId xmlns:a16="http://schemas.microsoft.com/office/drawing/2014/main" id="{9607D5A3-7881-4C73-B4DB-2812DEFDFD7F}"/>
              </a:ext>
            </a:extLst>
          </p:cNvPr>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vl1pPr>
          </a:lstStyle>
          <a:p>
            <a:pPr>
              <a:defRPr/>
            </a:pPr>
            <a:endParaRPr lang="en-AU"/>
          </a:p>
        </p:txBody>
      </p:sp>
      <p:sp>
        <p:nvSpPr>
          <p:cNvPr id="3079" name="Rectangle 7">
            <a:extLst>
              <a:ext uri="{FF2B5EF4-FFF2-40B4-BE49-F238E27FC236}">
                <a16:creationId xmlns:a16="http://schemas.microsoft.com/office/drawing/2014/main" id="{098306FC-B5E9-4400-9031-D9EF0CC2A31D}"/>
              </a:ext>
            </a:extLst>
          </p:cNvPr>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pPr>
              <a:defRPr/>
            </a:pPr>
            <a:fld id="{F4B9CCD8-29FE-416C-A489-179D3A9C272A}"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905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82638"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7475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6686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9FE5E74A-CB00-4A50-A57E-D43CDE2ED03B}"/>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6156B43F-5807-48AC-9CF0-49B9EF4319C2}"/>
              </a:ext>
            </a:extLst>
          </p:cNvPr>
          <p:cNvSpPr>
            <a:spLocks noGrp="1"/>
          </p:cNvSpPr>
          <p:nvPr>
            <p:ph type="body" idx="1"/>
          </p:nvPr>
        </p:nvSpPr>
        <p:spPr>
          <a:ln/>
        </p:spPr>
        <p:txBody>
          <a:bodyPr/>
          <a:lstStyle/>
          <a:p>
            <a:pPr>
              <a:defRPr/>
            </a:pPr>
            <a:endParaRPr lang="en-US" altLang="en-US" sz="1029" dirty="0"/>
          </a:p>
        </p:txBody>
      </p:sp>
      <p:sp>
        <p:nvSpPr>
          <p:cNvPr id="16387" name="Slide Number Placeholder 3">
            <a:extLst>
              <a:ext uri="{FF2B5EF4-FFF2-40B4-BE49-F238E27FC236}">
                <a16:creationId xmlns:a16="http://schemas.microsoft.com/office/drawing/2014/main" id="{0E4E7A8E-357E-443F-B31E-F5F478E694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000">
                <a:solidFill>
                  <a:schemeClr val="tx1"/>
                </a:solidFill>
                <a:latin typeface="Times New Roman" panose="02020603050405020304" pitchFamily="18" charset="0"/>
              </a:defRPr>
            </a:lvl1pPr>
            <a:lvl2pPr marL="742950" indent="-285750" defTabSz="896938">
              <a:defRPr sz="2000">
                <a:solidFill>
                  <a:schemeClr val="tx1"/>
                </a:solidFill>
                <a:latin typeface="Times New Roman" panose="02020603050405020304" pitchFamily="18" charset="0"/>
              </a:defRPr>
            </a:lvl2pPr>
            <a:lvl3pPr marL="1143000" indent="-228600" defTabSz="896938">
              <a:defRPr sz="2000">
                <a:solidFill>
                  <a:schemeClr val="tx1"/>
                </a:solidFill>
                <a:latin typeface="Times New Roman" panose="02020603050405020304" pitchFamily="18" charset="0"/>
              </a:defRPr>
            </a:lvl3pPr>
            <a:lvl4pPr marL="1600200" indent="-228600" defTabSz="896938">
              <a:defRPr sz="2000">
                <a:solidFill>
                  <a:schemeClr val="tx1"/>
                </a:solidFill>
                <a:latin typeface="Times New Roman" panose="02020603050405020304" pitchFamily="18" charset="0"/>
              </a:defRPr>
            </a:lvl4pPr>
            <a:lvl5pPr marL="2057400" indent="-228600" defTabSz="896938">
              <a:defRPr sz="20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000">
                <a:solidFill>
                  <a:schemeClr val="tx1"/>
                </a:solidFill>
                <a:latin typeface="Times New Roman" panose="02020603050405020304" pitchFamily="18" charset="0"/>
              </a:defRPr>
            </a:lvl9pPr>
          </a:lstStyle>
          <a:p>
            <a:fld id="{59247E23-4124-43F8-903F-D210C994B3B8}" type="slidenum">
              <a:rPr lang="en-AU" altLang="en-US" sz="1200" smtClean="0"/>
              <a:pPr/>
              <a:t>1</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89815"/>
            <a:ext cx="31088542" cy="6272106"/>
          </a:xfrm>
        </p:spPr>
        <p:txBody>
          <a:bodyPr/>
          <a:lstStyle/>
          <a:p>
            <a:r>
              <a:rPr lang="en-US"/>
              <a:t>Click to edit Master title style</a:t>
            </a:r>
          </a:p>
        </p:txBody>
      </p:sp>
      <p:sp>
        <p:nvSpPr>
          <p:cNvPr id="3" name="Subtitle 2"/>
          <p:cNvSpPr>
            <a:spLocks noGrp="1"/>
          </p:cNvSpPr>
          <p:nvPr>
            <p:ph type="subTitle" idx="1"/>
          </p:nvPr>
        </p:nvSpPr>
        <p:spPr>
          <a:xfrm>
            <a:off x="5486136" y="16581120"/>
            <a:ext cx="25603729" cy="74777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F148EA-52B4-4281-B820-F0F6AC62E4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E75BB9-CC99-4EB1-9728-CAFB1D7BC2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354F48-87B1-48AB-9EDC-538E13A201C2}"/>
              </a:ext>
            </a:extLst>
          </p:cNvPr>
          <p:cNvSpPr>
            <a:spLocks noGrp="1" noChangeArrowheads="1"/>
          </p:cNvSpPr>
          <p:nvPr>
            <p:ph type="sldNum" sz="quarter" idx="12"/>
          </p:nvPr>
        </p:nvSpPr>
        <p:spPr>
          <a:ln/>
        </p:spPr>
        <p:txBody>
          <a:bodyPr/>
          <a:lstStyle>
            <a:lvl1pPr>
              <a:defRPr/>
            </a:lvl1pPr>
          </a:lstStyle>
          <a:p>
            <a:pPr>
              <a:defRPr/>
            </a:pPr>
            <a:fld id="{49D13E61-EBD5-4E3D-8387-8D6586BB9F18}" type="slidenum">
              <a:rPr lang="en-US" altLang="en-US"/>
              <a:pPr>
                <a:defRPr/>
              </a:pPr>
              <a:t>‹#›</a:t>
            </a:fld>
            <a:endParaRPr lang="en-US" altLang="en-US"/>
          </a:p>
        </p:txBody>
      </p:sp>
    </p:spTree>
    <p:extLst>
      <p:ext uri="{BB962C8B-B14F-4D97-AF65-F5344CB8AC3E}">
        <p14:creationId xmlns:p14="http://schemas.microsoft.com/office/powerpoint/2010/main" val="6119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F5CCA9-BE95-44FA-880D-A423C72450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4E96F0-B00B-4931-A61E-9A50603DE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D6286A-E1A3-4D46-8790-F019CEC2C5E5}"/>
              </a:ext>
            </a:extLst>
          </p:cNvPr>
          <p:cNvSpPr>
            <a:spLocks noGrp="1" noChangeArrowheads="1"/>
          </p:cNvSpPr>
          <p:nvPr>
            <p:ph type="sldNum" sz="quarter" idx="12"/>
          </p:nvPr>
        </p:nvSpPr>
        <p:spPr>
          <a:ln/>
        </p:spPr>
        <p:txBody>
          <a:bodyPr/>
          <a:lstStyle>
            <a:lvl1pPr>
              <a:defRPr/>
            </a:lvl1pPr>
          </a:lstStyle>
          <a:p>
            <a:pPr>
              <a:defRPr/>
            </a:pPr>
            <a:fld id="{6BA9509A-201E-48D1-9D8F-7C38E3819F75}" type="slidenum">
              <a:rPr lang="en-US" altLang="en-US"/>
              <a:pPr>
                <a:defRPr/>
              </a:pPr>
              <a:t>‹#›</a:t>
            </a:fld>
            <a:endParaRPr lang="en-US" altLang="en-US"/>
          </a:p>
        </p:txBody>
      </p:sp>
    </p:spTree>
    <p:extLst>
      <p:ext uri="{BB962C8B-B14F-4D97-AF65-F5344CB8AC3E}">
        <p14:creationId xmlns:p14="http://schemas.microsoft.com/office/powerpoint/2010/main" val="355373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136" y="2600960"/>
            <a:ext cx="7772135" cy="23408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729" y="2600960"/>
            <a:ext cx="23189407" cy="23408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299B6D-3DE8-41B8-8E68-7B86DA5174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F1A6F5-3151-4ADF-87E3-21A2E6F632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894B93-157A-4AFE-B104-B692ECC7A919}"/>
              </a:ext>
            </a:extLst>
          </p:cNvPr>
          <p:cNvSpPr>
            <a:spLocks noGrp="1" noChangeArrowheads="1"/>
          </p:cNvSpPr>
          <p:nvPr>
            <p:ph type="sldNum" sz="quarter" idx="12"/>
          </p:nvPr>
        </p:nvSpPr>
        <p:spPr>
          <a:ln/>
        </p:spPr>
        <p:txBody>
          <a:bodyPr/>
          <a:lstStyle>
            <a:lvl1pPr>
              <a:defRPr/>
            </a:lvl1pPr>
          </a:lstStyle>
          <a:p>
            <a:pPr>
              <a:defRPr/>
            </a:pPr>
            <a:fld id="{60714412-2BE7-4672-8F11-4DE92016AB33}" type="slidenum">
              <a:rPr lang="en-US" altLang="en-US"/>
              <a:pPr>
                <a:defRPr/>
              </a:pPr>
              <a:t>‹#›</a:t>
            </a:fld>
            <a:endParaRPr lang="en-US" altLang="en-US"/>
          </a:p>
        </p:txBody>
      </p:sp>
    </p:spTree>
    <p:extLst>
      <p:ext uri="{BB962C8B-B14F-4D97-AF65-F5344CB8AC3E}">
        <p14:creationId xmlns:p14="http://schemas.microsoft.com/office/powerpoint/2010/main" val="421402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AFCBF6-D221-48B0-BC7D-2AF3D48ADD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9E976-9259-47BE-B340-175105622C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C73CEA-67CC-4312-8938-B226BA8EF190}"/>
              </a:ext>
            </a:extLst>
          </p:cNvPr>
          <p:cNvSpPr>
            <a:spLocks noGrp="1" noChangeArrowheads="1"/>
          </p:cNvSpPr>
          <p:nvPr>
            <p:ph type="sldNum" sz="quarter" idx="12"/>
          </p:nvPr>
        </p:nvSpPr>
        <p:spPr>
          <a:ln/>
        </p:spPr>
        <p:txBody>
          <a:bodyPr/>
          <a:lstStyle>
            <a:lvl1pPr>
              <a:defRPr/>
            </a:lvl1pPr>
          </a:lstStyle>
          <a:p>
            <a:pPr>
              <a:defRPr/>
            </a:pPr>
            <a:fld id="{E4E713B1-296B-4B10-81C6-8E43A9C82DB2}" type="slidenum">
              <a:rPr lang="en-US" altLang="en-US"/>
              <a:pPr>
                <a:defRPr/>
              </a:pPr>
              <a:t>‹#›</a:t>
            </a:fld>
            <a:endParaRPr lang="en-US" altLang="en-US"/>
          </a:p>
        </p:txBody>
      </p:sp>
    </p:spTree>
    <p:extLst>
      <p:ext uri="{BB962C8B-B14F-4D97-AF65-F5344CB8AC3E}">
        <p14:creationId xmlns:p14="http://schemas.microsoft.com/office/powerpoint/2010/main" val="27447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774"/>
            <a:ext cx="31089865" cy="58115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727"/>
            <a:ext cx="31089865" cy="640004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584A090-4787-4E42-B1BF-CAEBC938F5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9629AB-56E5-4AB5-B1FC-BEAB62D99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104FAF-94E8-4049-B246-AD5E66F7C7BC}"/>
              </a:ext>
            </a:extLst>
          </p:cNvPr>
          <p:cNvSpPr>
            <a:spLocks noGrp="1" noChangeArrowheads="1"/>
          </p:cNvSpPr>
          <p:nvPr>
            <p:ph type="sldNum" sz="quarter" idx="12"/>
          </p:nvPr>
        </p:nvSpPr>
        <p:spPr>
          <a:ln/>
        </p:spPr>
        <p:txBody>
          <a:bodyPr/>
          <a:lstStyle>
            <a:lvl1pPr>
              <a:defRPr/>
            </a:lvl1pPr>
          </a:lstStyle>
          <a:p>
            <a:pPr>
              <a:defRPr/>
            </a:pPr>
            <a:fld id="{04A9641A-38BA-4CB8-A199-0A39A9E57518}" type="slidenum">
              <a:rPr lang="en-US" altLang="en-US"/>
              <a:pPr>
                <a:defRPr/>
              </a:pPr>
              <a:t>‹#›</a:t>
            </a:fld>
            <a:endParaRPr lang="en-US" altLang="en-US"/>
          </a:p>
        </p:txBody>
      </p:sp>
    </p:spTree>
    <p:extLst>
      <p:ext uri="{BB962C8B-B14F-4D97-AF65-F5344CB8AC3E}">
        <p14:creationId xmlns:p14="http://schemas.microsoft.com/office/powerpoint/2010/main" val="227032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730"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8BED91-4B3C-406C-82E2-6BEDE46B8D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FD42A8-E414-4AA4-BE37-EDBDA49C4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9DD76C-0972-40AF-B897-870217F0BB2A}"/>
              </a:ext>
            </a:extLst>
          </p:cNvPr>
          <p:cNvSpPr>
            <a:spLocks noGrp="1" noChangeArrowheads="1"/>
          </p:cNvSpPr>
          <p:nvPr>
            <p:ph type="sldNum" sz="quarter" idx="12"/>
          </p:nvPr>
        </p:nvSpPr>
        <p:spPr>
          <a:ln/>
        </p:spPr>
        <p:txBody>
          <a:bodyPr/>
          <a:lstStyle>
            <a:lvl1pPr>
              <a:defRPr/>
            </a:lvl1pPr>
          </a:lstStyle>
          <a:p>
            <a:pPr>
              <a:defRPr/>
            </a:pPr>
            <a:fld id="{8A1F2893-240E-45AF-8584-88E008B56BD8}" type="slidenum">
              <a:rPr lang="en-US" altLang="en-US"/>
              <a:pPr>
                <a:defRPr/>
              </a:pPr>
              <a:t>‹#›</a:t>
            </a:fld>
            <a:endParaRPr lang="en-US" altLang="en-US"/>
          </a:p>
        </p:txBody>
      </p:sp>
    </p:spTree>
    <p:extLst>
      <p:ext uri="{BB962C8B-B14F-4D97-AF65-F5344CB8AC3E}">
        <p14:creationId xmlns:p14="http://schemas.microsoft.com/office/powerpoint/2010/main" val="340266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2540"/>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566"/>
            <a:ext cx="16160750"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566"/>
            <a:ext cx="16167364"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412C29-9482-467F-A944-DAD0C4A7A4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B884EF-DAB6-4987-B338-A47BD1A121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46710E8-4676-40A3-9FFD-979E010902A5}"/>
              </a:ext>
            </a:extLst>
          </p:cNvPr>
          <p:cNvSpPr>
            <a:spLocks noGrp="1" noChangeArrowheads="1"/>
          </p:cNvSpPr>
          <p:nvPr>
            <p:ph type="sldNum" sz="quarter" idx="12"/>
          </p:nvPr>
        </p:nvSpPr>
        <p:spPr>
          <a:ln/>
        </p:spPr>
        <p:txBody>
          <a:bodyPr/>
          <a:lstStyle>
            <a:lvl1pPr>
              <a:defRPr/>
            </a:lvl1pPr>
          </a:lstStyle>
          <a:p>
            <a:pPr>
              <a:defRPr/>
            </a:pPr>
            <a:fld id="{5CAA9FD3-D436-4131-BC82-89A1D0AAD8A0}" type="slidenum">
              <a:rPr lang="en-US" altLang="en-US"/>
              <a:pPr>
                <a:defRPr/>
              </a:pPr>
              <a:t>‹#›</a:t>
            </a:fld>
            <a:endParaRPr lang="en-US" altLang="en-US"/>
          </a:p>
        </p:txBody>
      </p:sp>
    </p:spTree>
    <p:extLst>
      <p:ext uri="{BB962C8B-B14F-4D97-AF65-F5344CB8AC3E}">
        <p14:creationId xmlns:p14="http://schemas.microsoft.com/office/powerpoint/2010/main" val="135902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14EF5C3-9A69-4212-AB97-A1898B245E5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25DE1E-B6D8-4271-81B0-DBAFB916D0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291267-ED98-44CF-9476-601BD9FF06F7}"/>
              </a:ext>
            </a:extLst>
          </p:cNvPr>
          <p:cNvSpPr>
            <a:spLocks noGrp="1" noChangeArrowheads="1"/>
          </p:cNvSpPr>
          <p:nvPr>
            <p:ph type="sldNum" sz="quarter" idx="12"/>
          </p:nvPr>
        </p:nvSpPr>
        <p:spPr>
          <a:ln/>
        </p:spPr>
        <p:txBody>
          <a:bodyPr/>
          <a:lstStyle>
            <a:lvl1pPr>
              <a:defRPr/>
            </a:lvl1pPr>
          </a:lstStyle>
          <a:p>
            <a:pPr>
              <a:defRPr/>
            </a:pPr>
            <a:fld id="{D47254F4-37D9-4F28-9EFD-024C609A0059}" type="slidenum">
              <a:rPr lang="en-US" altLang="en-US"/>
              <a:pPr>
                <a:defRPr/>
              </a:pPr>
              <a:t>‹#›</a:t>
            </a:fld>
            <a:endParaRPr lang="en-US" altLang="en-US"/>
          </a:p>
        </p:txBody>
      </p:sp>
    </p:spTree>
    <p:extLst>
      <p:ext uri="{BB962C8B-B14F-4D97-AF65-F5344CB8AC3E}">
        <p14:creationId xmlns:p14="http://schemas.microsoft.com/office/powerpoint/2010/main" val="332707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399C0E-FBE3-4D64-A367-494B479FBB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2F9CF00-D6BA-4253-AAAA-0F260A0552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6FC2C8-5393-427E-9E5C-668E5DF805CC}"/>
              </a:ext>
            </a:extLst>
          </p:cNvPr>
          <p:cNvSpPr>
            <a:spLocks noGrp="1" noChangeArrowheads="1"/>
          </p:cNvSpPr>
          <p:nvPr>
            <p:ph type="sldNum" sz="quarter" idx="12"/>
          </p:nvPr>
        </p:nvSpPr>
        <p:spPr>
          <a:ln/>
        </p:spPr>
        <p:txBody>
          <a:bodyPr/>
          <a:lstStyle>
            <a:lvl1pPr>
              <a:defRPr/>
            </a:lvl1pPr>
          </a:lstStyle>
          <a:p>
            <a:pPr>
              <a:defRPr/>
            </a:pPr>
            <a:fld id="{3D4AB1EC-F478-4795-B749-57867849B39D}" type="slidenum">
              <a:rPr lang="en-US" altLang="en-US"/>
              <a:pPr>
                <a:defRPr/>
              </a:pPr>
              <a:t>‹#›</a:t>
            </a:fld>
            <a:endParaRPr lang="en-US" altLang="en-US"/>
          </a:p>
        </p:txBody>
      </p:sp>
    </p:spTree>
    <p:extLst>
      <p:ext uri="{BB962C8B-B14F-4D97-AF65-F5344CB8AC3E}">
        <p14:creationId xmlns:p14="http://schemas.microsoft.com/office/powerpoint/2010/main" val="192979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014"/>
            <a:ext cx="12033250" cy="49580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014"/>
            <a:ext cx="20447000" cy="24974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3094"/>
            <a:ext cx="12033250" cy="20015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7B74AB-FB0B-4ADB-A8CD-AB22CB8B41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31994C-4211-4442-9867-98B035C1F5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12512F-3A46-4ADF-B904-F72675D34B7F}"/>
              </a:ext>
            </a:extLst>
          </p:cNvPr>
          <p:cNvSpPr>
            <a:spLocks noGrp="1" noChangeArrowheads="1"/>
          </p:cNvSpPr>
          <p:nvPr>
            <p:ph type="sldNum" sz="quarter" idx="12"/>
          </p:nvPr>
        </p:nvSpPr>
        <p:spPr>
          <a:ln/>
        </p:spPr>
        <p:txBody>
          <a:bodyPr/>
          <a:lstStyle>
            <a:lvl1pPr>
              <a:defRPr/>
            </a:lvl1pPr>
          </a:lstStyle>
          <a:p>
            <a:pPr>
              <a:defRPr/>
            </a:pPr>
            <a:fld id="{0E5498BD-B65F-4FCE-981F-491B3BD4875C}" type="slidenum">
              <a:rPr lang="en-US" altLang="en-US"/>
              <a:pPr>
                <a:defRPr/>
              </a:pPr>
              <a:t>‹#›</a:t>
            </a:fld>
            <a:endParaRPr lang="en-US" altLang="en-US"/>
          </a:p>
        </p:txBody>
      </p:sp>
    </p:spTree>
    <p:extLst>
      <p:ext uri="{BB962C8B-B14F-4D97-AF65-F5344CB8AC3E}">
        <p14:creationId xmlns:p14="http://schemas.microsoft.com/office/powerpoint/2010/main" val="355256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7" y="20482561"/>
            <a:ext cx="21945864" cy="241883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7" y="2614508"/>
            <a:ext cx="21945864" cy="17556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7" y="22901394"/>
            <a:ext cx="21945864" cy="3433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368B92-06DD-4765-952D-30F038C693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224E2F-5E77-49E9-B998-248EA0B9C5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AA02C4-E304-4CF9-830E-C2ABC40C99D6}"/>
              </a:ext>
            </a:extLst>
          </p:cNvPr>
          <p:cNvSpPr>
            <a:spLocks noGrp="1" noChangeArrowheads="1"/>
          </p:cNvSpPr>
          <p:nvPr>
            <p:ph type="sldNum" sz="quarter" idx="12"/>
          </p:nvPr>
        </p:nvSpPr>
        <p:spPr>
          <a:ln/>
        </p:spPr>
        <p:txBody>
          <a:bodyPr/>
          <a:lstStyle>
            <a:lvl1pPr>
              <a:defRPr/>
            </a:lvl1pPr>
          </a:lstStyle>
          <a:p>
            <a:pPr>
              <a:defRPr/>
            </a:pPr>
            <a:fld id="{7C79EAAD-599D-4F3C-8AAB-F9C61E37D9DE}" type="slidenum">
              <a:rPr lang="en-US" altLang="en-US"/>
              <a:pPr>
                <a:defRPr/>
              </a:pPr>
              <a:t>‹#›</a:t>
            </a:fld>
            <a:endParaRPr lang="en-US" altLang="en-US"/>
          </a:p>
        </p:txBody>
      </p:sp>
    </p:spTree>
    <p:extLst>
      <p:ext uri="{BB962C8B-B14F-4D97-AF65-F5344CB8AC3E}">
        <p14:creationId xmlns:p14="http://schemas.microsoft.com/office/powerpoint/2010/main" val="224178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73D47C-11FE-47B4-BE95-1554F15C7E6F}"/>
              </a:ext>
            </a:extLst>
          </p:cNvPr>
          <p:cNvSpPr>
            <a:spLocks noGrp="1" noChangeArrowheads="1"/>
          </p:cNvSpPr>
          <p:nvPr>
            <p:ph type="title"/>
          </p:nvPr>
        </p:nvSpPr>
        <p:spPr bwMode="auto">
          <a:xfrm>
            <a:off x="2743200" y="2600325"/>
            <a:ext cx="3108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88F6C07-4C0E-40CD-9184-0B1BACBB1780}"/>
              </a:ext>
            </a:extLst>
          </p:cNvPr>
          <p:cNvSpPr>
            <a:spLocks noGrp="1" noChangeArrowheads="1"/>
          </p:cNvSpPr>
          <p:nvPr>
            <p:ph type="body" idx="1"/>
          </p:nvPr>
        </p:nvSpPr>
        <p:spPr bwMode="auto">
          <a:xfrm>
            <a:off x="2743200" y="8451850"/>
            <a:ext cx="31089600" cy="175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889A02-6D4A-4F7E-BBDE-BD08B218E32C}"/>
              </a:ext>
            </a:extLst>
          </p:cNvPr>
          <p:cNvSpPr>
            <a:spLocks noGrp="1" noChangeArrowheads="1"/>
          </p:cNvSpPr>
          <p:nvPr>
            <p:ph type="dt" sz="half" idx="2"/>
          </p:nvPr>
        </p:nvSpPr>
        <p:spPr bwMode="auto">
          <a:xfrm>
            <a:off x="27432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defRPr sz="6500"/>
            </a:lvl1pPr>
          </a:lstStyle>
          <a:p>
            <a:pPr>
              <a:defRPr/>
            </a:pPr>
            <a:endParaRPr lang="en-US"/>
          </a:p>
        </p:txBody>
      </p:sp>
      <p:sp>
        <p:nvSpPr>
          <p:cNvPr id="1029" name="Rectangle 5">
            <a:extLst>
              <a:ext uri="{FF2B5EF4-FFF2-40B4-BE49-F238E27FC236}">
                <a16:creationId xmlns:a16="http://schemas.microsoft.com/office/drawing/2014/main" id="{031BE67D-5F30-4367-9B92-AF4A9E00A244}"/>
              </a:ext>
            </a:extLst>
          </p:cNvPr>
          <p:cNvSpPr>
            <a:spLocks noGrp="1" noChangeArrowheads="1"/>
          </p:cNvSpPr>
          <p:nvPr>
            <p:ph type="ftr" sz="quarter" idx="3"/>
          </p:nvPr>
        </p:nvSpPr>
        <p:spPr bwMode="auto">
          <a:xfrm>
            <a:off x="12496800" y="26660475"/>
            <a:ext cx="115824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ctr">
              <a:defRPr sz="6500"/>
            </a:lvl1pPr>
          </a:lstStyle>
          <a:p>
            <a:pPr>
              <a:defRPr/>
            </a:pPr>
            <a:endParaRPr lang="en-US"/>
          </a:p>
        </p:txBody>
      </p:sp>
      <p:sp>
        <p:nvSpPr>
          <p:cNvPr id="1030" name="Rectangle 6">
            <a:extLst>
              <a:ext uri="{FF2B5EF4-FFF2-40B4-BE49-F238E27FC236}">
                <a16:creationId xmlns:a16="http://schemas.microsoft.com/office/drawing/2014/main" id="{3E69AD42-C0FC-42AF-BE65-FB71203F2910}"/>
              </a:ext>
            </a:extLst>
          </p:cNvPr>
          <p:cNvSpPr>
            <a:spLocks noGrp="1" noChangeArrowheads="1"/>
          </p:cNvSpPr>
          <p:nvPr>
            <p:ph type="sldNum" sz="quarter" idx="4"/>
          </p:nvPr>
        </p:nvSpPr>
        <p:spPr bwMode="auto">
          <a:xfrm>
            <a:off x="262128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r">
              <a:defRPr sz="6500"/>
            </a:lvl1pPr>
          </a:lstStyle>
          <a:p>
            <a:pPr>
              <a:defRPr/>
            </a:pPr>
            <a:fld id="{F713AA4D-9427-4F1D-94F5-92BD7C5CE44C}" type="slidenum">
              <a:rPr lang="en-US" altLang="en-US"/>
              <a:pPr>
                <a:defRPr/>
              </a:pPr>
              <a:t>‹#›</a:t>
            </a:fld>
            <a:endParaRPr lang="en-US" altLang="en-US"/>
          </a:p>
        </p:txBody>
      </p:sp>
      <p:sp>
        <p:nvSpPr>
          <p:cNvPr id="1031" name="Rectangle 7">
            <a:extLst>
              <a:ext uri="{FF2B5EF4-FFF2-40B4-BE49-F238E27FC236}">
                <a16:creationId xmlns:a16="http://schemas.microsoft.com/office/drawing/2014/main" id="{BD08691E-3787-48BB-B9C8-1F37A71B5556}"/>
              </a:ext>
            </a:extLst>
          </p:cNvPr>
          <p:cNvSpPr>
            <a:spLocks noChangeArrowheads="1"/>
          </p:cNvSpPr>
          <p:nvPr userDrawn="1"/>
        </p:nvSpPr>
        <p:spPr bwMode="auto">
          <a:xfrm>
            <a:off x="9525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2" name="Rectangle 8">
            <a:extLst>
              <a:ext uri="{FF2B5EF4-FFF2-40B4-BE49-F238E27FC236}">
                <a16:creationId xmlns:a16="http://schemas.microsoft.com/office/drawing/2014/main" id="{B848EA1F-9596-4787-9FC0-771067556F76}"/>
              </a:ext>
            </a:extLst>
          </p:cNvPr>
          <p:cNvSpPr>
            <a:spLocks noChangeArrowheads="1"/>
          </p:cNvSpPr>
          <p:nvPr userDrawn="1"/>
        </p:nvSpPr>
        <p:spPr bwMode="auto">
          <a:xfrm>
            <a:off x="97790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3" name="Rectangle 9">
            <a:extLst>
              <a:ext uri="{FF2B5EF4-FFF2-40B4-BE49-F238E27FC236}">
                <a16:creationId xmlns:a16="http://schemas.microsoft.com/office/drawing/2014/main" id="{5EA4F54F-A0E6-4B37-9302-5A5E43E0A86B}"/>
              </a:ext>
            </a:extLst>
          </p:cNvPr>
          <p:cNvSpPr>
            <a:spLocks noChangeArrowheads="1"/>
          </p:cNvSpPr>
          <p:nvPr userDrawn="1"/>
        </p:nvSpPr>
        <p:spPr bwMode="auto">
          <a:xfrm>
            <a:off x="186055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Rectangle 10">
            <a:extLst>
              <a:ext uri="{FF2B5EF4-FFF2-40B4-BE49-F238E27FC236}">
                <a16:creationId xmlns:a16="http://schemas.microsoft.com/office/drawing/2014/main" id="{A0484422-DA33-4621-B2B2-186B34089ACC}"/>
              </a:ext>
            </a:extLst>
          </p:cNvPr>
          <p:cNvSpPr>
            <a:spLocks noChangeArrowheads="1"/>
          </p:cNvSpPr>
          <p:nvPr userDrawn="1"/>
        </p:nvSpPr>
        <p:spPr bwMode="auto">
          <a:xfrm>
            <a:off x="274320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Rectangle 12">
            <a:extLst>
              <a:ext uri="{FF2B5EF4-FFF2-40B4-BE49-F238E27FC236}">
                <a16:creationId xmlns:a16="http://schemas.microsoft.com/office/drawing/2014/main" id="{4524C6A0-B3E2-4052-9C0B-141DF73C9E18}"/>
              </a:ext>
            </a:extLst>
          </p:cNvPr>
          <p:cNvSpPr>
            <a:spLocks noChangeArrowheads="1"/>
          </p:cNvSpPr>
          <p:nvPr userDrawn="1"/>
        </p:nvSpPr>
        <p:spPr bwMode="auto">
          <a:xfrm>
            <a:off x="0" y="0"/>
            <a:ext cx="36576000" cy="292608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doi.org/10.25774/s09ana75" TargetMode="External"/><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D75"/>
        </a:solidFill>
        <a:effectLst/>
      </p:bgPr>
    </p:bg>
    <p:spTree>
      <p:nvGrpSpPr>
        <p:cNvPr id="1" name=""/>
        <p:cNvGrpSpPr/>
        <p:nvPr/>
      </p:nvGrpSpPr>
      <p:grpSpPr>
        <a:xfrm>
          <a:off x="0" y="0"/>
          <a:ext cx="0" cy="0"/>
          <a:chOff x="0" y="0"/>
          <a:chExt cx="0" cy="0"/>
        </a:xfrm>
      </p:grpSpPr>
      <p:sp>
        <p:nvSpPr>
          <p:cNvPr id="15362" name="Text Box 343">
            <a:extLst>
              <a:ext uri="{FF2B5EF4-FFF2-40B4-BE49-F238E27FC236}">
                <a16:creationId xmlns:a16="http://schemas.microsoft.com/office/drawing/2014/main" id="{4742F90F-4054-49D5-87F3-245FE2935959}"/>
              </a:ext>
            </a:extLst>
          </p:cNvPr>
          <p:cNvSpPr txBox="1">
            <a:spLocks noChangeArrowheads="1"/>
          </p:cNvSpPr>
          <p:nvPr/>
        </p:nvSpPr>
        <p:spPr bwMode="auto">
          <a:xfrm>
            <a:off x="27432000" y="7010400"/>
            <a:ext cx="8115300" cy="12766675"/>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defRPr/>
            </a:pPr>
            <a:r>
              <a:rPr lang="en-US" altLang="en-US" sz="3200" dirty="0">
                <a:latin typeface="+mn-lt"/>
              </a:rPr>
              <a:t>A limitation for this study may include the sample at hand – the participants come from the same large, public undergraduate institution. </a:t>
            </a:r>
          </a:p>
          <a:p>
            <a:pPr lvl="2">
              <a:spcAft>
                <a:spcPts val="1800"/>
              </a:spcAft>
              <a:buFont typeface="Arial" panose="020B0604020202020204" pitchFamily="34" charset="0"/>
              <a:buChar char="•"/>
              <a:defRPr/>
            </a:pPr>
            <a:r>
              <a:rPr lang="en-US" altLang="en-US" sz="3200" dirty="0">
                <a:latin typeface="+mn-lt"/>
              </a:rPr>
              <a:t> Women from other universities may be contrasting to the women at this specific intuition, which may indeed affect the findings</a:t>
            </a:r>
          </a:p>
          <a:p>
            <a:pPr>
              <a:spcAft>
                <a:spcPts val="1800"/>
              </a:spcAft>
              <a:buFont typeface="Arial" panose="020B0604020202020204" pitchFamily="34" charset="0"/>
              <a:buChar char="•"/>
              <a:defRPr/>
            </a:pPr>
            <a:r>
              <a:rPr lang="en-US" altLang="en-US" sz="3200" dirty="0">
                <a:latin typeface="+mn-lt"/>
              </a:rPr>
              <a:t>Due to simplicity, breaking apart withdrawn PNMs who withdrew due to negative experiences, those who withdrew due to lack of interest, and those who were rejected or eliminated from the process all together will not be done. </a:t>
            </a:r>
          </a:p>
          <a:p>
            <a:pPr lvl="2">
              <a:spcAft>
                <a:spcPts val="1800"/>
              </a:spcAft>
              <a:buFont typeface="Arial" panose="020B0604020202020204" pitchFamily="34" charset="0"/>
              <a:buChar char="•"/>
              <a:defRPr/>
            </a:pPr>
            <a:r>
              <a:rPr lang="en-US" altLang="en-US" sz="3200" dirty="0">
                <a:latin typeface="+mn-lt"/>
              </a:rPr>
              <a:t> Withdrawn PNMs will be treated and grouped altogether, as opposed to broken up into differences regarding why they were withdrawn. </a:t>
            </a:r>
          </a:p>
          <a:p>
            <a:pPr marL="914400" lvl="2" indent="0">
              <a:spcAft>
                <a:spcPts val="1800"/>
              </a:spcAft>
              <a:defRPr/>
            </a:pPr>
            <a:endParaRPr lang="en-US" altLang="en-US" sz="3600" dirty="0"/>
          </a:p>
          <a:p>
            <a:pPr marL="0" indent="0">
              <a:spcAft>
                <a:spcPts val="1800"/>
              </a:spcAft>
              <a:defRPr/>
            </a:pPr>
            <a:endParaRPr lang="en-US" altLang="en-US" sz="3600" dirty="0"/>
          </a:p>
          <a:p>
            <a:pPr marL="914400" lvl="2" indent="0">
              <a:spcAft>
                <a:spcPts val="1800"/>
              </a:spcAft>
              <a:defRPr/>
            </a:pPr>
            <a:endParaRPr lang="en-US" altLang="en-US" sz="3600" dirty="0"/>
          </a:p>
        </p:txBody>
      </p:sp>
      <p:sp>
        <p:nvSpPr>
          <p:cNvPr id="15364" name="Text Box 23">
            <a:extLst>
              <a:ext uri="{FF2B5EF4-FFF2-40B4-BE49-F238E27FC236}">
                <a16:creationId xmlns:a16="http://schemas.microsoft.com/office/drawing/2014/main" id="{07A35919-A21F-473C-904B-D900114C20AE}"/>
              </a:ext>
            </a:extLst>
          </p:cNvPr>
          <p:cNvSpPr txBox="1">
            <a:spLocks noChangeArrowheads="1"/>
          </p:cNvSpPr>
          <p:nvPr/>
        </p:nvSpPr>
        <p:spPr bwMode="auto">
          <a:xfrm>
            <a:off x="555625" y="7043738"/>
            <a:ext cx="8783638" cy="21215350"/>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defRPr/>
            </a:pPr>
            <a:r>
              <a:rPr lang="en-US" altLang="en-US" sz="3500" dirty="0">
                <a:latin typeface="+mn-lt"/>
              </a:rPr>
              <a:t>Mental health issues have a large impact on undergraduate students in higher education. Female college students are specifically vulnerable to experiences that may positively or negatively affect their self esteem. </a:t>
            </a:r>
          </a:p>
          <a:p>
            <a:pPr>
              <a:spcAft>
                <a:spcPts val="1800"/>
              </a:spcAft>
              <a:buFont typeface="Arial" panose="020B0604020202020204" pitchFamily="34" charset="0"/>
              <a:buChar char="•"/>
              <a:defRPr/>
            </a:pPr>
            <a:r>
              <a:rPr lang="en-US" altLang="en-US" sz="3500" dirty="0">
                <a:latin typeface="+mn-lt"/>
              </a:rPr>
              <a:t>A student’s social context indeed influences their mental health (Hefner &amp; Eisenberg, 2009). </a:t>
            </a:r>
          </a:p>
          <a:p>
            <a:pPr>
              <a:spcAft>
                <a:spcPts val="1800"/>
              </a:spcAft>
              <a:buFont typeface="Arial" panose="020B0604020202020204" pitchFamily="34" charset="0"/>
              <a:buChar char="•"/>
              <a:defRPr/>
            </a:pPr>
            <a:r>
              <a:rPr lang="en-US" altLang="en-US" sz="3500" dirty="0">
                <a:latin typeface="+mn-lt"/>
              </a:rPr>
              <a:t>Social rejection and the awareness of the approval of others is an influential variable within one’s self esteem while engaging as a student in higher education. Panhellenic sorority recruitment, a process where new members engage and associate with sororities, may have a direct impact on a student’s self esteem (Chapman, et. al., 2008). </a:t>
            </a:r>
          </a:p>
          <a:p>
            <a:pPr>
              <a:spcAft>
                <a:spcPts val="1800"/>
              </a:spcAft>
              <a:buFont typeface="Arial" panose="020B0604020202020204" pitchFamily="34" charset="0"/>
              <a:buChar char="•"/>
              <a:defRPr/>
            </a:pPr>
            <a:r>
              <a:rPr lang="en-US" altLang="en-US" sz="3500" dirty="0">
                <a:latin typeface="+mn-lt"/>
              </a:rPr>
              <a:t>Due to the frequency of rejection in sorority recruitment, exploring the effect of rejection on students’ mental health and social support in the context of sorority recruitment is significant. Additionally, analyzing the effect of sorority recruitment on the mental health of college women  is significant due to its core social foundation. </a:t>
            </a:r>
          </a:p>
          <a:p>
            <a:pPr>
              <a:spcAft>
                <a:spcPts val="1800"/>
              </a:spcAft>
              <a:buFont typeface="Arial" panose="020B0604020202020204" pitchFamily="34" charset="0"/>
              <a:buChar char="•"/>
              <a:defRPr/>
            </a:pPr>
            <a:r>
              <a:rPr lang="en-US" altLang="en-US" sz="3500" dirty="0">
                <a:latin typeface="+mn-lt"/>
              </a:rPr>
              <a:t>Undergraduate students participating in recruitment (</a:t>
            </a:r>
            <a:r>
              <a:rPr lang="en-US" altLang="en-US" sz="3500" i="1" dirty="0">
                <a:latin typeface="+mn-lt"/>
              </a:rPr>
              <a:t>N</a:t>
            </a:r>
            <a:r>
              <a:rPr lang="en-US" altLang="en-US" sz="3500" dirty="0">
                <a:latin typeface="+mn-lt"/>
              </a:rPr>
              <a:t>=750), will complete an online questionnaire via email using the Rosenberg Self-Esteem Scale (RSES).  Respondents will be asked how they feel about themselves at three different periods during the recruitment process – directly before Panhellenic recruitment week, directly after recruitment week (bid day), and two months later. </a:t>
            </a:r>
          </a:p>
        </p:txBody>
      </p:sp>
      <p:sp>
        <p:nvSpPr>
          <p:cNvPr id="4102" name="Text Box 25">
            <a:extLst>
              <a:ext uri="{FF2B5EF4-FFF2-40B4-BE49-F238E27FC236}">
                <a16:creationId xmlns:a16="http://schemas.microsoft.com/office/drawing/2014/main" id="{C644A735-0F99-43FC-840E-489ECD85C58C}"/>
              </a:ext>
            </a:extLst>
          </p:cNvPr>
          <p:cNvSpPr txBox="1">
            <a:spLocks noChangeArrowheads="1"/>
          </p:cNvSpPr>
          <p:nvPr/>
        </p:nvSpPr>
        <p:spPr bwMode="auto">
          <a:xfrm>
            <a:off x="504825" y="6032500"/>
            <a:ext cx="8863013" cy="979488"/>
          </a:xfrm>
          <a:prstGeom prst="rect">
            <a:avLst/>
          </a:prstGeom>
          <a:solidFill>
            <a:schemeClr val="accent6">
              <a:lumMod val="40000"/>
              <a:lumOff val="6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Arial Unicode MS" pitchFamily="34"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latin typeface="+mn-lt"/>
              </a:rPr>
              <a:t>BACKGROUND</a:t>
            </a:r>
            <a:endParaRPr lang="en-US" altLang="en-US" dirty="0">
              <a:latin typeface="+mn-lt"/>
            </a:endParaRPr>
          </a:p>
        </p:txBody>
      </p:sp>
      <p:sp>
        <p:nvSpPr>
          <p:cNvPr id="15365" name="Rectangle 34">
            <a:extLst>
              <a:ext uri="{FF2B5EF4-FFF2-40B4-BE49-F238E27FC236}">
                <a16:creationId xmlns:a16="http://schemas.microsoft.com/office/drawing/2014/main" id="{4378AF3D-F8C7-4909-A03C-967271CBCBFB}"/>
              </a:ext>
            </a:extLst>
          </p:cNvPr>
          <p:cNvSpPr>
            <a:spLocks noChangeArrowheads="1"/>
          </p:cNvSpPr>
          <p:nvPr/>
        </p:nvSpPr>
        <p:spPr bwMode="auto">
          <a:xfrm>
            <a:off x="609600" y="4192588"/>
            <a:ext cx="35356800" cy="1538287"/>
          </a:xfrm>
          <a:prstGeom prst="rect">
            <a:avLst/>
          </a:prstGeom>
          <a:noFill/>
          <a:ln>
            <a:noFill/>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defRPr/>
            </a:pPr>
            <a:r>
              <a:rPr lang="en-US" altLang="en-US" sz="4700" b="1" dirty="0">
                <a:solidFill>
                  <a:schemeClr val="bg1"/>
                </a:solidFill>
                <a:latin typeface="+mn-lt"/>
              </a:rPr>
              <a:t> Sydney Daniel </a:t>
            </a:r>
          </a:p>
          <a:p>
            <a:pPr algn="ctr">
              <a:defRPr/>
            </a:pPr>
            <a:r>
              <a:rPr lang="en-US" altLang="en-US" sz="4700" b="1" dirty="0">
                <a:solidFill>
                  <a:schemeClr val="bg1"/>
                </a:solidFill>
                <a:latin typeface="+mn-lt"/>
              </a:rPr>
              <a:t>Monmouth University</a:t>
            </a:r>
          </a:p>
        </p:txBody>
      </p:sp>
      <p:sp>
        <p:nvSpPr>
          <p:cNvPr id="15366" name="Text Box 36">
            <a:extLst>
              <a:ext uri="{FF2B5EF4-FFF2-40B4-BE49-F238E27FC236}">
                <a16:creationId xmlns:a16="http://schemas.microsoft.com/office/drawing/2014/main" id="{228F4661-0533-47B0-8AB1-87CBDAFD72D5}"/>
              </a:ext>
            </a:extLst>
          </p:cNvPr>
          <p:cNvSpPr txBox="1">
            <a:spLocks noChangeArrowheads="1"/>
          </p:cNvSpPr>
          <p:nvPr/>
        </p:nvSpPr>
        <p:spPr bwMode="auto">
          <a:xfrm>
            <a:off x="9772650" y="7085013"/>
            <a:ext cx="8208963" cy="9096375"/>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1314450" indent="-57150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defRPr/>
            </a:pPr>
            <a:r>
              <a:rPr lang="en-US" altLang="en-US" sz="3350" dirty="0">
                <a:latin typeface="+mn-lt"/>
              </a:rPr>
              <a:t>The purpose of this study is to explore the ways that Panhellenic sorority recruitment impacts one’s mental health and social support in female college students. </a:t>
            </a:r>
          </a:p>
          <a:p>
            <a:pPr>
              <a:spcAft>
                <a:spcPts val="1800"/>
              </a:spcAft>
              <a:buFont typeface="Arial" panose="020B0604020202020204" pitchFamily="34" charset="0"/>
              <a:buChar char="•"/>
              <a:defRPr/>
            </a:pPr>
            <a:r>
              <a:rPr lang="en-US" altLang="en-US" sz="3350" dirty="0">
                <a:latin typeface="+mn-lt"/>
              </a:rPr>
              <a:t>By investigating the effects of recruitment on students’ self esteem before and after the recruitment process, as well as the effect of rejection on students’ well-being, this study aims to to analyze individual differences in students’ participation in recruitment, as well as the emotional effects and perceived social support preceding and following the recruitment process. </a:t>
            </a:r>
          </a:p>
          <a:p>
            <a:pPr>
              <a:spcAft>
                <a:spcPts val="1800"/>
              </a:spcAft>
              <a:buFont typeface="Arial" panose="020B0604020202020204" pitchFamily="34" charset="0"/>
              <a:buChar char="•"/>
              <a:defRPr/>
            </a:pPr>
            <a:endParaRPr lang="en-US" altLang="en-US" sz="3500" dirty="0"/>
          </a:p>
        </p:txBody>
      </p:sp>
      <p:sp>
        <p:nvSpPr>
          <p:cNvPr id="4106" name="Text Box 37">
            <a:extLst>
              <a:ext uri="{FF2B5EF4-FFF2-40B4-BE49-F238E27FC236}">
                <a16:creationId xmlns:a16="http://schemas.microsoft.com/office/drawing/2014/main" id="{04D61D7D-979B-4182-B54B-1A49CAAD611F}"/>
              </a:ext>
            </a:extLst>
          </p:cNvPr>
          <p:cNvSpPr txBox="1">
            <a:spLocks noChangeArrowheads="1"/>
          </p:cNvSpPr>
          <p:nvPr/>
        </p:nvSpPr>
        <p:spPr bwMode="auto">
          <a:xfrm>
            <a:off x="9772650" y="16402050"/>
            <a:ext cx="8208963" cy="979488"/>
          </a:xfrm>
          <a:prstGeom prst="rect">
            <a:avLst/>
          </a:prstGeom>
          <a:solidFill>
            <a:schemeClr val="accent6">
              <a:lumMod val="40000"/>
              <a:lumOff val="6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en-US" dirty="0"/>
              <a:t>RESEARCH QUESTIONS</a:t>
            </a:r>
          </a:p>
        </p:txBody>
      </p:sp>
      <p:sp>
        <p:nvSpPr>
          <p:cNvPr id="2061" name="Text Box 43">
            <a:extLst>
              <a:ext uri="{FF2B5EF4-FFF2-40B4-BE49-F238E27FC236}">
                <a16:creationId xmlns:a16="http://schemas.microsoft.com/office/drawing/2014/main" id="{10271659-5972-42A6-9124-ED31C7C744A1}"/>
              </a:ext>
            </a:extLst>
          </p:cNvPr>
          <p:cNvSpPr txBox="1">
            <a:spLocks noChangeArrowheads="1"/>
          </p:cNvSpPr>
          <p:nvPr/>
        </p:nvSpPr>
        <p:spPr bwMode="auto">
          <a:xfrm>
            <a:off x="18556288" y="7043738"/>
            <a:ext cx="8278812" cy="17599025"/>
          </a:xfrm>
          <a:prstGeom prst="rect">
            <a:avLst/>
          </a:prstGeom>
          <a:solidFill>
            <a:schemeClr val="bg1"/>
          </a:solidFill>
          <a:ln>
            <a:noFill/>
          </a:ln>
        </p:spPr>
        <p:txBody>
          <a:bodyPr lIns="360000" tIns="180000" rIns="360000" bIns="18000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3200" b="1" i="1" dirty="0">
                <a:latin typeface="+mn-lt"/>
              </a:rPr>
              <a:t>Participants</a:t>
            </a:r>
          </a:p>
          <a:p>
            <a:pPr marL="571500" indent="-571500">
              <a:buFont typeface="Arial" panose="020B0604020202020204" pitchFamily="34" charset="0"/>
              <a:buChar char="•"/>
              <a:defRPr/>
            </a:pPr>
            <a:r>
              <a:rPr lang="en-US" sz="3200" dirty="0">
                <a:latin typeface="+mn-lt"/>
              </a:rPr>
              <a:t>Southeastern university students (</a:t>
            </a:r>
            <a:r>
              <a:rPr lang="en-US" sz="3200" i="1" dirty="0">
                <a:latin typeface="+mn-lt"/>
              </a:rPr>
              <a:t>N</a:t>
            </a:r>
            <a:r>
              <a:rPr lang="en-US" sz="3200" dirty="0">
                <a:latin typeface="+mn-lt"/>
              </a:rPr>
              <a:t>=750)</a:t>
            </a:r>
          </a:p>
          <a:p>
            <a:pPr marL="1028700" lvl="1" indent="-571500">
              <a:buFont typeface="Arial" panose="020B0604020202020204" pitchFamily="34" charset="0"/>
              <a:buChar char="•"/>
              <a:defRPr/>
            </a:pPr>
            <a:r>
              <a:rPr lang="en-US" sz="3200" dirty="0">
                <a:latin typeface="+mn-lt"/>
              </a:rPr>
              <a:t>Female students will be engaging in this study; An age range of 18-19 will be preferable due to the recruitment process primarily being populated by first-year students. </a:t>
            </a:r>
          </a:p>
          <a:p>
            <a:pPr>
              <a:defRPr/>
            </a:pPr>
            <a:r>
              <a:rPr lang="en-US" sz="3200" b="1" i="1" dirty="0">
                <a:latin typeface="+mn-lt"/>
              </a:rPr>
              <a:t>Procedures</a:t>
            </a:r>
          </a:p>
          <a:p>
            <a:pPr marL="457200" indent="-457200">
              <a:buFont typeface="Arial" panose="020B0604020202020204" pitchFamily="34" charset="0"/>
              <a:buChar char="•"/>
              <a:defRPr/>
            </a:pPr>
            <a:r>
              <a:rPr lang="en-US" sz="3200" dirty="0">
                <a:latin typeface="+mn-lt"/>
              </a:rPr>
              <a:t>Purposeful sampling will be used to gather participants by choosing students who complete the recruitment process, and those who withdraw from the process altogether.</a:t>
            </a:r>
          </a:p>
          <a:p>
            <a:pPr marL="457200" indent="-457200">
              <a:buFont typeface="Arial" panose="020B0604020202020204" pitchFamily="34" charset="0"/>
              <a:buChar char="•"/>
              <a:defRPr/>
            </a:pPr>
            <a:r>
              <a:rPr lang="en-US" sz="3200" dirty="0">
                <a:latin typeface="+mn-lt"/>
              </a:rPr>
              <a:t>Qualitative research will be conducted in order to collect information and inquire the impact of sorority recruitment on female college students’ mental well-being prior and following the recruitment experience. </a:t>
            </a:r>
          </a:p>
          <a:p>
            <a:pPr>
              <a:defRPr/>
            </a:pPr>
            <a:endParaRPr lang="en-US" sz="3200" dirty="0">
              <a:latin typeface="+mn-lt"/>
            </a:endParaRPr>
          </a:p>
          <a:p>
            <a:pPr>
              <a:defRPr/>
            </a:pPr>
            <a:r>
              <a:rPr lang="en-US" sz="3200" b="1" i="1" dirty="0">
                <a:latin typeface="+mn-lt"/>
              </a:rPr>
              <a:t>Data Analysis</a:t>
            </a:r>
          </a:p>
          <a:p>
            <a:pPr marL="571500" indent="-571500">
              <a:buFont typeface="Arial" panose="020B0604020202020204" pitchFamily="34" charset="0"/>
              <a:buChar char="•"/>
              <a:defRPr/>
            </a:pPr>
            <a:r>
              <a:rPr lang="en-US" sz="3200" dirty="0">
                <a:latin typeface="+mn-lt"/>
              </a:rPr>
              <a:t>After collecting the results from the RSES scale via email, the scores will be gathered from all potential new members (PNMs) prior to the recruitment experience. </a:t>
            </a:r>
          </a:p>
          <a:p>
            <a:pPr marL="571500" indent="-571500">
              <a:buFont typeface="Arial" panose="020B0604020202020204" pitchFamily="34" charset="0"/>
              <a:buChar char="•"/>
              <a:defRPr/>
            </a:pPr>
            <a:r>
              <a:rPr lang="en-US" sz="3200" dirty="0">
                <a:latin typeface="+mn-lt"/>
              </a:rPr>
              <a:t>The second period of the RSES scale distribution will result in the two groups becoming assembled (persistent PNMs and withdrawn PNMs), with which mean scores will be calculated in order to locate the change in self-esteem between persistent and withdrawn students. </a:t>
            </a:r>
          </a:p>
          <a:p>
            <a:pPr marL="571500" indent="-571500">
              <a:buFont typeface="Arial" panose="020B0604020202020204" pitchFamily="34" charset="0"/>
              <a:buChar char="•"/>
              <a:defRPr/>
            </a:pPr>
            <a:r>
              <a:rPr lang="en-US" sz="3200" dirty="0">
                <a:latin typeface="+mn-lt"/>
              </a:rPr>
              <a:t>This process will be continued during the third round of RSES scale distribution to analyze changes between groups 2 months following the recruitment process. </a:t>
            </a:r>
          </a:p>
        </p:txBody>
      </p:sp>
      <p:sp>
        <p:nvSpPr>
          <p:cNvPr id="15369" name="Rectangle 371">
            <a:extLst>
              <a:ext uri="{FF2B5EF4-FFF2-40B4-BE49-F238E27FC236}">
                <a16:creationId xmlns:a16="http://schemas.microsoft.com/office/drawing/2014/main" id="{1D00551C-47DA-4349-B948-CB7BF28720CA}"/>
              </a:ext>
            </a:extLst>
          </p:cNvPr>
          <p:cNvSpPr>
            <a:spLocks noChangeArrowheads="1"/>
          </p:cNvSpPr>
          <p:nvPr/>
        </p:nvSpPr>
        <p:spPr bwMode="auto">
          <a:xfrm>
            <a:off x="914400" y="973138"/>
            <a:ext cx="34671000" cy="2825750"/>
          </a:xfrm>
          <a:prstGeom prst="rect">
            <a:avLst/>
          </a:prstGeom>
          <a:solidFill>
            <a:schemeClr val="bg1"/>
          </a:solidFill>
          <a:ln w="41275">
            <a:solidFill>
              <a:srgbClr val="BC8ED3"/>
            </a:solidFill>
            <a:miter lim="800000"/>
            <a:headEnd/>
            <a:tailEnd/>
          </a:ln>
        </p:spPr>
        <p:txBody>
          <a:bodyPr lIns="360000" tIns="180000" rIns="360000" bIns="180000">
            <a:spAutoFit/>
          </a:bodyPr>
          <a:lstStyle/>
          <a:p>
            <a:pPr algn="ctr">
              <a:defRPr/>
            </a:pPr>
            <a:r>
              <a:rPr lang="en-US" altLang="en-US" sz="8000" b="1" dirty="0">
                <a:solidFill>
                  <a:srgbClr val="BC8ED3"/>
                </a:solidFill>
                <a:latin typeface="+mn-lt"/>
                <a:cs typeface="Cavolini" panose="03000502040302020204" pitchFamily="66" charset="0"/>
              </a:rPr>
              <a:t>The Effects of Sorority Recruitment on Mental Health and Social Support in Female College Students </a:t>
            </a:r>
          </a:p>
        </p:txBody>
      </p:sp>
      <p:sp>
        <p:nvSpPr>
          <p:cNvPr id="4113" name="TextBox 31">
            <a:extLst>
              <a:ext uri="{FF2B5EF4-FFF2-40B4-BE49-F238E27FC236}">
                <a16:creationId xmlns:a16="http://schemas.microsoft.com/office/drawing/2014/main" id="{C933070C-E400-418E-8DF2-C6A4DCCD044C}"/>
              </a:ext>
            </a:extLst>
          </p:cNvPr>
          <p:cNvSpPr txBox="1">
            <a:spLocks noChangeArrowheads="1"/>
          </p:cNvSpPr>
          <p:nvPr/>
        </p:nvSpPr>
        <p:spPr bwMode="auto">
          <a:xfrm>
            <a:off x="27755850" y="26258838"/>
            <a:ext cx="7467600" cy="1692275"/>
          </a:xfrm>
          <a:prstGeom prst="rect">
            <a:avLst/>
          </a:prstGeom>
          <a:no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3600" b="1" dirty="0">
                <a:latin typeface="+mn-lt"/>
                <a:ea typeface="Arial Unicode MS" pitchFamily="34" charset="-128"/>
                <a:cs typeface="Arial Unicode MS" pitchFamily="34" charset="-128"/>
              </a:rPr>
              <a:t>For questions/comments, email: </a:t>
            </a:r>
            <a:r>
              <a:rPr lang="en-US" altLang="en-US" sz="3600" b="1" u="sng" dirty="0">
                <a:latin typeface="+mn-lt"/>
                <a:ea typeface="Arial Unicode MS" pitchFamily="34" charset="-128"/>
                <a:cs typeface="Arial Unicode MS" pitchFamily="34" charset="-128"/>
              </a:rPr>
              <a:t>s1330749@monmouth.edu</a:t>
            </a:r>
          </a:p>
          <a:p>
            <a:pPr algn="ctr">
              <a:defRPr/>
            </a:pPr>
            <a:r>
              <a:rPr lang="en-US" altLang="en-US" sz="3200" dirty="0">
                <a:latin typeface="+mn-lt"/>
                <a:ea typeface="Arial Unicode MS" pitchFamily="34" charset="-128"/>
                <a:cs typeface="Arial Unicode MS" pitchFamily="34" charset="-128"/>
              </a:rPr>
              <a:t> </a:t>
            </a:r>
          </a:p>
        </p:txBody>
      </p:sp>
      <p:sp>
        <p:nvSpPr>
          <p:cNvPr id="2" name="Text Box 39">
            <a:extLst>
              <a:ext uri="{FF2B5EF4-FFF2-40B4-BE49-F238E27FC236}">
                <a16:creationId xmlns:a16="http://schemas.microsoft.com/office/drawing/2014/main" id="{01D0B3C4-EAF0-4144-931A-47B819B15ECB}"/>
              </a:ext>
            </a:extLst>
          </p:cNvPr>
          <p:cNvSpPr txBox="1">
            <a:spLocks noChangeArrowheads="1"/>
          </p:cNvSpPr>
          <p:nvPr/>
        </p:nvSpPr>
        <p:spPr bwMode="auto">
          <a:xfrm>
            <a:off x="18556288" y="6019800"/>
            <a:ext cx="8266112" cy="979488"/>
          </a:xfrm>
          <a:prstGeom prst="rect">
            <a:avLst/>
          </a:prstGeom>
          <a:solidFill>
            <a:schemeClr val="accent6">
              <a:lumMod val="40000"/>
              <a:lumOff val="6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METHOD</a:t>
            </a:r>
            <a:endParaRPr lang="en-US" altLang="en-US" dirty="0"/>
          </a:p>
        </p:txBody>
      </p:sp>
      <p:sp>
        <p:nvSpPr>
          <p:cNvPr id="29" name="Text Box 37">
            <a:extLst>
              <a:ext uri="{FF2B5EF4-FFF2-40B4-BE49-F238E27FC236}">
                <a16:creationId xmlns:a16="http://schemas.microsoft.com/office/drawing/2014/main" id="{98E9F730-3B9A-45A2-8D57-8034C439AD35}"/>
              </a:ext>
            </a:extLst>
          </p:cNvPr>
          <p:cNvSpPr txBox="1">
            <a:spLocks noChangeArrowheads="1"/>
          </p:cNvSpPr>
          <p:nvPr/>
        </p:nvSpPr>
        <p:spPr bwMode="auto">
          <a:xfrm>
            <a:off x="9753600" y="6064250"/>
            <a:ext cx="8266113" cy="979488"/>
          </a:xfrm>
          <a:prstGeom prst="rect">
            <a:avLst/>
          </a:prstGeom>
          <a:solidFill>
            <a:schemeClr val="accent6">
              <a:lumMod val="40000"/>
              <a:lumOff val="6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PURPOSE</a:t>
            </a:r>
            <a:endParaRPr lang="en-US" altLang="en-US" dirty="0"/>
          </a:p>
        </p:txBody>
      </p:sp>
      <p:sp>
        <p:nvSpPr>
          <p:cNvPr id="25" name="Text Box 39">
            <a:extLst>
              <a:ext uri="{FF2B5EF4-FFF2-40B4-BE49-F238E27FC236}">
                <a16:creationId xmlns:a16="http://schemas.microsoft.com/office/drawing/2014/main" id="{83972010-ED10-4A91-A49E-3B94F79423DC}"/>
              </a:ext>
            </a:extLst>
          </p:cNvPr>
          <p:cNvSpPr txBox="1">
            <a:spLocks noChangeArrowheads="1"/>
          </p:cNvSpPr>
          <p:nvPr/>
        </p:nvSpPr>
        <p:spPr bwMode="auto">
          <a:xfrm>
            <a:off x="27393900" y="6019800"/>
            <a:ext cx="8191500" cy="990600"/>
          </a:xfrm>
          <a:prstGeom prst="rect">
            <a:avLst/>
          </a:prstGeom>
          <a:solidFill>
            <a:schemeClr val="accent6">
              <a:lumMod val="40000"/>
              <a:lumOff val="6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LIMITATIONS</a:t>
            </a:r>
            <a:endParaRPr lang="en-US" altLang="en-US" dirty="0"/>
          </a:p>
        </p:txBody>
      </p:sp>
      <p:cxnSp>
        <p:nvCxnSpPr>
          <p:cNvPr id="5" name="Straight Connector 4">
            <a:extLst>
              <a:ext uri="{FF2B5EF4-FFF2-40B4-BE49-F238E27FC236}">
                <a16:creationId xmlns:a16="http://schemas.microsoft.com/office/drawing/2014/main" id="{C373EEC3-5A01-4F51-AADC-739F655E8A9A}"/>
              </a:ext>
            </a:extLst>
          </p:cNvPr>
          <p:cNvCxnSpPr/>
          <p:nvPr/>
        </p:nvCxnSpPr>
        <p:spPr bwMode="auto">
          <a:xfrm>
            <a:off x="27168475" y="24917400"/>
            <a:ext cx="8723313" cy="0"/>
          </a:xfrm>
          <a:prstGeom prst="line">
            <a:avLst/>
          </a:prstGeom>
          <a:solidFill>
            <a:schemeClr val="accent1"/>
          </a:solidFill>
          <a:ln w="120650" cap="flat" cmpd="sng" algn="ctr">
            <a:solidFill>
              <a:schemeClr val="accent4">
                <a:lumMod val="50000"/>
              </a:schemeClr>
            </a:solidFill>
            <a:prstDash val="solid"/>
            <a:round/>
            <a:headEnd type="none" w="med" len="med"/>
            <a:tailEnd type="none" w="med" len="med"/>
          </a:ln>
          <a:effectLst/>
        </p:spPr>
      </p:cxnSp>
      <p:sp>
        <p:nvSpPr>
          <p:cNvPr id="22" name="Text Box 39">
            <a:extLst>
              <a:ext uri="{FF2B5EF4-FFF2-40B4-BE49-F238E27FC236}">
                <a16:creationId xmlns:a16="http://schemas.microsoft.com/office/drawing/2014/main" id="{9564E360-57F6-4723-B3CA-88CC0D6B1A8C}"/>
              </a:ext>
            </a:extLst>
          </p:cNvPr>
          <p:cNvSpPr txBox="1">
            <a:spLocks noChangeArrowheads="1"/>
          </p:cNvSpPr>
          <p:nvPr/>
        </p:nvSpPr>
        <p:spPr bwMode="auto">
          <a:xfrm>
            <a:off x="27463750" y="18211800"/>
            <a:ext cx="8153400" cy="979488"/>
          </a:xfrm>
          <a:prstGeom prst="rect">
            <a:avLst/>
          </a:prstGeom>
          <a:solidFill>
            <a:schemeClr val="accent6">
              <a:lumMod val="40000"/>
              <a:lumOff val="6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REFERENCES</a:t>
            </a:r>
            <a:endParaRPr lang="en-US" altLang="en-US" dirty="0"/>
          </a:p>
        </p:txBody>
      </p:sp>
      <p:pic>
        <p:nvPicPr>
          <p:cNvPr id="15376" name="Picture 6">
            <a:extLst>
              <a:ext uri="{FF2B5EF4-FFF2-40B4-BE49-F238E27FC236}">
                <a16:creationId xmlns:a16="http://schemas.microsoft.com/office/drawing/2014/main" id="{7AEA86E9-1B84-4D2A-96CA-34CBD00540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98888" y="25087263"/>
            <a:ext cx="453866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343">
            <a:extLst>
              <a:ext uri="{FF2B5EF4-FFF2-40B4-BE49-F238E27FC236}">
                <a16:creationId xmlns:a16="http://schemas.microsoft.com/office/drawing/2014/main" id="{8271CD29-5287-4FD2-A5A7-F7FDA811AB0F}"/>
              </a:ext>
            </a:extLst>
          </p:cNvPr>
          <p:cNvSpPr txBox="1">
            <a:spLocks noChangeArrowheads="1"/>
          </p:cNvSpPr>
          <p:nvPr/>
        </p:nvSpPr>
        <p:spPr bwMode="auto">
          <a:xfrm>
            <a:off x="27573288" y="19318288"/>
            <a:ext cx="7788275" cy="5472112"/>
          </a:xfrm>
          <a:prstGeom prst="rect">
            <a:avLst/>
          </a:prstGeom>
          <a:solidFill>
            <a:schemeClr val="bg1"/>
          </a:solidFill>
          <a:ln>
            <a:noFill/>
          </a:ln>
        </p:spPr>
        <p:txBody>
          <a:bodyPr lIns="360000" tIns="180000" rIns="360000" bIns="180000">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sz="2800" dirty="0">
                <a:latin typeface="+mn-lt"/>
              </a:rPr>
              <a:t>Hefner, J., &amp; Eisenberg, D. (2009). Social support and	mental health among college students. </a:t>
            </a:r>
            <a:r>
              <a:rPr lang="en-US" sz="2800" i="1" dirty="0">
                <a:latin typeface="+mn-lt"/>
              </a:rPr>
              <a:t>American Journal of	Orthopsychiatry, 79(4),</a:t>
            </a:r>
            <a:r>
              <a:rPr lang="en-US" sz="2800" dirty="0">
                <a:latin typeface="+mn-lt"/>
              </a:rPr>
              <a:t> 491-499.</a:t>
            </a:r>
          </a:p>
          <a:p>
            <a:pPr>
              <a:defRPr/>
            </a:pPr>
            <a:endParaRPr lang="en-US" sz="2800" dirty="0">
              <a:latin typeface="+mn-lt"/>
            </a:endParaRPr>
          </a:p>
          <a:p>
            <a:pPr>
              <a:defRPr/>
            </a:pPr>
            <a:r>
              <a:rPr lang="en-US" sz="2800" dirty="0">
                <a:latin typeface="+mn-lt"/>
              </a:rPr>
              <a:t>Chapman, Lauren; Hirt, Joan B.; and Spruill, Nicklaus R. (2008) The effects of sorority recruitment on self-esteem. </a:t>
            </a:r>
            <a:r>
              <a:rPr lang="en-US" sz="2800" i="1" dirty="0">
                <a:latin typeface="+mn-lt"/>
              </a:rPr>
              <a:t>Oracle: The Research Journal of the Association of Fraternity/Sorority Advisors, 3(2)</a:t>
            </a:r>
            <a:r>
              <a:rPr lang="en-US" sz="2800" dirty="0">
                <a:latin typeface="+mn-lt"/>
              </a:rPr>
              <a:t> , 38-52. </a:t>
            </a:r>
            <a:r>
              <a:rPr lang="en-US" sz="2800" u="sng" dirty="0">
                <a:latin typeface="+mn-lt"/>
                <a:hlinkClick r:id="rId6"/>
              </a:rPr>
              <a:t>https://doi.org/10.25774/s09ana75</a:t>
            </a:r>
            <a:endParaRPr lang="en-US" sz="2800" dirty="0">
              <a:latin typeface="+mn-lt"/>
            </a:endParaRPr>
          </a:p>
          <a:p>
            <a:pPr>
              <a:defRPr/>
            </a:pPr>
            <a:endParaRPr lang="en-US" sz="2400" dirty="0"/>
          </a:p>
        </p:txBody>
      </p:sp>
      <p:sp>
        <p:nvSpPr>
          <p:cNvPr id="15378" name="TextBox 5">
            <a:extLst>
              <a:ext uri="{FF2B5EF4-FFF2-40B4-BE49-F238E27FC236}">
                <a16:creationId xmlns:a16="http://schemas.microsoft.com/office/drawing/2014/main" id="{0D92EAA6-129A-4744-BBD3-E5F23C479A0C}"/>
              </a:ext>
            </a:extLst>
          </p:cNvPr>
          <p:cNvSpPr txBox="1">
            <a:spLocks noChangeArrowheads="1"/>
          </p:cNvSpPr>
          <p:nvPr/>
        </p:nvSpPr>
        <p:spPr bwMode="auto">
          <a:xfrm>
            <a:off x="23317200" y="50292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sp>
        <p:nvSpPr>
          <p:cNvPr id="15379" name="TextBox 5">
            <a:extLst>
              <a:ext uri="{FF2B5EF4-FFF2-40B4-BE49-F238E27FC236}">
                <a16:creationId xmlns:a16="http://schemas.microsoft.com/office/drawing/2014/main" id="{AB26C163-CEAB-4FCB-99EA-3583E704A13F}"/>
              </a:ext>
            </a:extLst>
          </p:cNvPr>
          <p:cNvSpPr txBox="1">
            <a:spLocks noChangeArrowheads="1"/>
          </p:cNvSpPr>
          <p:nvPr/>
        </p:nvSpPr>
        <p:spPr bwMode="auto">
          <a:xfrm>
            <a:off x="10077450" y="17676813"/>
            <a:ext cx="7577138" cy="8986837"/>
          </a:xfrm>
          <a:prstGeom prst="rect">
            <a:avLst/>
          </a:prstGeom>
          <a:noFill/>
          <a:ln>
            <a:noFill/>
          </a:ln>
        </p:spPr>
        <p:txBody>
          <a:bodyPr>
            <a:spAutoFit/>
          </a:bodyPr>
          <a:lstStyle/>
          <a:p>
            <a:pPr algn="ctr">
              <a:defRPr/>
            </a:pPr>
            <a:r>
              <a:rPr lang="en-US" altLang="en-US" sz="3400" dirty="0">
                <a:latin typeface="+mn-lt"/>
              </a:rPr>
              <a:t>This study will address the following questions: </a:t>
            </a:r>
          </a:p>
          <a:p>
            <a:pPr algn="ctr">
              <a:defRPr/>
            </a:pPr>
            <a:endParaRPr lang="en-US" altLang="en-US" sz="3400" dirty="0">
              <a:latin typeface="+mn-lt"/>
            </a:endParaRPr>
          </a:p>
          <a:p>
            <a:pPr algn="ctr">
              <a:defRPr/>
            </a:pPr>
            <a:r>
              <a:rPr lang="en-US" altLang="en-US" sz="3400" dirty="0">
                <a:latin typeface="+mn-lt"/>
              </a:rPr>
              <a:t>In what ways does sorority recruitment impact one’s mental health in female college students? How does one’s individual differences forecast the choice to participate in recruitment, and how does this impact the outcome of the experience? What is one’s level of perceived social support prior to engaging in sorority recruitment, and what is one's level after the recruitment experience? What are the emotional effects of rejection, specifically in the context of sorority recruitment, and what are the emotional reactions following rejection?</a:t>
            </a:r>
          </a:p>
        </p:txBody>
      </p:sp>
      <p:pic>
        <p:nvPicPr>
          <p:cNvPr id="3" name="Monmouth University 6 (1)">
            <a:hlinkClick r:id="" action="ppaction://media"/>
            <a:extLst>
              <a:ext uri="{FF2B5EF4-FFF2-40B4-BE49-F238E27FC236}">
                <a16:creationId xmlns:a16="http://schemas.microsoft.com/office/drawing/2014/main" id="{CF84532C-9CA8-4DCA-A80E-C453F2E6CA5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043525" y="143859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4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E3F513F32C68408B013CB3B9E642FB" ma:contentTypeVersion="4" ma:contentTypeDescription="Create a new document." ma:contentTypeScope="" ma:versionID="44102adeb8dbfc85336ade12861ef0ab">
  <xsd:schema xmlns:xsd="http://www.w3.org/2001/XMLSchema" xmlns:xs="http://www.w3.org/2001/XMLSchema" xmlns:p="http://schemas.microsoft.com/office/2006/metadata/properties" xmlns:ns3="971d48e6-8269-43ae-9a22-4f68957d4baa" targetNamespace="http://schemas.microsoft.com/office/2006/metadata/properties" ma:root="true" ma:fieldsID="43413f626c16a4fbf1a3c7d671841988" ns3:_="">
    <xsd:import namespace="971d48e6-8269-43ae-9a22-4f68957d4b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d48e6-8269-43ae-9a22-4f68957d4b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5CB3A-6E02-464A-AA1B-B7980BA2BFB9}">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971d48e6-8269-43ae-9a22-4f68957d4baa"/>
  </ds:schemaRefs>
</ds:datastoreItem>
</file>

<file path=customXml/itemProps2.xml><?xml version="1.0" encoding="utf-8"?>
<ds:datastoreItem xmlns:ds="http://schemas.openxmlformats.org/officeDocument/2006/customXml" ds:itemID="{AC664E8F-50A3-483B-8181-4229337FB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d48e6-8269-43ae-9a22-4f68957d4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05142C-7687-4CB6-833A-A198E69F6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9705</TotalTime>
  <Words>846</Words>
  <Application>Microsoft Office PowerPoint</Application>
  <PresentationFormat>Custom</PresentationFormat>
  <Paragraphs>41</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Unicode MS</vt:lpstr>
      <vt:lpstr>Cavolini</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Robert Smith</cp:lastModifiedBy>
  <cp:revision>578</cp:revision>
  <cp:lastPrinted>1999-09-02T03:17:39Z</cp:lastPrinted>
  <dcterms:created xsi:type="dcterms:W3CDTF">1997-10-24T05:44:18Z</dcterms:created>
  <dcterms:modified xsi:type="dcterms:W3CDTF">2022-04-15T12:13:12Z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0x0101008EE3F513F32C68408B013CB3B9E642FB</vt:lpwstr>
  </property>
</Properties>
</file>