
<file path=[Content_Types].xml><?xml version="1.0" encoding="utf-8"?>
<Types xmlns="http://schemas.openxmlformats.org/package/2006/content-types">
  <Default Extension="png" ContentType="image/png"/>
  <Default Extension="m4a" ContentType="audio/mp4"/>
  <Default Extension="rels" ContentType="application/vnd.openxmlformats-package.relationships+xml"/>
  <Default Extension="fntdata" ContentType="application/x-fontdata"/>
  <Default Extension="xml" ContentType="application/xml"/>
  <Default Extension="jpg" ContentType="image/jpeg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embeddedFontLst>
    <p:embeddedFont>
      <p:font typeface="Arial Narrow" panose="020B0604020202020204" pitchFamily="34" charset="0"/>
      <p:regular r:id="rId4"/>
      <p:bold r:id="rId5"/>
      <p:italic r:id="rId6"/>
      <p:boldItalic r:id="rId7"/>
    </p:embeddedFont>
    <p:embeddedFont>
      <p:font typeface="Patrick Hand SC" pitchFamily="2" charset="77"/>
      <p:regular r:id="rId8"/>
    </p:embeddedFont>
    <p:embeddedFont>
      <p:font typeface="Sniglet" pitchFamily="82" charset="0"/>
      <p:regular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7FE69DF-D11E-49BA-B546-6195E4E87960}">
  <a:tblStyle styleId="{F7FE69DF-D11E-49BA-B546-6195E4E8796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D46E14-F3A6-45BD-AA53-69B63E3B44AA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6969"/>
    <p:restoredTop sz="86351"/>
  </p:normalViewPr>
  <p:slideViewPr>
    <p:cSldViewPr snapToGrid="0" snapToObjects="1">
      <p:cViewPr varScale="1">
        <p:scale>
          <a:sx n="139" d="100"/>
          <a:sy n="139" d="100"/>
        </p:scale>
        <p:origin x="1640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1049500" y="1459650"/>
            <a:ext cx="3417900" cy="27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+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2"/>
          </p:nvPr>
        </p:nvSpPr>
        <p:spPr>
          <a:xfrm>
            <a:off x="4676725" y="1459650"/>
            <a:ext cx="3393600" cy="27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+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Patrick Hand SC"/>
              <a:buNone/>
              <a:defRPr sz="3000" b="1">
                <a:solidFill>
                  <a:schemeClr val="accent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Patrick Hand SC"/>
              <a:buNone/>
              <a:defRPr sz="3000" b="1">
                <a:solidFill>
                  <a:schemeClr val="accent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Patrick Hand SC"/>
              <a:buNone/>
              <a:defRPr sz="3000" b="1">
                <a:solidFill>
                  <a:schemeClr val="accent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Patrick Hand SC"/>
              <a:buNone/>
              <a:defRPr sz="3000" b="1">
                <a:solidFill>
                  <a:schemeClr val="accent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Patrick Hand SC"/>
              <a:buNone/>
              <a:defRPr sz="3000" b="1">
                <a:solidFill>
                  <a:schemeClr val="accent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Patrick Hand SC"/>
              <a:buNone/>
              <a:defRPr sz="3000" b="1">
                <a:solidFill>
                  <a:schemeClr val="accent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Patrick Hand SC"/>
              <a:buNone/>
              <a:defRPr sz="3000" b="1">
                <a:solidFill>
                  <a:schemeClr val="accent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Patrick Hand SC"/>
              <a:buNone/>
              <a:defRPr sz="3000" b="1">
                <a:solidFill>
                  <a:schemeClr val="accent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Patrick Hand SC"/>
              <a:buNone/>
              <a:defRPr sz="3000" b="1">
                <a:solidFill>
                  <a:schemeClr val="accent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49500" y="1437426"/>
            <a:ext cx="7020900" cy="27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  <a:noFill/>
          <a:ln>
            <a:noFill/>
          </a:ln>
          <a:effectLst>
            <a:outerShdw blurRad="28575" dist="19050" dir="5400000" algn="bl" rotWithShape="0">
              <a:srgbClr val="000000">
                <a:alpha val="25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1009125" y="-112920"/>
            <a:ext cx="7020900" cy="7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Teacher </a:t>
            </a:r>
            <a:r>
              <a:rPr lang="en" dirty="0"/>
              <a:t>Training: Making A Difference </a:t>
            </a:r>
            <a:br>
              <a:rPr lang="en" dirty="0"/>
            </a:br>
            <a:r>
              <a:rPr lang="en" dirty="0"/>
              <a:t> </a:t>
            </a:r>
            <a:br>
              <a:rPr lang="en" sz="1800" dirty="0"/>
            </a:br>
            <a:endParaRPr sz="18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2"/>
          </p:nvPr>
        </p:nvSpPr>
        <p:spPr>
          <a:xfrm>
            <a:off x="699387" y="445203"/>
            <a:ext cx="1439692" cy="25034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rgbClr val="2A95B7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COMMUNITY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rgbClr val="2A95B7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Long Branch, New Jersey 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rgbClr val="2A95B7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Population: 30,516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rgbClr val="2A95B7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Poverty rate: 18.2%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rgbClr val="2A95B7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Citizenship rate: 80.5%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rgbClr val="2A95B7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Race: White- 66.98%, African American-15.99%, other race-12.75%, two or more races-2.63%</a:t>
            </a:r>
            <a:endParaRPr sz="1100" dirty="0">
              <a:solidFill>
                <a:srgbClr val="2A95B7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100" dirty="0"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2"/>
          </p:nvPr>
        </p:nvSpPr>
        <p:spPr>
          <a:xfrm>
            <a:off x="2173481" y="562128"/>
            <a:ext cx="1439694" cy="22695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SCHOOL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Amerigo A Anastasia Elementary School 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K-5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581 students; 46% female and 54% male students 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Student/teacher ratio: 10:1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69% minority enrollment</a:t>
            </a:r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2"/>
          </p:nvPr>
        </p:nvSpPr>
        <p:spPr>
          <a:xfrm>
            <a:off x="5121669" y="2095290"/>
            <a:ext cx="1197796" cy="22773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lvl="0" indent="0" algn="ctr">
              <a:buNone/>
            </a:pPr>
            <a:r>
              <a:rPr lang="en-US" sz="1100" b="1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ROLE</a:t>
            </a:r>
          </a:p>
          <a:p>
            <a:pPr marL="101600" lvl="0" indent="0" algn="ctr">
              <a:buNone/>
            </a:pPr>
            <a:r>
              <a:rPr lang="en-US" sz="1100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Observe, Help students and teachers, Make connections, Teach short lessons, Review information, Speak with students and teachers, Plan, Collaborate</a:t>
            </a:r>
          </a:p>
        </p:txBody>
      </p:sp>
      <p:sp>
        <p:nvSpPr>
          <p:cNvPr id="58" name="Google Shape;58;p13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 dirty="0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637E7B0B-D84D-D045-AFD3-B689F42125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456" y="4461806"/>
            <a:ext cx="1363088" cy="68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2A1600D-FC90-1C4C-9458-430A389E0B33}"/>
              </a:ext>
            </a:extLst>
          </p:cNvPr>
          <p:cNvSpPr txBox="1"/>
          <p:nvPr/>
        </p:nvSpPr>
        <p:spPr>
          <a:xfrm>
            <a:off x="3431990" y="380893"/>
            <a:ext cx="17449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" sz="1600" dirty="0">
                <a:solidFill>
                  <a:schemeClr val="tx1"/>
                </a:solidFill>
                <a:latin typeface="Patrick Hand SC" pitchFamily="2" charset="77"/>
              </a:rPr>
              <a:t>Megan McCafferty</a:t>
            </a:r>
            <a:endParaRPr lang="en-US" sz="1600" dirty="0">
              <a:solidFill>
                <a:schemeClr val="tx1"/>
              </a:solidFill>
              <a:latin typeface="Patrick Hand SC" pitchFamily="2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080E79-D61C-634C-BC5D-32A30577B0B0}"/>
              </a:ext>
            </a:extLst>
          </p:cNvPr>
          <p:cNvSpPr txBox="1"/>
          <p:nvPr/>
        </p:nvSpPr>
        <p:spPr>
          <a:xfrm>
            <a:off x="5104470" y="552285"/>
            <a:ext cx="1197795" cy="15081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>
              <a:spcBef>
                <a:spcPts val="600"/>
              </a:spcBef>
            </a:pPr>
            <a:r>
              <a:rPr lang="en-US" sz="1100" b="1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STUDENTS </a:t>
            </a:r>
          </a:p>
          <a:p>
            <a:pPr lvl="0" algn="ctr">
              <a:spcBef>
                <a:spcPts val="600"/>
              </a:spcBef>
            </a:pPr>
            <a:r>
              <a:rPr lang="en-US" sz="1100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More male students </a:t>
            </a:r>
          </a:p>
          <a:p>
            <a:pPr lvl="0" algn="ctr">
              <a:spcBef>
                <a:spcPts val="600"/>
              </a:spcBef>
            </a:pPr>
            <a:r>
              <a:rPr lang="en-US" sz="1100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Main classroom with students with disabilities </a:t>
            </a:r>
          </a:p>
          <a:p>
            <a:pPr lvl="0" algn="ctr">
              <a:spcBef>
                <a:spcPts val="600"/>
              </a:spcBef>
            </a:pPr>
            <a:r>
              <a:rPr lang="en-US" sz="1100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ADHD, Autism, Tourette’s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90FA70-16E6-2349-A994-54703A71B7F3}"/>
              </a:ext>
            </a:extLst>
          </p:cNvPr>
          <p:cNvSpPr txBox="1"/>
          <p:nvPr/>
        </p:nvSpPr>
        <p:spPr>
          <a:xfrm>
            <a:off x="3647576" y="735584"/>
            <a:ext cx="1439694" cy="12464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>
              <a:spcBef>
                <a:spcPts val="600"/>
              </a:spcBef>
            </a:pPr>
            <a:r>
              <a:rPr lang="en-US" sz="1100" b="1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CLASSROOM</a:t>
            </a:r>
          </a:p>
          <a:p>
            <a:pPr lvl="0" algn="ctr">
              <a:spcBef>
                <a:spcPts val="600"/>
              </a:spcBef>
            </a:pPr>
            <a:r>
              <a:rPr lang="en-US" sz="1100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  <a:r>
              <a:rPr lang="en-US" sz="1100" baseline="30000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th</a:t>
            </a:r>
            <a:r>
              <a:rPr lang="en-US" sz="1100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 grade </a:t>
            </a:r>
          </a:p>
          <a:p>
            <a:pPr lvl="0" algn="ctr">
              <a:spcBef>
                <a:spcPts val="600"/>
              </a:spcBef>
            </a:pPr>
            <a:r>
              <a:rPr lang="en-US" sz="1100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 different classrooms </a:t>
            </a:r>
          </a:p>
          <a:p>
            <a:pPr lvl="0" algn="ctr">
              <a:spcBef>
                <a:spcPts val="600"/>
              </a:spcBef>
            </a:pPr>
            <a:r>
              <a:rPr lang="en-US" sz="1100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Utilize technology a lot </a:t>
            </a:r>
          </a:p>
          <a:p>
            <a:pPr lvl="0" algn="ctr">
              <a:spcBef>
                <a:spcPts val="600"/>
              </a:spcBef>
            </a:pPr>
            <a:r>
              <a:rPr lang="en-US" sz="1100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Small group- 5 students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FFC8C8-78BC-9244-B93A-54B685850294}"/>
              </a:ext>
            </a:extLst>
          </p:cNvPr>
          <p:cNvSpPr txBox="1"/>
          <p:nvPr/>
        </p:nvSpPr>
        <p:spPr>
          <a:xfrm>
            <a:off x="3613172" y="2013067"/>
            <a:ext cx="1508498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>
              <a:spcBef>
                <a:spcPts val="600"/>
              </a:spcBef>
            </a:pPr>
            <a:r>
              <a:rPr lang="en-US" sz="1100" b="1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COURSE</a:t>
            </a:r>
          </a:p>
          <a:p>
            <a:pPr lvl="0" algn="ctr">
              <a:spcBef>
                <a:spcPts val="600"/>
              </a:spcBef>
            </a:pPr>
            <a:r>
              <a:rPr lang="en-US" sz="1100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EDS 330 01: Foundations of Special Education Development Across the Lifespan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BB3A5A-B48E-374F-B148-753C97152224}"/>
              </a:ext>
            </a:extLst>
          </p:cNvPr>
          <p:cNvSpPr txBox="1"/>
          <p:nvPr/>
        </p:nvSpPr>
        <p:spPr>
          <a:xfrm>
            <a:off x="6319465" y="562128"/>
            <a:ext cx="2125148" cy="22006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>
              <a:spcBef>
                <a:spcPts val="600"/>
              </a:spcBef>
            </a:pPr>
            <a:r>
              <a:rPr lang="en-US" sz="1100" b="1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PROJECT  </a:t>
            </a:r>
          </a:p>
          <a:p>
            <a:pPr lvl="0" algn="ctr">
              <a:spcBef>
                <a:spcPts val="600"/>
              </a:spcBef>
            </a:pPr>
            <a:r>
              <a:rPr lang="en-US" sz="1100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I worked with a small group of students on long and short vowel sounds. I created 3 different worksheets that the students completed and at the end I created a game to pull all that we went over together in a fun and interactive way. The students I worked with were very quiet, so I did many things to allow them to share with me and their other classmates.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C5EEB4-662B-6D4B-B76C-9D6AFFEF7D82}"/>
              </a:ext>
            </a:extLst>
          </p:cNvPr>
          <p:cNvSpPr txBox="1"/>
          <p:nvPr/>
        </p:nvSpPr>
        <p:spPr>
          <a:xfrm>
            <a:off x="852882" y="3003092"/>
            <a:ext cx="4287277" cy="14157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>
              <a:spcBef>
                <a:spcPts val="600"/>
              </a:spcBef>
            </a:pPr>
            <a:r>
              <a:rPr lang="en-US" sz="1100" b="1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UNDERSTANDINGS   </a:t>
            </a:r>
          </a:p>
          <a:p>
            <a:pPr lvl="0" algn="ctr">
              <a:spcBef>
                <a:spcPts val="600"/>
              </a:spcBef>
            </a:pPr>
            <a:r>
              <a:rPr lang="en-US" sz="1100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All students are capable of learning and understanding material; some need time to do so. </a:t>
            </a:r>
          </a:p>
          <a:p>
            <a:pPr lvl="0" algn="ctr">
              <a:spcBef>
                <a:spcPts val="600"/>
              </a:spcBef>
            </a:pPr>
            <a:r>
              <a:rPr lang="en-US" sz="1100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In this course we learn about disabilities and how to help all students succeed.  </a:t>
            </a:r>
          </a:p>
          <a:p>
            <a:pPr lvl="0" algn="ctr">
              <a:spcBef>
                <a:spcPts val="600"/>
              </a:spcBef>
            </a:pPr>
            <a:r>
              <a:rPr lang="en-US" sz="1100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Everyday there are new advancements in the field of education</a:t>
            </a:r>
          </a:p>
          <a:p>
            <a:pPr lvl="0" algn="ctr">
              <a:spcBef>
                <a:spcPts val="600"/>
              </a:spcBef>
            </a:pPr>
            <a:r>
              <a:rPr lang="en-US" sz="1100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I learned so much from my service-learning project.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4F7DF7-57C9-9C44-B61F-3BFEA35B44B7}"/>
              </a:ext>
            </a:extLst>
          </p:cNvPr>
          <p:cNvSpPr txBox="1"/>
          <p:nvPr/>
        </p:nvSpPr>
        <p:spPr>
          <a:xfrm>
            <a:off x="6302265" y="2725595"/>
            <a:ext cx="1917653" cy="18312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>
              <a:spcBef>
                <a:spcPts val="600"/>
              </a:spcBef>
            </a:pPr>
            <a:r>
              <a:rPr lang="en-US" sz="1100" b="1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IMPACTS/FUTURE GOALS </a:t>
            </a:r>
          </a:p>
          <a:p>
            <a:pPr lvl="0" algn="ctr">
              <a:spcBef>
                <a:spcPts val="600"/>
              </a:spcBef>
            </a:pPr>
            <a:r>
              <a:rPr lang="en-US" sz="1100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Made connections </a:t>
            </a:r>
          </a:p>
          <a:p>
            <a:pPr lvl="0" algn="ctr">
              <a:spcBef>
                <a:spcPts val="600"/>
              </a:spcBef>
            </a:pPr>
            <a:r>
              <a:rPr lang="en-US" sz="1100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Taught and reinforced long and short vowel sounds </a:t>
            </a:r>
          </a:p>
          <a:p>
            <a:pPr lvl="0" algn="ctr">
              <a:spcBef>
                <a:spcPts val="600"/>
              </a:spcBef>
            </a:pPr>
            <a:r>
              <a:rPr lang="en-US" sz="1100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Brought students out of their shell </a:t>
            </a:r>
          </a:p>
          <a:p>
            <a:pPr lvl="0" algn="ctr">
              <a:spcBef>
                <a:spcPts val="600"/>
              </a:spcBef>
            </a:pPr>
            <a:r>
              <a:rPr lang="en-US" sz="1100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I hope to make a difference and impact young minds </a:t>
            </a:r>
          </a:p>
          <a:p>
            <a:pPr lvl="0" algn="ctr">
              <a:spcBef>
                <a:spcPts val="600"/>
              </a:spcBef>
            </a:pPr>
            <a:r>
              <a:rPr lang="en-US" sz="1100" dirty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My goal is to make learning fun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B2B2A02-F837-6E4E-90A5-C6A4FC931F6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76600" y="2451"/>
            <a:ext cx="926754" cy="92675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E8568BB-F8A8-6046-A21D-A234A51FAC6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46315" y="4440839"/>
            <a:ext cx="1363088" cy="69456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4AC1804-A012-1C49-82B3-49D2107A9A0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34534" y="4478749"/>
            <a:ext cx="999209" cy="67593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00095CC-DD99-F04E-AAB4-DABCD71C273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645" y="-11090"/>
            <a:ext cx="1073329" cy="648470"/>
          </a:xfrm>
          <a:prstGeom prst="rect">
            <a:avLst/>
          </a:prstGeom>
        </p:spPr>
      </p:pic>
      <p:pic>
        <p:nvPicPr>
          <p:cNvPr id="18" name="Audio Recording Mar 31, 2022 at 1:02:45 PM" descr="Audio Recording Mar 31, 2022 at 1:02:45 PM">
            <a:hlinkClick r:id="" action="ppaction://media"/>
            <a:extLst>
              <a:ext uri="{FF2B5EF4-FFF2-40B4-BE49-F238E27FC236}">
                <a16:creationId xmlns:a16="http://schemas.microsoft.com/office/drawing/2014/main" id="{C285423C-3B51-CD4E-A830-7A9D32B3B44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4165600" y="2165350"/>
            <a:ext cx="812800" cy="81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9456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eyton template">
  <a:themeElements>
    <a:clrScheme name="Custom 347">
      <a:dk1>
        <a:srgbClr val="434343"/>
      </a:dk1>
      <a:lt1>
        <a:srgbClr val="FFFFFF"/>
      </a:lt1>
      <a:dk2>
        <a:srgbClr val="7B8486"/>
      </a:dk2>
      <a:lt2>
        <a:srgbClr val="E3E9EB"/>
      </a:lt2>
      <a:accent1>
        <a:srgbClr val="2A95B7"/>
      </a:accent1>
      <a:accent2>
        <a:srgbClr val="80D5CC"/>
      </a:accent2>
      <a:accent3>
        <a:srgbClr val="E9CB74"/>
      </a:accent3>
      <a:accent4>
        <a:srgbClr val="D19E9E"/>
      </a:accent4>
      <a:accent5>
        <a:srgbClr val="E47474"/>
      </a:accent5>
      <a:accent6>
        <a:srgbClr val="9DAFB4"/>
      </a:accent6>
      <a:hlink>
        <a:srgbClr val="43434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CA8B6A74E8C941AEDAD107CE3E6AE5" ma:contentTypeVersion="13" ma:contentTypeDescription="Create a new document." ma:contentTypeScope="" ma:versionID="7bcbf76d8a5f9853cb2511a3e3eb5a7e">
  <xsd:schema xmlns:xsd="http://www.w3.org/2001/XMLSchema" xmlns:xs="http://www.w3.org/2001/XMLSchema" xmlns:p="http://schemas.microsoft.com/office/2006/metadata/properties" xmlns:ns2="534808a3-1996-4bca-b93f-52da087a3071" xmlns:ns3="0a4f58d1-f41a-45f0-876c-1a9e974d94fa" targetNamespace="http://schemas.microsoft.com/office/2006/metadata/properties" ma:root="true" ma:fieldsID="98a8789ed0efc4869865a8122e3197e0" ns2:_="" ns3:_="">
    <xsd:import namespace="534808a3-1996-4bca-b93f-52da087a3071"/>
    <xsd:import namespace="0a4f58d1-f41a-45f0-876c-1a9e974d94f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4808a3-1996-4bca-b93f-52da087a30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71ac3496-c938-4ba6-9fa4-36a86cbddec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f58d1-f41a-45f0-876c-1a9e974d94fa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ad03e6bd-50f7-477b-9f1e-680f64dcc856}" ma:internalName="TaxCatchAll" ma:showField="CatchAllData" ma:web="0a4f58d1-f41a-45f0-876c-1a9e974d94f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34808a3-1996-4bca-b93f-52da087a3071">
      <Terms xmlns="http://schemas.microsoft.com/office/infopath/2007/PartnerControls"/>
    </lcf76f155ced4ddcb4097134ff3c332f>
    <TaxCatchAll xmlns="0a4f58d1-f41a-45f0-876c-1a9e974d94fa" xsi:nil="true"/>
  </documentManagement>
</p:properties>
</file>

<file path=customXml/itemProps1.xml><?xml version="1.0" encoding="utf-8"?>
<ds:datastoreItem xmlns:ds="http://schemas.openxmlformats.org/officeDocument/2006/customXml" ds:itemID="{8B270C64-E9D6-42A0-AAB0-DF3932889323}"/>
</file>

<file path=customXml/itemProps2.xml><?xml version="1.0" encoding="utf-8"?>
<ds:datastoreItem xmlns:ds="http://schemas.openxmlformats.org/officeDocument/2006/customXml" ds:itemID="{936F1B1D-F30A-44B7-933D-44B75EDDF2B9}"/>
</file>

<file path=customXml/itemProps3.xml><?xml version="1.0" encoding="utf-8"?>
<ds:datastoreItem xmlns:ds="http://schemas.openxmlformats.org/officeDocument/2006/customXml" ds:itemID="{68E5D0C5-7000-48EC-8FAB-3B66F86B0198}"/>
</file>

<file path=docProps/app.xml><?xml version="1.0" encoding="utf-8"?>
<Properties xmlns="http://schemas.openxmlformats.org/officeDocument/2006/extended-properties" xmlns:vt="http://schemas.openxmlformats.org/officeDocument/2006/docPropsVTypes">
  <TotalTime>4053</TotalTime>
  <Words>307</Words>
  <Application>Microsoft Macintosh PowerPoint</Application>
  <PresentationFormat>On-screen Show (16:9)</PresentationFormat>
  <Paragraphs>41</Paragraphs>
  <Slides>1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 Narrow</vt:lpstr>
      <vt:lpstr>Patrick Hand SC</vt:lpstr>
      <vt:lpstr>Sniglet</vt:lpstr>
      <vt:lpstr>Arial</vt:lpstr>
      <vt:lpstr>Seyton template</vt:lpstr>
      <vt:lpstr>Teacher Training: Making A Difference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Training: Making A Difference    </dc:title>
  <cp:lastModifiedBy>Megan L. McCafferty</cp:lastModifiedBy>
  <cp:revision>5</cp:revision>
  <dcterms:modified xsi:type="dcterms:W3CDTF">2022-03-31T17:03:42Z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0x01010026CA8B6A74E8C941AEDAD107CE3E6AE5</vt:lpwstr>
  </property>
</Properties>
</file>