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526"/>
    <p:restoredTop sz="95788"/>
  </p:normalViewPr>
  <p:slideViewPr>
    <p:cSldViewPr snapToGrid="0" snapToObjects="1">
      <p:cViewPr varScale="1">
        <p:scale>
          <a:sx n="95" d="100"/>
          <a:sy n="95" d="100"/>
        </p:scale>
        <p:origin x="-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66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1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5E48E8-F61E-4D41-989F-F75EC6A76941}"/>
              </a:ext>
            </a:extLst>
          </p:cNvPr>
          <p:cNvSpPr txBox="1"/>
          <p:nvPr/>
        </p:nvSpPr>
        <p:spPr>
          <a:xfrm>
            <a:off x="688437" y="100717"/>
            <a:ext cx="11945257" cy="725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Special Education Service- Learning Participation</a:t>
            </a:r>
          </a:p>
        </p:txBody>
      </p:sp>
      <p:pic>
        <p:nvPicPr>
          <p:cNvPr id="1026" name="Picture 2" descr="NJ Association for Behavior Analysis | Education">
            <a:extLst>
              <a:ext uri="{FF2B5EF4-FFF2-40B4-BE49-F238E27FC236}">
                <a16:creationId xmlns:a16="http://schemas.microsoft.com/office/drawing/2014/main" id="{6D0E1A21-B63C-144B-B4ED-533D70BFC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868"/>
          <a:stretch/>
        </p:blipFill>
        <p:spPr bwMode="auto">
          <a:xfrm>
            <a:off x="20" y="1283"/>
            <a:ext cx="1376835" cy="7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06631-EC6E-2443-ADE1-3B51D31D522A}"/>
              </a:ext>
            </a:extLst>
          </p:cNvPr>
          <p:cNvSpPr txBox="1"/>
          <p:nvPr/>
        </p:nvSpPr>
        <p:spPr>
          <a:xfrm>
            <a:off x="4831815" y="572711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Gina </a:t>
            </a:r>
            <a:r>
              <a:rPr lang="en-US" sz="2000" dirty="0" err="1">
                <a:solidFill>
                  <a:srgbClr val="002060"/>
                </a:solidFill>
              </a:rPr>
              <a:t>Ciotti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Monmouth University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7A488-A3CA-9746-8B42-F66F940BCEE6}"/>
              </a:ext>
            </a:extLst>
          </p:cNvPr>
          <p:cNvSpPr txBox="1"/>
          <p:nvPr/>
        </p:nvSpPr>
        <p:spPr>
          <a:xfrm>
            <a:off x="379277" y="662314"/>
            <a:ext cx="9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989898"/>
                </a:solidFill>
              </a:rPr>
              <a:t>Setting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4E510-761B-5443-B624-F91A7FE74582}"/>
              </a:ext>
            </a:extLst>
          </p:cNvPr>
          <p:cNvSpPr txBox="1"/>
          <p:nvPr/>
        </p:nvSpPr>
        <p:spPr>
          <a:xfrm>
            <a:off x="6591488" y="3448139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837DF-F817-0A41-9E5E-CF96A9C36762}"/>
              </a:ext>
            </a:extLst>
          </p:cNvPr>
          <p:cNvSpPr txBox="1"/>
          <p:nvPr/>
        </p:nvSpPr>
        <p:spPr>
          <a:xfrm>
            <a:off x="6120358" y="149092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Course &amp; Project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23AC9-CA86-C044-B169-251FDA992D32}"/>
              </a:ext>
            </a:extLst>
          </p:cNvPr>
          <p:cNvSpPr txBox="1"/>
          <p:nvPr/>
        </p:nvSpPr>
        <p:spPr>
          <a:xfrm>
            <a:off x="9812797" y="3296324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 learned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6C407-5809-D34F-8EA0-7CA7F78E6BE3}"/>
              </a:ext>
            </a:extLst>
          </p:cNvPr>
          <p:cNvSpPr txBox="1"/>
          <p:nvPr/>
        </p:nvSpPr>
        <p:spPr>
          <a:xfrm>
            <a:off x="5600511" y="54626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Impacts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36471-F3B7-2A48-B669-F384CB4780C2}"/>
              </a:ext>
            </a:extLst>
          </p:cNvPr>
          <p:cNvSpPr txBox="1"/>
          <p:nvPr/>
        </p:nvSpPr>
        <p:spPr>
          <a:xfrm>
            <a:off x="9812797" y="10248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Goals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7CFD1-9669-7A43-9E17-B33303027B63}"/>
              </a:ext>
            </a:extLst>
          </p:cNvPr>
          <p:cNvSpPr txBox="1"/>
          <p:nvPr/>
        </p:nvSpPr>
        <p:spPr>
          <a:xfrm>
            <a:off x="-15740" y="914064"/>
            <a:ext cx="4679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Long Branch, New Jersey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Monmouth County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Population: 30,516 (United States Census)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Poverty: 18.2% (United States Census)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9FB263-55D6-0348-B8B9-9899A85B6977}"/>
              </a:ext>
            </a:extLst>
          </p:cNvPr>
          <p:cNvSpPr txBox="1"/>
          <p:nvPr/>
        </p:nvSpPr>
        <p:spPr>
          <a:xfrm>
            <a:off x="3967" y="2569742"/>
            <a:ext cx="5441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Amerigo A Anastasia Elementary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K-5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Student-teacher ratio: 10:1 (US News)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46% female students, 54% male students (US News)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1637C-EF97-9F4A-9E31-CF86E9B68698}"/>
              </a:ext>
            </a:extLst>
          </p:cNvPr>
          <p:cNvSpPr txBox="1"/>
          <p:nvPr/>
        </p:nvSpPr>
        <p:spPr>
          <a:xfrm>
            <a:off x="5249064" y="3709863"/>
            <a:ext cx="3349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2 females, 8 males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All students with learning disabilities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One student with Tourette’s Syndrome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EC4A6-AFE7-3846-A061-64FCAEE0CF81}"/>
              </a:ext>
            </a:extLst>
          </p:cNvPr>
          <p:cNvSpPr txBox="1"/>
          <p:nvPr/>
        </p:nvSpPr>
        <p:spPr>
          <a:xfrm>
            <a:off x="5245733" y="1815565"/>
            <a:ext cx="467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EDS-330-01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15 hours of field experience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My Action Plan: Spin to Make a Story!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Spin the wheel for characters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Card matching game to establish setting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Write the story you’ve built!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83FFE-714D-5E4A-9A6A-1D63980A0016}"/>
              </a:ext>
            </a:extLst>
          </p:cNvPr>
          <p:cNvSpPr txBox="1"/>
          <p:nvPr/>
        </p:nvSpPr>
        <p:spPr>
          <a:xfrm>
            <a:off x="4294997" y="5770219"/>
            <a:ext cx="349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Do Now and centers help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More comfortable making a story, and one that makes sense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7642D-D3AC-FE4B-8204-57E2947AA715}"/>
              </a:ext>
            </a:extLst>
          </p:cNvPr>
          <p:cNvSpPr txBox="1"/>
          <p:nvPr/>
        </p:nvSpPr>
        <p:spPr>
          <a:xfrm>
            <a:off x="8930844" y="3614030"/>
            <a:ext cx="388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How an ELA classroom runs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 Beneficial strategies to use for children’s learning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How to approach students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1612D-EE19-9243-A72C-408972A19219}"/>
              </a:ext>
            </a:extLst>
          </p:cNvPr>
          <p:cNvSpPr txBox="1"/>
          <p:nvPr/>
        </p:nvSpPr>
        <p:spPr>
          <a:xfrm>
            <a:off x="8916246" y="5228336"/>
            <a:ext cx="237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Connections to Course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C869A9-5F0C-9B4B-A4C6-A3D569C311E6}"/>
              </a:ext>
            </a:extLst>
          </p:cNvPr>
          <p:cNvSpPr txBox="1"/>
          <p:nvPr/>
        </p:nvSpPr>
        <p:spPr>
          <a:xfrm>
            <a:off x="8144006" y="5529219"/>
            <a:ext cx="4170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Students with disabilities in the classroom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Strategies to help them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Information about what works versus what doesn’t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C2077-EFD0-7842-BD15-B1E5E39BBC30}"/>
              </a:ext>
            </a:extLst>
          </p:cNvPr>
          <p:cNvSpPr txBox="1"/>
          <p:nvPr/>
        </p:nvSpPr>
        <p:spPr>
          <a:xfrm>
            <a:off x="8974463" y="1302699"/>
            <a:ext cx="3129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Use what I have learned and further them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Continue working towards developing more ideas to help all students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33D8C-AA96-F54E-B496-3B9E168D70A1}"/>
              </a:ext>
            </a:extLst>
          </p:cNvPr>
          <p:cNvSpPr txBox="1"/>
          <p:nvPr/>
        </p:nvSpPr>
        <p:spPr>
          <a:xfrm>
            <a:off x="219546" y="4065786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CLASSROOM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3F1F8-BDF2-6643-9E9B-8874806CFCCA}"/>
              </a:ext>
            </a:extLst>
          </p:cNvPr>
          <p:cNvSpPr txBox="1"/>
          <p:nvPr/>
        </p:nvSpPr>
        <p:spPr>
          <a:xfrm>
            <a:off x="-11491" y="4387194"/>
            <a:ext cx="3682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 ELA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Learning disabilities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Structured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3 main parts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Do now,  full class instruction, centers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Technology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Each student had a computer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Scholastic </a:t>
            </a:r>
          </a:p>
        </p:txBody>
      </p:sp>
      <p:pic>
        <p:nvPicPr>
          <p:cNvPr id="9" name="Picture 2" descr="Amerigo A Anastasia School / Homepage">
            <a:extLst>
              <a:ext uri="{FF2B5EF4-FFF2-40B4-BE49-F238E27FC236}">
                <a16:creationId xmlns:a16="http://schemas.microsoft.com/office/drawing/2014/main" id="{43677029-4E39-4945-99EC-A7412721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50" y="828891"/>
            <a:ext cx="1115655" cy="11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AAA / Home">
            <a:extLst>
              <a:ext uri="{FF2B5EF4-FFF2-40B4-BE49-F238E27FC236}">
                <a16:creationId xmlns:a16="http://schemas.microsoft.com/office/drawing/2014/main" id="{5839280F-40BD-BD46-9217-EE2EFDEF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9" y="4109022"/>
            <a:ext cx="1766287" cy="13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Student Teaching Is Like | All Education Schools">
            <a:extLst>
              <a:ext uri="{FF2B5EF4-FFF2-40B4-BE49-F238E27FC236}">
                <a16:creationId xmlns:a16="http://schemas.microsoft.com/office/drawing/2014/main" id="{D49824A4-AE74-F44A-A6E8-46F65B92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1" y="2527299"/>
            <a:ext cx="1287532" cy="7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0CF99405-4199-D040-9E51-934B28CD3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506" y="2623157"/>
            <a:ext cx="1360745" cy="1076409"/>
          </a:xfrm>
          <a:prstGeom prst="rect">
            <a:avLst/>
          </a:prstGeom>
        </p:spPr>
      </p:pic>
      <p:pic>
        <p:nvPicPr>
          <p:cNvPr id="1032" name="Picture 8" descr="6 Reasons to Love Living in West Long Branch, NJ – Porsche Monmouth Blog">
            <a:extLst>
              <a:ext uri="{FF2B5EF4-FFF2-40B4-BE49-F238E27FC236}">
                <a16:creationId xmlns:a16="http://schemas.microsoft.com/office/drawing/2014/main" id="{377B3842-E65C-B844-AA7E-7F60B377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18" y="856068"/>
            <a:ext cx="1443779" cy="8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ve Educators Share Advice for New Teachers | NEA">
            <a:extLst>
              <a:ext uri="{FF2B5EF4-FFF2-40B4-BE49-F238E27FC236}">
                <a16:creationId xmlns:a16="http://schemas.microsoft.com/office/drawing/2014/main" id="{F187FA6A-E75B-C947-9DB2-208D2811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85" y="4814359"/>
            <a:ext cx="1798665" cy="10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udio Recording Mar 31, 2022 at 10:03:20 PM" descr="Audio Recording Mar 31, 2022 at 10:03:20 PM">
            <a:hlinkClick r:id="" action="ppaction://media"/>
            <a:extLst>
              <a:ext uri="{FF2B5EF4-FFF2-40B4-BE49-F238E27FC236}">
                <a16:creationId xmlns:a16="http://schemas.microsoft.com/office/drawing/2014/main" id="{C6F4BC77-A941-0B41-9394-4C7AC1329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46133" y="494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CB8566CA-BFEB-4081-A73D-82422D87C8CF}"/>
</file>

<file path=customXml/itemProps2.xml><?xml version="1.0" encoding="utf-8"?>
<ds:datastoreItem xmlns:ds="http://schemas.openxmlformats.org/officeDocument/2006/customXml" ds:itemID="{A0C8500A-18CE-4748-AF9B-906F79557630}"/>
</file>

<file path=customXml/itemProps3.xml><?xml version="1.0" encoding="utf-8"?>
<ds:datastoreItem xmlns:ds="http://schemas.openxmlformats.org/officeDocument/2006/customXml" ds:itemID="{7111C914-D602-45E2-BE60-8DD4D2B2E17A}"/>
</file>

<file path=docProps/app.xml><?xml version="1.0" encoding="utf-8"?>
<Properties xmlns="http://schemas.openxmlformats.org/officeDocument/2006/extended-properties" xmlns:vt="http://schemas.openxmlformats.org/officeDocument/2006/docPropsVTypes">
  <Template>{A149F724-DEFC-EC46-93F9-7DF55164E9AF}tf10001073</Template>
  <TotalTime>165</TotalTime>
  <Words>219</Words>
  <Application>Microsoft Macintosh PowerPoint</Application>
  <PresentationFormat>Widescreen</PresentationFormat>
  <Paragraphs>48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Courier New</vt:lpstr>
      <vt:lpstr>Tw Cen MT</vt:lpstr>
      <vt:lpstr>Droplet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M. Ciotti</dc:creator>
  <cp:lastModifiedBy>Gina M. Ciotti</cp:lastModifiedBy>
  <cp:revision>12</cp:revision>
  <dcterms:created xsi:type="dcterms:W3CDTF">2022-03-28T02:58:03Z</dcterms:created>
  <dcterms:modified xsi:type="dcterms:W3CDTF">2022-04-01T02:04:19Z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