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2043-52E6-463A-BD3D-2B0F24547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8B49-1C33-4835-83ED-A490F28A0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FD47C-16F2-4AD5-BC49-F4C93999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61F1-87FC-47F5-A0FD-5F5BA3B7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CB99-8C87-4C98-BC17-22BA56E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A3FF-7D72-484E-A5B3-98181A1D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09E7F-074E-451E-BD26-A1073541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F2ED5-6F29-42A2-87CB-970DB68D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813E-1B4E-4B6E-82BF-3A4373A0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04DB-3184-4EE6-A089-9D7D5883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BA20F-0BBE-4013-BD54-414990386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EBE58-FDEE-4F8B-B612-23A953034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0DE7-DC32-4B55-9B31-60BFF4C1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CE285-7D04-4F67-91DA-333C07E6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11E7-81EC-4449-A41B-C63F4C80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331A-944D-4CB2-A619-2FC900E1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1797-03B1-4704-8D9C-DA3E8814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3041-8ABE-43C8-BC09-4FDD6AC9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B3703-D745-4C71-A88F-1A513EA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E08A5-1374-437E-80B9-5A70B50F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8287-F5B3-48DC-ADB4-072AF58F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944D-5A32-498C-A495-D0012FC8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7621-6F58-4924-A855-E8E1643D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9099-32A4-49B0-8976-EF2133AE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7C54-98A5-4041-9E5B-35E86D60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D2CF-5DF9-49DA-AA87-F08F65DA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99DC-9833-4D35-827C-9DA7B508A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CEF6-BCA7-4648-8F58-CF1D5672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23034-47F1-4425-A1CB-565AC1B2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CC9B6-532A-4A87-AFC6-DA3F7822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78393-0138-4169-9674-55B73A3C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2FB8-81B6-4C98-BF6F-A2591836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92B0F-D004-44A2-AC0B-3B1A401C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A9CB9-6F9C-4C39-8F3E-2A08C703E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67A98-DE4D-46BF-9E16-EA3F1B924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1FC14-E71D-49A2-B35A-14DCED168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FFB28-6E00-4D3F-BEF6-F2498BD1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D547D-FB6B-4B8B-ADFD-1F91A032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B64A4-6F1C-4757-A1CF-9B7A3F14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6044-ADFC-44D9-9AC5-7F12D121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65607-7DBA-454A-BCFF-90613FDB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961F2-5A01-40CD-9865-E7AAC908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CF78F-56FC-46DE-99AC-EC273A1F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162A1-D9C6-4A2D-A86A-9059581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CA9C-AEE5-4981-9325-465C97B0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AE228-7E52-4EF0-B9A7-F3AC5C76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0601-813F-450B-92D6-B3A43C3A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A5D4-1A54-4379-8443-47AF80FF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DB887-1214-4843-AA38-3EB316667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7719C-B5A1-4986-8C25-84AF700E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9FEF-99D1-4C20-ABE8-82686BA7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A215-CC66-4232-8873-8221BE9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8828-2813-4B5A-ABEC-ADC40006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D241E-2FEA-4A74-845A-0A96C7D90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B180D-EC39-467F-8FB9-B47C536B9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1DCBA-9263-4D45-921E-C84863C6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4421-BED3-4FB1-AE1F-70FEF8FF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50A40-BFC0-4E2D-8941-45F56E3C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61F6B-6D86-4C3B-A44D-9ED57233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33A5-0F80-4C4F-9787-618A4F06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ECA1-A2EA-452A-9632-327ECD43C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5DC-4E26-41AE-B665-3155B0B7AE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C218-55EA-4C33-945F-12858815C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6DC9-F0EC-4E87-A7EA-4DFF53501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417C-B8E1-44E2-A176-0D0FB1659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538C-A52B-4DAE-AE2C-2C633BE6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331" y="335629"/>
            <a:ext cx="6999338" cy="10350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9431B"/>
                </a:solidFill>
                <a:latin typeface="Agency FB" panose="020B0503020202020204" pitchFamily="34" charset="0"/>
              </a:rPr>
              <a:t>SEL at Long Branch Middle School</a:t>
            </a:r>
          </a:p>
        </p:txBody>
      </p:sp>
      <p:pic>
        <p:nvPicPr>
          <p:cNvPr id="1026" name="Picture 2" descr="Long Branch Public Schools - Home | Facebook">
            <a:extLst>
              <a:ext uri="{FF2B5EF4-FFF2-40B4-BE49-F238E27FC236}">
                <a16:creationId xmlns:a16="http://schemas.microsoft.com/office/drawing/2014/main" id="{694EDA47-A654-41E8-B491-BF6EBFB8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166134"/>
            <a:ext cx="1317523" cy="1317523"/>
          </a:xfrm>
          <a:prstGeom prst="rect">
            <a:avLst/>
          </a:prstGeom>
          <a:noFill/>
          <a:ln>
            <a:solidFill>
              <a:srgbClr val="19431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mouth University - Association of Recovery in Higher Education: ARHE">
            <a:extLst>
              <a:ext uri="{FF2B5EF4-FFF2-40B4-BE49-F238E27FC236}">
                <a16:creationId xmlns:a16="http://schemas.microsoft.com/office/drawing/2014/main" id="{F5DE36BD-DBBC-4542-BC6A-60C1C5E51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1676" r="12444" b="-1676"/>
          <a:stretch/>
        </p:blipFill>
        <p:spPr bwMode="auto">
          <a:xfrm>
            <a:off x="10294374" y="166134"/>
            <a:ext cx="1474839" cy="13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CC2F3-1CC7-46CE-BDE0-9908793F7E13}"/>
              </a:ext>
            </a:extLst>
          </p:cNvPr>
          <p:cNvSpPr txBox="1"/>
          <p:nvPr/>
        </p:nvSpPr>
        <p:spPr>
          <a:xfrm>
            <a:off x="580103" y="1840031"/>
            <a:ext cx="292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School/Community Overlook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D4C9E-D183-41B7-A529-35FBA013799D}"/>
              </a:ext>
            </a:extLst>
          </p:cNvPr>
          <p:cNvSpPr txBox="1"/>
          <p:nvPr/>
        </p:nvSpPr>
        <p:spPr>
          <a:xfrm>
            <a:off x="254563" y="2209363"/>
            <a:ext cx="32861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LBMS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Student/Teacher Ratio (US News) 11:1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Demographics (US News)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60.1% Hispanic/Latino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21.6% White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15.2% Black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bg1"/>
                </a:solidFill>
                <a:effectLst/>
              </a:rPr>
              <a:t>Free/discounted lunch recipients:  84.7% (School Digger)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AC6CC-148E-4937-9393-4A5540B105AC}"/>
              </a:ext>
            </a:extLst>
          </p:cNvPr>
          <p:cNvSpPr txBox="1"/>
          <p:nvPr/>
        </p:nvSpPr>
        <p:spPr>
          <a:xfrm>
            <a:off x="1354700" y="485624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2709A-6D40-44B7-A971-233DE1AD703F}"/>
              </a:ext>
            </a:extLst>
          </p:cNvPr>
          <p:cNvSpPr txBox="1"/>
          <p:nvPr/>
        </p:nvSpPr>
        <p:spPr>
          <a:xfrm>
            <a:off x="254563" y="5225573"/>
            <a:ext cx="283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7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12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Intellectual/learning disabilities  </a:t>
            </a:r>
          </a:p>
        </p:txBody>
      </p:sp>
      <p:pic>
        <p:nvPicPr>
          <p:cNvPr id="12" name="Picture 11" descr="Clinician&amp;amp;#39;s Corner: A Google Classroom Comes to Life">
            <a:extLst>
              <a:ext uri="{FF2B5EF4-FFF2-40B4-BE49-F238E27FC236}">
                <a16:creationId xmlns:a16="http://schemas.microsoft.com/office/drawing/2014/main" id="{DC854CCF-8F12-4B13-BC35-5FD6826D6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579783"/>
            <a:ext cx="4181475" cy="2278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AD28F8-3BB1-4BFA-8A97-58CF66E97CBA}"/>
              </a:ext>
            </a:extLst>
          </p:cNvPr>
          <p:cNvSpPr txBox="1"/>
          <p:nvPr/>
        </p:nvSpPr>
        <p:spPr>
          <a:xfrm>
            <a:off x="4076700" y="3875244"/>
            <a:ext cx="41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Goals and Intentions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D576C-9AB0-48BE-AA31-B773EB06F565}"/>
              </a:ext>
            </a:extLst>
          </p:cNvPr>
          <p:cNvSpPr txBox="1"/>
          <p:nvPr/>
        </p:nvSpPr>
        <p:spPr>
          <a:xfrm>
            <a:off x="9219375" y="1850513"/>
            <a:ext cx="24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Results, Impacts Made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B4A097-5C01-44BA-ACE7-D091414C195F}"/>
              </a:ext>
            </a:extLst>
          </p:cNvPr>
          <p:cNvSpPr txBox="1"/>
          <p:nvPr/>
        </p:nvSpPr>
        <p:spPr>
          <a:xfrm>
            <a:off x="9560646" y="4856241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What I Learned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3544F5-8CB0-4454-B46F-EB3EB1F938B1}"/>
              </a:ext>
            </a:extLst>
          </p:cNvPr>
          <p:cNvCxnSpPr>
            <a:cxnSpLocks/>
          </p:cNvCxnSpPr>
          <p:nvPr/>
        </p:nvCxnSpPr>
        <p:spPr>
          <a:xfrm flipV="1">
            <a:off x="7829875" y="3429000"/>
            <a:ext cx="1088229" cy="19561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F56B620-5C72-45D3-8A57-5AFCA1CCBBCB}"/>
              </a:ext>
            </a:extLst>
          </p:cNvPr>
          <p:cNvSpPr/>
          <p:nvPr/>
        </p:nvSpPr>
        <p:spPr>
          <a:xfrm>
            <a:off x="10184532" y="3952946"/>
            <a:ext cx="523878" cy="785812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80A59F-B500-49A5-B9D8-D007A45C2B26}"/>
              </a:ext>
            </a:extLst>
          </p:cNvPr>
          <p:cNvSpPr txBox="1"/>
          <p:nvPr/>
        </p:nvSpPr>
        <p:spPr>
          <a:xfrm>
            <a:off x="3820635" y="4181545"/>
            <a:ext cx="420383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Enhance life skills of students particularly with special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1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ake the community better by building the character of community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did I promote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Emotional check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Informative videos of SEL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Stress, pressure, coping mechanisms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Class discussion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Kahoot game to reinforce lessons learned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</a:p>
          <a:p>
            <a:pPr lvl="2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89AC7-C3B5-4C8B-94D7-6C42B444B5F0}"/>
              </a:ext>
            </a:extLst>
          </p:cNvPr>
          <p:cNvSpPr txBox="1"/>
          <p:nvPr/>
        </p:nvSpPr>
        <p:spPr>
          <a:xfrm>
            <a:off x="9104942" y="2261559"/>
            <a:ext cx="2300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Very engaged, interactive and expressive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Learned strategies that will help them in any facet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B4F98-338C-432C-9486-00ED56620BE2}"/>
              </a:ext>
            </a:extLst>
          </p:cNvPr>
          <p:cNvSpPr txBox="1"/>
          <p:nvPr/>
        </p:nvSpPr>
        <p:spPr>
          <a:xfrm>
            <a:off x="9104942" y="5225573"/>
            <a:ext cx="2643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If you give opportunity for students to share their feelings, they 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Teachers are more than just an educator to some of the students </a:t>
            </a:r>
          </a:p>
        </p:txBody>
      </p:sp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CFB4A-6963-4F9B-BE34-006A885CE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306" y="6204503"/>
            <a:ext cx="487363" cy="487363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875F704-3FBD-46E5-988C-0E394400D875}"/>
              </a:ext>
            </a:extLst>
          </p:cNvPr>
          <p:cNvSpPr/>
          <p:nvPr/>
        </p:nvSpPr>
        <p:spPr>
          <a:xfrm rot="9926393">
            <a:off x="3447975" y="3798031"/>
            <a:ext cx="605298" cy="1863847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2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263C6CA6-9F1D-4E4C-A0D0-B3017CBDD982}"/>
</file>

<file path=customXml/itemProps2.xml><?xml version="1.0" encoding="utf-8"?>
<ds:datastoreItem xmlns:ds="http://schemas.openxmlformats.org/officeDocument/2006/customXml" ds:itemID="{CB96B3BD-AA33-47E0-B0A2-DC873CBA1243}"/>
</file>

<file path=customXml/itemProps3.xml><?xml version="1.0" encoding="utf-8"?>
<ds:datastoreItem xmlns:ds="http://schemas.openxmlformats.org/officeDocument/2006/customXml" ds:itemID="{08F54EA2-468C-4E6D-8D38-FD87FFC26262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159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SEL at Long Branch Middle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at Long Branch Middle School</dc:title>
  <dc:creator>Nicholas M. Firetto</dc:creator>
  <cp:lastModifiedBy>Nicholas M. Firetto</cp:lastModifiedBy>
  <cp:revision>11</cp:revision>
  <dcterms:created xsi:type="dcterms:W3CDTF">2022-03-26T15:09:27Z</dcterms:created>
  <dcterms:modified xsi:type="dcterms:W3CDTF">2022-03-26T17:22:04Z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