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6452850"/>
  <p:notesSz cx="20104100" cy="1645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82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5100383"/>
            <a:ext cx="17088486" cy="3455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9213596"/>
            <a:ext cx="14072870" cy="4113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rgbClr val="FF00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rgbClr val="FF00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784155"/>
            <a:ext cx="8745284" cy="10858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784155"/>
            <a:ext cx="8745284" cy="10858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rgbClr val="FF00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6449040"/>
          </a:xfrm>
          <a:custGeom>
            <a:avLst/>
            <a:gdLst/>
            <a:ahLst/>
            <a:cxnLst/>
            <a:rect l="l" t="t" r="r" b="b"/>
            <a:pathLst>
              <a:path w="20104100" h="16449040">
                <a:moveTo>
                  <a:pt x="20104099" y="0"/>
                </a:moveTo>
                <a:lnTo>
                  <a:pt x="0" y="0"/>
                </a:lnTo>
                <a:lnTo>
                  <a:pt x="0" y="16448808"/>
                </a:lnTo>
                <a:lnTo>
                  <a:pt x="20104099" y="164488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D4A6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40970" y="628911"/>
            <a:ext cx="7089140" cy="63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1">
                <a:solidFill>
                  <a:srgbClr val="FF00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784155"/>
            <a:ext cx="18093690" cy="10858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5301151"/>
            <a:ext cx="6433312" cy="8226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5301151"/>
            <a:ext cx="4623943" cy="8226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5301151"/>
            <a:ext cx="4623943" cy="8226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drive.google.com/file/d/1AcfNBR6b1cGVAfOt8bs4sK82p5N9d3-1/view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56000" y="1082776"/>
            <a:ext cx="3084195" cy="8140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110"/>
              </a:spcBef>
            </a:pPr>
            <a:r>
              <a:rPr sz="2800" i="1" dirty="0">
                <a:solidFill>
                  <a:srgbClr val="9900FF"/>
                </a:solidFill>
                <a:latin typeface="Arial"/>
                <a:cs typeface="Arial"/>
              </a:rPr>
              <a:t>Anastasia</a:t>
            </a:r>
            <a:r>
              <a:rPr sz="2800" i="1" spc="-125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9900FF"/>
                </a:solidFill>
                <a:latin typeface="Arial"/>
                <a:cs typeface="Arial"/>
              </a:rPr>
              <a:t>Sciorra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350" b="1" dirty="0">
                <a:solidFill>
                  <a:srgbClr val="9900FF"/>
                </a:solidFill>
                <a:latin typeface="Arial"/>
                <a:cs typeface="Arial"/>
              </a:rPr>
              <a:t>Monmouth</a:t>
            </a:r>
            <a:r>
              <a:rPr sz="2350" b="1" spc="-70" dirty="0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sz="2350" b="1" spc="-10" dirty="0">
                <a:solidFill>
                  <a:srgbClr val="9900FF"/>
                </a:solidFill>
                <a:latin typeface="Arial"/>
                <a:cs typeface="Arial"/>
              </a:rPr>
              <a:t>University</a:t>
            </a:r>
            <a:endParaRPr sz="2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8312" y="6657126"/>
            <a:ext cx="1727835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b="1" i="1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Background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115" y="7490165"/>
            <a:ext cx="6377305" cy="827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31520" marR="5080" indent="-719455">
              <a:lnSpc>
                <a:spcPct val="100000"/>
              </a:lnSpc>
              <a:spcBef>
                <a:spcPts val="110"/>
              </a:spcBef>
              <a:buChar char="•"/>
              <a:tabLst>
                <a:tab pos="730885" algn="l"/>
                <a:tab pos="73215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Positive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reinforcement</a:t>
            </a:r>
            <a:r>
              <a:rPr sz="1750" spc="-2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such</a:t>
            </a:r>
            <a:r>
              <a:rPr sz="1750" spc="-1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50" dirty="0">
                <a:solidFill>
                  <a:srgbClr val="9900FF"/>
                </a:solidFill>
                <a:latin typeface="Lucida Sans"/>
                <a:cs typeface="Lucida Sans"/>
              </a:rPr>
              <a:t>as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verbal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praise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tangible</a:t>
            </a:r>
            <a:r>
              <a:rPr sz="1750" spc="-1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rewards</a:t>
            </a:r>
            <a:r>
              <a:rPr sz="1750" spc="-1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30" dirty="0">
                <a:solidFill>
                  <a:srgbClr val="9900FF"/>
                </a:solidFill>
                <a:latin typeface="Lucida Sans"/>
                <a:cs typeface="Lucida Sans"/>
              </a:rPr>
              <a:t>are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often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used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early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childhood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classrooms</a:t>
            </a:r>
            <a:r>
              <a:rPr sz="1750" spc="-2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to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encourage</a:t>
            </a:r>
            <a:r>
              <a:rPr sz="1750" spc="-20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appropriate</a:t>
            </a:r>
            <a:r>
              <a:rPr sz="1750" spc="-2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0" dirty="0">
                <a:solidFill>
                  <a:srgbClr val="9900FF"/>
                </a:solidFill>
                <a:latin typeface="Lucida Sans"/>
                <a:cs typeface="Lucida Sans"/>
              </a:rPr>
              <a:t>behavior.</a:t>
            </a:r>
            <a:endParaRPr sz="17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115" y="8556608"/>
            <a:ext cx="6629400" cy="827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31520" marR="5080" indent="-719455">
              <a:lnSpc>
                <a:spcPct val="100000"/>
              </a:lnSpc>
              <a:spcBef>
                <a:spcPts val="110"/>
              </a:spcBef>
              <a:buChar char="•"/>
              <a:tabLst>
                <a:tab pos="730885" algn="l"/>
                <a:tab pos="732155" algn="l"/>
              </a:tabLst>
            </a:pPr>
            <a:r>
              <a:rPr sz="1750" spc="130" dirty="0">
                <a:solidFill>
                  <a:srgbClr val="9900FF"/>
                </a:solidFill>
                <a:latin typeface="Lucida Sans"/>
                <a:cs typeface="Lucida Sans"/>
              </a:rPr>
              <a:t>Early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childhood</a:t>
            </a:r>
            <a:r>
              <a:rPr sz="1750" spc="-1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05" dirty="0">
                <a:solidFill>
                  <a:srgbClr val="9900FF"/>
                </a:solidFill>
                <a:latin typeface="Lucida Sans"/>
                <a:cs typeface="Lucida Sans"/>
              </a:rPr>
              <a:t>teachers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should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use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 positive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reinforcement</a:t>
            </a:r>
            <a:r>
              <a:rPr sz="1750" spc="-2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to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support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students’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learning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behavioral</a:t>
            </a:r>
            <a:r>
              <a:rPr sz="1750" spc="-2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needs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75" dirty="0">
                <a:solidFill>
                  <a:srgbClr val="9900FF"/>
                </a:solidFill>
                <a:latin typeface="Lucida Sans"/>
                <a:cs typeface="Lucida Sans"/>
              </a:rPr>
              <a:t>(Hardy</a:t>
            </a:r>
            <a:r>
              <a:rPr sz="11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150" spc="-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al.,</a:t>
            </a:r>
            <a:r>
              <a:rPr sz="11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10" dirty="0">
                <a:solidFill>
                  <a:srgbClr val="9900FF"/>
                </a:solidFill>
                <a:latin typeface="Lucida Sans"/>
                <a:cs typeface="Lucida Sans"/>
              </a:rPr>
              <a:t>2020)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115" y="9623052"/>
            <a:ext cx="6991350" cy="560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31520" marR="5080" indent="-719455">
              <a:lnSpc>
                <a:spcPct val="100000"/>
              </a:lnSpc>
              <a:spcBef>
                <a:spcPts val="110"/>
              </a:spcBef>
              <a:buChar char="•"/>
              <a:tabLst>
                <a:tab pos="730885" algn="l"/>
                <a:tab pos="73215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9.5%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to</a:t>
            </a: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19.5%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preschool</a:t>
            </a:r>
            <a:r>
              <a:rPr sz="1750" spc="-1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have</a:t>
            </a:r>
            <a:r>
              <a:rPr sz="1750" spc="-1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emotional</a:t>
            </a:r>
            <a:r>
              <a:rPr sz="1750" spc="-1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behavioral</a:t>
            </a:r>
            <a:r>
              <a:rPr sz="1750" spc="-2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disorders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75" dirty="0">
                <a:solidFill>
                  <a:srgbClr val="9900FF"/>
                </a:solidFill>
                <a:latin typeface="Lucida Sans"/>
                <a:cs typeface="Lucida Sans"/>
              </a:rPr>
              <a:t>(Hardy</a:t>
            </a:r>
            <a:r>
              <a:rPr sz="11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 al.,</a:t>
            </a:r>
            <a:r>
              <a:rPr sz="11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10" dirty="0">
                <a:solidFill>
                  <a:srgbClr val="9900FF"/>
                </a:solidFill>
                <a:latin typeface="Lucida Sans"/>
                <a:cs typeface="Lucida Sans"/>
              </a:rPr>
              <a:t>2020)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115" y="10422680"/>
            <a:ext cx="6204585" cy="560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31520" marR="5080" indent="-719455">
              <a:lnSpc>
                <a:spcPct val="100000"/>
              </a:lnSpc>
              <a:spcBef>
                <a:spcPts val="110"/>
              </a:spcBef>
              <a:buChar char="•"/>
              <a:tabLst>
                <a:tab pos="730885" algn="l"/>
                <a:tab pos="73215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Positive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reinforcement</a:t>
            </a:r>
            <a:r>
              <a:rPr sz="1750" spc="-1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helps</a:t>
            </a: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00" dirty="0">
                <a:solidFill>
                  <a:srgbClr val="9900FF"/>
                </a:solidFill>
                <a:latin typeface="Lucida Sans"/>
                <a:cs typeface="Lucida Sans"/>
              </a:rPr>
              <a:t>teach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7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0" dirty="0">
                <a:solidFill>
                  <a:srgbClr val="9900FF"/>
                </a:solidFill>
                <a:latin typeface="Lucida Sans"/>
                <a:cs typeface="Lucida Sans"/>
              </a:rPr>
              <a:t>with disabilities</a:t>
            </a:r>
            <a:r>
              <a:rPr sz="1750" spc="-1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appropriate</a:t>
            </a:r>
            <a:r>
              <a:rPr sz="1750" spc="-2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behaviors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75" dirty="0">
                <a:solidFill>
                  <a:srgbClr val="9900FF"/>
                </a:solidFill>
                <a:latin typeface="Lucida Sans"/>
                <a:cs typeface="Lucida Sans"/>
              </a:rPr>
              <a:t>(Hardy</a:t>
            </a:r>
            <a:r>
              <a:rPr sz="11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150" spc="-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al.,</a:t>
            </a:r>
            <a:r>
              <a:rPr sz="11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10" dirty="0">
                <a:solidFill>
                  <a:srgbClr val="9900FF"/>
                </a:solidFill>
                <a:latin typeface="Lucida Sans"/>
                <a:cs typeface="Lucida Sans"/>
              </a:rPr>
              <a:t>2020)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558" y="11806615"/>
            <a:ext cx="6729730" cy="137668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76860" algn="ctr">
              <a:lnSpc>
                <a:spcPct val="100000"/>
              </a:lnSpc>
              <a:spcBef>
                <a:spcPts val="445"/>
              </a:spcBef>
            </a:pPr>
            <a:r>
              <a:rPr sz="2700" b="1" i="1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Purpose</a:t>
            </a:r>
            <a:endParaRPr sz="2700">
              <a:latin typeface="Calibri"/>
              <a:cs typeface="Calibri"/>
            </a:endParaRPr>
          </a:p>
          <a:p>
            <a:pPr marL="760095" marR="5080" indent="-747395">
              <a:lnSpc>
                <a:spcPct val="100000"/>
              </a:lnSpc>
              <a:spcBef>
                <a:spcPts val="750"/>
              </a:spcBef>
              <a:buSzPct val="125714"/>
              <a:buChar char="•"/>
              <a:tabLst>
                <a:tab pos="759460" algn="l"/>
                <a:tab pos="760095" algn="l"/>
              </a:tabLst>
            </a:pP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What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30" dirty="0">
                <a:solidFill>
                  <a:srgbClr val="9900FF"/>
                </a:solidFill>
                <a:latin typeface="Lucida Sans"/>
                <a:cs typeface="Lucida Sans"/>
              </a:rPr>
              <a:t>are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most</a:t>
            </a:r>
            <a:r>
              <a:rPr sz="1750" spc="-1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effective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positive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0" dirty="0">
                <a:solidFill>
                  <a:srgbClr val="9900FF"/>
                </a:solidFill>
                <a:latin typeface="Lucida Sans"/>
                <a:cs typeface="Lucida Sans"/>
              </a:rPr>
              <a:t>reinforcement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strategies</a:t>
            </a:r>
            <a:r>
              <a:rPr sz="1750" spc="-1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to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use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classroom</a:t>
            </a:r>
            <a:r>
              <a:rPr sz="1750" spc="-2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for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early</a:t>
            </a:r>
            <a:r>
              <a:rPr sz="1750" spc="-1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childhood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7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disabilities?</a:t>
            </a:r>
            <a:endParaRPr sz="175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78943" y="3111756"/>
            <a:ext cx="76200" cy="24130"/>
          </a:xfrm>
          <a:custGeom>
            <a:avLst/>
            <a:gdLst/>
            <a:ahLst/>
            <a:cxnLst/>
            <a:rect l="l" t="t" r="r" b="b"/>
            <a:pathLst>
              <a:path w="76200" h="24130">
                <a:moveTo>
                  <a:pt x="76151" y="0"/>
                </a:moveTo>
                <a:lnTo>
                  <a:pt x="0" y="0"/>
                </a:lnTo>
                <a:lnTo>
                  <a:pt x="0" y="23797"/>
                </a:lnTo>
                <a:lnTo>
                  <a:pt x="76151" y="23797"/>
                </a:lnTo>
                <a:lnTo>
                  <a:pt x="76151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11818" y="2599960"/>
            <a:ext cx="4997450" cy="166814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57480" algn="ctr">
              <a:lnSpc>
                <a:spcPct val="100000"/>
              </a:lnSpc>
              <a:spcBef>
                <a:spcPts val="1035"/>
              </a:spcBef>
            </a:pPr>
            <a:r>
              <a:rPr sz="2700" b="1" i="1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Methods</a:t>
            </a:r>
            <a:endParaRPr sz="2700">
              <a:latin typeface="Calibri"/>
              <a:cs typeface="Calibri"/>
            </a:endParaRPr>
          </a:p>
          <a:p>
            <a:pPr marL="203200" marR="5080" indent="-191135">
              <a:lnSpc>
                <a:spcPct val="103499"/>
              </a:lnSpc>
              <a:spcBef>
                <a:spcPts val="550"/>
              </a:spcBef>
              <a:buSzPct val="72727"/>
              <a:buFont typeface="Times New Roman"/>
              <a:buChar char="●"/>
              <a:tabLst>
                <a:tab pos="203835" algn="l"/>
              </a:tabLst>
            </a:pPr>
            <a:r>
              <a:rPr sz="1650" spc="110" dirty="0">
                <a:solidFill>
                  <a:srgbClr val="9900FF"/>
                </a:solidFill>
                <a:latin typeface="Lucida Sans"/>
                <a:cs typeface="Lucida Sans"/>
              </a:rPr>
              <a:t>Searched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5" dirty="0">
                <a:solidFill>
                  <a:srgbClr val="9900FF"/>
                </a:solidFill>
                <a:latin typeface="Lucida Sans"/>
                <a:cs typeface="Lucida Sans"/>
              </a:rPr>
              <a:t>for</a:t>
            </a:r>
            <a:r>
              <a:rPr sz="16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50" dirty="0">
                <a:solidFill>
                  <a:srgbClr val="9900FF"/>
                </a:solidFill>
                <a:latin typeface="Lucida Sans"/>
                <a:cs typeface="Lucida Sans"/>
              </a:rPr>
              <a:t>articles</a:t>
            </a:r>
            <a:r>
              <a:rPr sz="16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6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ERIC</a:t>
            </a:r>
            <a:r>
              <a:rPr sz="1650" spc="-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650" spc="-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55" dirty="0">
                <a:solidFill>
                  <a:srgbClr val="9900FF"/>
                </a:solidFill>
                <a:latin typeface="Lucida Sans"/>
                <a:cs typeface="Lucida Sans"/>
              </a:rPr>
              <a:t>EBSCO</a:t>
            </a:r>
            <a:r>
              <a:rPr sz="16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85" dirty="0">
                <a:solidFill>
                  <a:srgbClr val="9900FF"/>
                </a:solidFill>
                <a:latin typeface="Lucida Sans"/>
                <a:cs typeface="Lucida Sans"/>
              </a:rPr>
              <a:t>that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involved</a:t>
            </a:r>
            <a:r>
              <a:rPr sz="1650" spc="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using</a:t>
            </a:r>
            <a:r>
              <a:rPr sz="1650" spc="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positive</a:t>
            </a:r>
            <a:r>
              <a:rPr sz="1650" spc="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60" dirty="0">
                <a:solidFill>
                  <a:srgbClr val="9900FF"/>
                </a:solidFill>
                <a:latin typeface="Lucida Sans"/>
                <a:cs typeface="Lucida Sans"/>
              </a:rPr>
              <a:t>reinforcement</a:t>
            </a:r>
            <a:r>
              <a:rPr sz="1650" spc="1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-20" dirty="0">
                <a:solidFill>
                  <a:srgbClr val="9900FF"/>
                </a:solidFill>
                <a:latin typeface="Lucida Sans"/>
                <a:cs typeface="Lucida Sans"/>
              </a:rPr>
              <a:t>with </a:t>
            </a:r>
            <a:r>
              <a:rPr sz="1650" spc="95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650" spc="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6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disabilities</a:t>
            </a:r>
            <a:r>
              <a:rPr sz="1650" spc="-25" dirty="0">
                <a:solidFill>
                  <a:srgbClr val="9900FF"/>
                </a:solidFill>
                <a:latin typeface="Lucida Sans"/>
                <a:cs typeface="Lucida Sans"/>
              </a:rPr>
              <a:t> in</a:t>
            </a:r>
            <a:r>
              <a:rPr sz="16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30" dirty="0">
                <a:solidFill>
                  <a:srgbClr val="9900FF"/>
                </a:solidFill>
                <a:latin typeface="Lucida Sans"/>
                <a:cs typeface="Lucida Sans"/>
              </a:rPr>
              <a:t>an</a:t>
            </a:r>
            <a:r>
              <a:rPr sz="16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90" dirty="0">
                <a:solidFill>
                  <a:srgbClr val="9900FF"/>
                </a:solidFill>
                <a:latin typeface="Lucida Sans"/>
                <a:cs typeface="Lucida Sans"/>
              </a:rPr>
              <a:t>early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childhood</a:t>
            </a:r>
            <a:r>
              <a:rPr sz="1650" spc="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50" dirty="0">
                <a:solidFill>
                  <a:srgbClr val="9900FF"/>
                </a:solidFill>
                <a:latin typeface="Lucida Sans"/>
                <a:cs typeface="Lucida Sans"/>
              </a:rPr>
              <a:t>setting</a:t>
            </a:r>
            <a:endParaRPr sz="165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16577" y="4499458"/>
            <a:ext cx="4727575" cy="5448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120" marR="5080" indent="-186055">
              <a:lnSpc>
                <a:spcPct val="104200"/>
              </a:lnSpc>
              <a:spcBef>
                <a:spcPts val="55"/>
              </a:spcBef>
              <a:buSzPct val="69696"/>
              <a:buFont typeface="Times New Roman"/>
              <a:buChar char="●"/>
              <a:tabLst>
                <a:tab pos="198755" algn="l"/>
              </a:tabLst>
            </a:pP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Read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0" dirty="0">
                <a:solidFill>
                  <a:srgbClr val="9900FF"/>
                </a:solidFill>
                <a:latin typeface="Lucida Sans"/>
                <a:cs typeface="Lucida Sans"/>
              </a:rPr>
              <a:t>reviewed</a:t>
            </a:r>
            <a:r>
              <a:rPr sz="1650" spc="-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10" dirty="0">
                <a:solidFill>
                  <a:srgbClr val="9900FF"/>
                </a:solidFill>
                <a:latin typeface="Lucida Sans"/>
                <a:cs typeface="Lucida Sans"/>
              </a:rPr>
              <a:t>each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article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0" dirty="0">
                <a:solidFill>
                  <a:srgbClr val="9900FF"/>
                </a:solidFill>
                <a:latin typeface="Lucida Sans"/>
                <a:cs typeface="Lucida Sans"/>
              </a:rPr>
              <a:t>searching </a:t>
            </a:r>
            <a:r>
              <a:rPr sz="1650" spc="75" dirty="0">
                <a:solidFill>
                  <a:srgbClr val="9900FF"/>
                </a:solidFill>
                <a:latin typeface="Lucida Sans"/>
                <a:cs typeface="Lucida Sans"/>
              </a:rPr>
              <a:t>for</a:t>
            </a:r>
            <a:r>
              <a:rPr sz="16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80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6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0" dirty="0">
                <a:solidFill>
                  <a:srgbClr val="9900FF"/>
                </a:solidFill>
                <a:latin typeface="Lucida Sans"/>
                <a:cs typeface="Lucida Sans"/>
              </a:rPr>
              <a:t>most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beneficial</a:t>
            </a:r>
            <a:r>
              <a:rPr sz="16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5" dirty="0">
                <a:solidFill>
                  <a:srgbClr val="9900FF"/>
                </a:solidFill>
                <a:latin typeface="Lucida Sans"/>
                <a:cs typeface="Lucida Sans"/>
              </a:rPr>
              <a:t>strategies</a:t>
            </a:r>
            <a:endParaRPr sz="165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6096" y="5280491"/>
            <a:ext cx="5034280" cy="796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8595" marR="5080" indent="-176530">
              <a:lnSpc>
                <a:spcPct val="102200"/>
              </a:lnSpc>
              <a:spcBef>
                <a:spcPts val="90"/>
              </a:spcBef>
              <a:buSzPct val="60606"/>
              <a:buFont typeface="Times New Roman"/>
              <a:buChar char="●"/>
              <a:tabLst>
                <a:tab pos="189230" algn="l"/>
              </a:tabLst>
            </a:pP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Key</a:t>
            </a:r>
            <a:r>
              <a:rPr sz="1650" spc="-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85" dirty="0">
                <a:solidFill>
                  <a:srgbClr val="9900FF"/>
                </a:solidFill>
                <a:latin typeface="Lucida Sans"/>
                <a:cs typeface="Lucida Sans"/>
              </a:rPr>
              <a:t>terms</a:t>
            </a:r>
            <a:r>
              <a:rPr sz="1650" spc="-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90" dirty="0">
                <a:solidFill>
                  <a:srgbClr val="9900FF"/>
                </a:solidFill>
                <a:latin typeface="Lucida Sans"/>
                <a:cs typeface="Lucida Sans"/>
              </a:rPr>
              <a:t>used</a:t>
            </a:r>
            <a:r>
              <a:rPr sz="16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10" dirty="0">
                <a:solidFill>
                  <a:srgbClr val="9900FF"/>
                </a:solidFill>
                <a:latin typeface="Lucida Sans"/>
                <a:cs typeface="Lucida Sans"/>
              </a:rPr>
              <a:t>were</a:t>
            </a:r>
            <a:r>
              <a:rPr sz="16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positive</a:t>
            </a:r>
            <a:r>
              <a:rPr sz="1650" spc="-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40" dirty="0">
                <a:solidFill>
                  <a:srgbClr val="9900FF"/>
                </a:solidFill>
                <a:latin typeface="Lucida Sans"/>
                <a:cs typeface="Lucida Sans"/>
              </a:rPr>
              <a:t>reinforcement, </a:t>
            </a: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early</a:t>
            </a:r>
            <a:r>
              <a:rPr sz="1650" spc="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childhood,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special</a:t>
            </a:r>
            <a:r>
              <a:rPr sz="1650" spc="45" dirty="0">
                <a:solidFill>
                  <a:srgbClr val="9900FF"/>
                </a:solidFill>
                <a:latin typeface="Lucida Sans"/>
                <a:cs typeface="Lucida Sans"/>
              </a:rPr>
              <a:t> education,</a:t>
            </a:r>
            <a:r>
              <a:rPr sz="1650" spc="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90" dirty="0">
                <a:solidFill>
                  <a:srgbClr val="9900FF"/>
                </a:solidFill>
                <a:latin typeface="Lucida Sans"/>
                <a:cs typeface="Lucida Sans"/>
              </a:rPr>
              <a:t>rewards, </a:t>
            </a:r>
            <a:r>
              <a:rPr sz="1650" spc="65" dirty="0">
                <a:solidFill>
                  <a:srgbClr val="9900FF"/>
                </a:solidFill>
                <a:latin typeface="Lucida Sans"/>
                <a:cs typeface="Lucida Sans"/>
              </a:rPr>
              <a:t>praise</a:t>
            </a:r>
            <a:endParaRPr sz="1650">
              <a:latin typeface="Lucida Sans"/>
              <a:cs typeface="Lucida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11540" y="6599029"/>
            <a:ext cx="24777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i="1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Findings:</a:t>
            </a:r>
            <a:r>
              <a:rPr sz="2700" b="1" i="1" u="sng" spc="-2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2700" b="1" i="1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Themes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73742" y="7149032"/>
            <a:ext cx="5102860" cy="252158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400" b="1" i="1" dirty="0">
                <a:solidFill>
                  <a:srgbClr val="9900FF"/>
                </a:solidFill>
                <a:latin typeface="Calibri"/>
                <a:cs typeface="Calibri"/>
              </a:rPr>
              <a:t>Verbal</a:t>
            </a:r>
            <a:r>
              <a:rPr sz="2400" b="1" i="1" spc="-65" dirty="0">
                <a:solidFill>
                  <a:srgbClr val="9900FF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9900FF"/>
                </a:solidFill>
                <a:latin typeface="Calibri"/>
                <a:cs typeface="Calibri"/>
              </a:rPr>
              <a:t>reinforcement</a:t>
            </a:r>
            <a:r>
              <a:rPr sz="2400" b="1" i="1" spc="-50" dirty="0">
                <a:solidFill>
                  <a:srgbClr val="9900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9900FF"/>
                </a:solidFill>
                <a:latin typeface="Calibri"/>
                <a:cs typeface="Calibri"/>
              </a:rPr>
              <a:t>&amp;</a:t>
            </a:r>
            <a:r>
              <a:rPr sz="2400" b="1" i="1" spc="-40" dirty="0">
                <a:solidFill>
                  <a:srgbClr val="9900FF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9900FF"/>
                </a:solidFill>
                <a:latin typeface="Calibri"/>
                <a:cs typeface="Calibri"/>
              </a:rPr>
              <a:t>praise</a:t>
            </a:r>
            <a:endParaRPr sz="2400">
              <a:latin typeface="Calibri"/>
              <a:cs typeface="Calibri"/>
            </a:endParaRPr>
          </a:p>
          <a:p>
            <a:pPr marL="241300" marR="118110" indent="-172085">
              <a:lnSpc>
                <a:spcPct val="100600"/>
              </a:lnSpc>
              <a:spcBef>
                <a:spcPts val="640"/>
              </a:spcBef>
              <a:buSzPct val="102857"/>
              <a:buFont typeface="Arial"/>
              <a:buChar char="•"/>
              <a:tabLst>
                <a:tab pos="241935" algn="l"/>
              </a:tabLst>
            </a:pP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have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shown</a:t>
            </a:r>
            <a:r>
              <a:rPr sz="1750" spc="-1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that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praise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30" dirty="0">
                <a:solidFill>
                  <a:srgbClr val="9900FF"/>
                </a:solidFill>
                <a:latin typeface="Lucida Sans"/>
                <a:cs typeface="Lucida Sans"/>
              </a:rPr>
              <a:t>is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30" dirty="0">
                <a:solidFill>
                  <a:srgbClr val="9900FF"/>
                </a:solidFill>
                <a:latin typeface="Lucida Sans"/>
                <a:cs typeface="Lucida Sans"/>
              </a:rPr>
              <a:t>likely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0" dirty="0">
                <a:solidFill>
                  <a:srgbClr val="9900FF"/>
                </a:solidFill>
                <a:latin typeface="Lucida Sans"/>
                <a:cs typeface="Lucida Sans"/>
              </a:rPr>
              <a:t>to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increase</a:t>
            </a:r>
            <a:r>
              <a:rPr sz="1750" spc="-2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appropriate</a:t>
            </a:r>
            <a:r>
              <a:rPr sz="1750" spc="-20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behavior</a:t>
            </a:r>
            <a:r>
              <a:rPr sz="1750" spc="-2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increase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compliance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classroom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75" dirty="0">
                <a:solidFill>
                  <a:srgbClr val="9900FF"/>
                </a:solidFill>
                <a:latin typeface="Lucida Sans"/>
                <a:cs typeface="Lucida Sans"/>
              </a:rPr>
              <a:t>(Sabey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150" spc="-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al.,</a:t>
            </a:r>
            <a:r>
              <a:rPr sz="11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10" dirty="0">
                <a:solidFill>
                  <a:srgbClr val="9900FF"/>
                </a:solidFill>
                <a:latin typeface="Lucida Sans"/>
                <a:cs typeface="Lucida Sans"/>
              </a:rPr>
              <a:t>2021)</a:t>
            </a:r>
            <a:endParaRPr sz="1150">
              <a:latin typeface="Lucida Sans"/>
              <a:cs typeface="Lucida Sans"/>
            </a:endParaRPr>
          </a:p>
          <a:p>
            <a:pPr marL="241300" marR="5080" indent="-157480" algn="just">
              <a:lnSpc>
                <a:spcPts val="2100"/>
              </a:lnSpc>
              <a:spcBef>
                <a:spcPts val="40"/>
              </a:spcBef>
              <a:buSzPct val="91428"/>
              <a:buChar char="•"/>
              <a:tabLst>
                <a:tab pos="241935" algn="l"/>
              </a:tabLst>
            </a:pP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Teacher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praise</a:t>
            </a:r>
            <a:r>
              <a:rPr sz="17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60" dirty="0">
                <a:solidFill>
                  <a:srgbClr val="9900FF"/>
                </a:solidFill>
                <a:latin typeface="Lucida Sans"/>
                <a:cs typeface="Lucida Sans"/>
              </a:rPr>
              <a:t>is</a:t>
            </a:r>
            <a:r>
              <a:rPr sz="17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an</a:t>
            </a:r>
            <a:r>
              <a:rPr sz="17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effective</a:t>
            </a:r>
            <a:r>
              <a:rPr sz="17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5" dirty="0">
                <a:solidFill>
                  <a:srgbClr val="9900FF"/>
                </a:solidFill>
                <a:latin typeface="Lucida Sans"/>
                <a:cs typeface="Lucida Sans"/>
              </a:rPr>
              <a:t>strategy</a:t>
            </a:r>
            <a:r>
              <a:rPr sz="1750" spc="-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that </a:t>
            </a:r>
            <a:r>
              <a:rPr sz="1750" spc="110" dirty="0">
                <a:solidFill>
                  <a:srgbClr val="9900FF"/>
                </a:solidFill>
                <a:latin typeface="Lucida Sans"/>
                <a:cs typeface="Lucida Sans"/>
              </a:rPr>
              <a:t>can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decrease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inappropriate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disruptive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behavior</a:t>
            </a:r>
            <a:r>
              <a:rPr sz="1750" spc="-20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among</a:t>
            </a:r>
            <a:r>
              <a:rPr sz="1750" spc="-2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preschool</a:t>
            </a:r>
            <a:r>
              <a:rPr sz="1750" spc="-20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aged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children</a:t>
            </a:r>
            <a:endParaRPr sz="1750">
              <a:latin typeface="Lucida Sans"/>
              <a:cs typeface="Lucida Sans"/>
            </a:endParaRPr>
          </a:p>
          <a:p>
            <a:pPr marL="241300">
              <a:lnSpc>
                <a:spcPts val="1250"/>
              </a:lnSpc>
            </a:pPr>
            <a:r>
              <a:rPr sz="1050" spc="60" dirty="0">
                <a:solidFill>
                  <a:srgbClr val="9900FF"/>
                </a:solidFill>
                <a:latin typeface="Lucida Sans"/>
                <a:cs typeface="Lucida Sans"/>
              </a:rPr>
              <a:t>(Floress</a:t>
            </a:r>
            <a:r>
              <a:rPr sz="1050" spc="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050" spc="55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050" spc="-30" dirty="0">
                <a:solidFill>
                  <a:srgbClr val="9900FF"/>
                </a:solidFill>
                <a:latin typeface="Lucida Sans"/>
                <a:cs typeface="Lucida Sans"/>
              </a:rPr>
              <a:t> al.,</a:t>
            </a:r>
            <a:r>
              <a:rPr sz="10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050" spc="-20" dirty="0">
                <a:solidFill>
                  <a:srgbClr val="9900FF"/>
                </a:solidFill>
                <a:latin typeface="Lucida Sans"/>
                <a:cs typeface="Lucida Sans"/>
              </a:rPr>
              <a:t>2017)</a:t>
            </a:r>
            <a:endParaRPr sz="105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73742" y="10084613"/>
            <a:ext cx="5078730" cy="2496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b="1" i="1" dirty="0">
                <a:solidFill>
                  <a:srgbClr val="9900FF"/>
                </a:solidFill>
                <a:latin typeface="Calibri"/>
                <a:cs typeface="Calibri"/>
              </a:rPr>
              <a:t>Tangible</a:t>
            </a:r>
            <a:r>
              <a:rPr sz="2400" b="1" i="1" spc="-130" dirty="0">
                <a:solidFill>
                  <a:srgbClr val="9900FF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9900FF"/>
                </a:solidFill>
                <a:latin typeface="Calibri"/>
                <a:cs typeface="Calibri"/>
              </a:rPr>
              <a:t>rewards</a:t>
            </a:r>
            <a:endParaRPr sz="2400">
              <a:latin typeface="Calibri"/>
              <a:cs typeface="Calibri"/>
            </a:endParaRPr>
          </a:p>
          <a:p>
            <a:pPr marL="241300" marR="95250" indent="-176530">
              <a:lnSpc>
                <a:spcPct val="100000"/>
              </a:lnSpc>
              <a:spcBef>
                <a:spcPts val="505"/>
              </a:spcBef>
              <a:buSzPct val="51428"/>
              <a:buFont typeface="Times New Roman"/>
              <a:buChar char="●"/>
              <a:tabLst>
                <a:tab pos="241935" algn="l"/>
              </a:tabLst>
            </a:pP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A</a:t>
            </a:r>
            <a:r>
              <a:rPr sz="17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study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using</a:t>
            </a:r>
            <a:r>
              <a:rPr sz="17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tangible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rewards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resulted</a:t>
            </a:r>
            <a:r>
              <a:rPr sz="17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5" dirty="0">
                <a:solidFill>
                  <a:srgbClr val="9900FF"/>
                </a:solidFill>
                <a:latin typeface="Lucida Sans"/>
                <a:cs typeface="Lucida Sans"/>
              </a:rPr>
              <a:t>in </a:t>
            </a:r>
            <a:r>
              <a:rPr sz="1750" spc="170" dirty="0">
                <a:solidFill>
                  <a:srgbClr val="9900FF"/>
                </a:solidFill>
                <a:latin typeface="Lucida Sans"/>
                <a:cs typeface="Lucida Sans"/>
              </a:rPr>
              <a:t>a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decrease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-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disruptive</a:t>
            </a:r>
            <a:r>
              <a:rPr sz="1750" spc="-1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behaviors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a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preschool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circle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time</a:t>
            </a:r>
            <a:r>
              <a:rPr sz="1750" spc="-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(Daddario</a:t>
            </a:r>
            <a:r>
              <a:rPr sz="1150" spc="-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150" spc="-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al.,</a:t>
            </a:r>
            <a:r>
              <a:rPr sz="1150" spc="-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10" dirty="0">
                <a:solidFill>
                  <a:srgbClr val="9900FF"/>
                </a:solidFill>
                <a:latin typeface="Lucida Sans"/>
                <a:cs typeface="Lucida Sans"/>
              </a:rPr>
              <a:t>2007)</a:t>
            </a:r>
            <a:endParaRPr sz="1150">
              <a:latin typeface="Lucida Sans"/>
              <a:cs typeface="Lucida Sans"/>
            </a:endParaRPr>
          </a:p>
          <a:p>
            <a:pPr marL="241300" marR="5080" indent="-176530">
              <a:lnSpc>
                <a:spcPct val="100600"/>
              </a:lnSpc>
              <a:spcBef>
                <a:spcPts val="1370"/>
              </a:spcBef>
              <a:buSzPct val="51428"/>
              <a:buFont typeface="Times New Roman"/>
              <a:buChar char="●"/>
              <a:tabLst>
                <a:tab pos="24193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Motivation</a:t>
            </a:r>
            <a:r>
              <a:rPr sz="1750" spc="-1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60" dirty="0">
                <a:solidFill>
                  <a:srgbClr val="9900FF"/>
                </a:solidFill>
                <a:latin typeface="Lucida Sans"/>
                <a:cs typeface="Lucida Sans"/>
              </a:rPr>
              <a:t>by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rewards</a:t>
            </a:r>
            <a:r>
              <a:rPr sz="1750" spc="-1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30" dirty="0">
                <a:solidFill>
                  <a:srgbClr val="9900FF"/>
                </a:solidFill>
                <a:latin typeface="Lucida Sans"/>
                <a:cs typeface="Lucida Sans"/>
              </a:rPr>
              <a:t>is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important</a:t>
            </a:r>
            <a:r>
              <a:rPr sz="1750" spc="-1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the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development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750" spc="-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learning</a:t>
            </a:r>
            <a:r>
              <a:rPr sz="17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all</a:t>
            </a:r>
            <a:r>
              <a:rPr sz="1750" spc="-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students,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especially</a:t>
            </a:r>
            <a:r>
              <a:rPr sz="17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750" spc="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0" dirty="0">
                <a:solidFill>
                  <a:srgbClr val="9900FF"/>
                </a:solidFill>
                <a:latin typeface="Lucida Sans"/>
                <a:cs typeface="Lucida Sans"/>
              </a:rPr>
              <a:t>disabilities</a:t>
            </a:r>
            <a:r>
              <a:rPr sz="1750" spc="-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(Diamond</a:t>
            </a:r>
            <a:r>
              <a:rPr sz="1150" spc="-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25" dirty="0">
                <a:solidFill>
                  <a:srgbClr val="9900FF"/>
                </a:solidFill>
                <a:latin typeface="Lucida Sans"/>
                <a:cs typeface="Lucida Sans"/>
              </a:rPr>
              <a:t>et 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al.,</a:t>
            </a:r>
            <a:r>
              <a:rPr sz="11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10" dirty="0">
                <a:solidFill>
                  <a:srgbClr val="9900FF"/>
                </a:solidFill>
                <a:latin typeface="Lucida Sans"/>
                <a:cs typeface="Lucida Sans"/>
              </a:rPr>
              <a:t>2016)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73742" y="13202211"/>
            <a:ext cx="5080635" cy="28511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400" b="1" i="1" spc="-10" dirty="0">
                <a:solidFill>
                  <a:srgbClr val="9900FF"/>
                </a:solidFill>
                <a:latin typeface="Calibri"/>
                <a:cs typeface="Calibri"/>
              </a:rPr>
              <a:t>Class-</a:t>
            </a:r>
            <a:r>
              <a:rPr sz="2400" b="1" i="1" dirty="0">
                <a:solidFill>
                  <a:srgbClr val="9900FF"/>
                </a:solidFill>
                <a:latin typeface="Calibri"/>
                <a:cs typeface="Calibri"/>
              </a:rPr>
              <a:t>Wide</a:t>
            </a:r>
            <a:r>
              <a:rPr sz="2400" b="1" i="1" spc="-30" dirty="0">
                <a:solidFill>
                  <a:srgbClr val="9900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9900FF"/>
                </a:solidFill>
                <a:latin typeface="Calibri"/>
                <a:cs typeface="Calibri"/>
              </a:rPr>
              <a:t>Intervention</a:t>
            </a:r>
            <a:r>
              <a:rPr sz="2400" b="1" i="1" spc="5" dirty="0">
                <a:solidFill>
                  <a:srgbClr val="9900FF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9900FF"/>
                </a:solidFill>
                <a:latin typeface="Calibri"/>
                <a:cs typeface="Calibri"/>
              </a:rPr>
              <a:t>Programs</a:t>
            </a:r>
            <a:endParaRPr sz="2400">
              <a:latin typeface="Calibri"/>
              <a:cs typeface="Calibri"/>
            </a:endParaRPr>
          </a:p>
          <a:p>
            <a:pPr marL="241300" marR="31115" indent="-195580">
              <a:lnSpc>
                <a:spcPct val="100000"/>
              </a:lnSpc>
              <a:spcBef>
                <a:spcPts val="505"/>
              </a:spcBef>
              <a:buSzPct val="74285"/>
              <a:buFont typeface="Times New Roman"/>
              <a:buChar char="●"/>
              <a:tabLst>
                <a:tab pos="241935" algn="l"/>
              </a:tabLst>
            </a:pP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A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study</a:t>
            </a: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concluded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that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use</a:t>
            </a:r>
            <a:r>
              <a:rPr sz="17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BEST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preschool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aged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children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0" dirty="0">
                <a:solidFill>
                  <a:srgbClr val="9900FF"/>
                </a:solidFill>
                <a:latin typeface="Lucida Sans"/>
                <a:cs typeface="Lucida Sans"/>
              </a:rPr>
              <a:t>with disabilities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showed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40" dirty="0">
                <a:solidFill>
                  <a:srgbClr val="9900FF"/>
                </a:solidFill>
                <a:latin typeface="Lucida Sans"/>
                <a:cs typeface="Lucida Sans"/>
              </a:rPr>
              <a:t>an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increase</a:t>
            </a:r>
            <a:r>
              <a:rPr sz="1750" spc="-1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5" dirty="0">
                <a:solidFill>
                  <a:srgbClr val="9900FF"/>
                </a:solidFill>
                <a:latin typeface="Lucida Sans"/>
                <a:cs typeface="Lucida Sans"/>
              </a:rPr>
              <a:t>in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appropriate</a:t>
            </a:r>
            <a:r>
              <a:rPr sz="1750" spc="-2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student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behavior</a:t>
            </a:r>
            <a:r>
              <a:rPr sz="1750" spc="-2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student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engagement</a:t>
            </a:r>
            <a:r>
              <a:rPr sz="1750" spc="-2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60" dirty="0">
                <a:solidFill>
                  <a:srgbClr val="9900FF"/>
                </a:solidFill>
                <a:latin typeface="Lucida Sans"/>
                <a:cs typeface="Lucida Sans"/>
              </a:rPr>
              <a:t>(Conroy</a:t>
            </a:r>
            <a:r>
              <a:rPr sz="11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1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al.,</a:t>
            </a:r>
            <a:r>
              <a:rPr sz="11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20" dirty="0">
                <a:solidFill>
                  <a:srgbClr val="9900FF"/>
                </a:solidFill>
                <a:latin typeface="Lucida Sans"/>
                <a:cs typeface="Lucida Sans"/>
              </a:rPr>
              <a:t>2013)</a:t>
            </a:r>
            <a:endParaRPr sz="1150">
              <a:latin typeface="Lucida Sans"/>
              <a:cs typeface="Lucida Sans"/>
            </a:endParaRPr>
          </a:p>
          <a:p>
            <a:pPr marL="241300" marR="5080" indent="-186055">
              <a:lnSpc>
                <a:spcPct val="100000"/>
              </a:lnSpc>
              <a:spcBef>
                <a:spcPts val="1385"/>
              </a:spcBef>
              <a:buSzPct val="65714"/>
              <a:buFont typeface="Times New Roman"/>
              <a:buChar char="●"/>
              <a:tabLst>
                <a:tab pos="241935" algn="l"/>
              </a:tabLst>
            </a:pP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A</a:t>
            </a:r>
            <a:r>
              <a:rPr sz="1750" spc="-1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study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using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00" dirty="0">
                <a:solidFill>
                  <a:srgbClr val="9900FF"/>
                </a:solidFill>
                <a:latin typeface="Lucida Sans"/>
                <a:cs typeface="Lucida Sans"/>
              </a:rPr>
              <a:t>PWPBS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6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preschool</a:t>
            </a:r>
            <a:r>
              <a:rPr sz="1750" spc="-1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Head </a:t>
            </a:r>
            <a:r>
              <a:rPr sz="1750" spc="125" dirty="0">
                <a:solidFill>
                  <a:srgbClr val="9900FF"/>
                </a:solidFill>
                <a:latin typeface="Lucida Sans"/>
                <a:cs typeface="Lucida Sans"/>
              </a:rPr>
              <a:t>Start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classes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0" dirty="0">
                <a:solidFill>
                  <a:srgbClr val="9900FF"/>
                </a:solidFill>
                <a:latin typeface="Lucida Sans"/>
                <a:cs typeface="Lucida Sans"/>
              </a:rPr>
              <a:t>showed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70" dirty="0">
                <a:solidFill>
                  <a:srgbClr val="9900FF"/>
                </a:solidFill>
                <a:latin typeface="Lucida Sans"/>
                <a:cs typeface="Lucida Sans"/>
              </a:rPr>
              <a:t>a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decrease</a:t>
            </a:r>
            <a:r>
              <a:rPr sz="1750" spc="-20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5" dirty="0">
                <a:solidFill>
                  <a:srgbClr val="9900FF"/>
                </a:solidFill>
                <a:latin typeface="Lucida Sans"/>
                <a:cs typeface="Lucida Sans"/>
              </a:rPr>
              <a:t>in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inappropriate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student</a:t>
            </a:r>
            <a:r>
              <a:rPr sz="1750" spc="-2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behavior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(Snell</a:t>
            </a:r>
            <a:r>
              <a:rPr sz="1150" spc="-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dirty="0">
                <a:solidFill>
                  <a:srgbClr val="9900FF"/>
                </a:solidFill>
                <a:latin typeface="Lucida Sans"/>
                <a:cs typeface="Lucida Sans"/>
              </a:rPr>
              <a:t>et</a:t>
            </a:r>
            <a:r>
              <a:rPr sz="1150" spc="-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45" dirty="0">
                <a:solidFill>
                  <a:srgbClr val="9900FF"/>
                </a:solidFill>
                <a:latin typeface="Lucida Sans"/>
                <a:cs typeface="Lucida Sans"/>
              </a:rPr>
              <a:t>al.,</a:t>
            </a:r>
            <a:r>
              <a:rPr sz="1150" spc="-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150" spc="-40" dirty="0">
                <a:solidFill>
                  <a:srgbClr val="9900FF"/>
                </a:solidFill>
                <a:latin typeface="Lucida Sans"/>
                <a:cs typeface="Lucida Sans"/>
              </a:rPr>
              <a:t>2013)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Positive</a:t>
            </a:r>
            <a:r>
              <a:rPr spc="-80" dirty="0"/>
              <a:t> </a:t>
            </a:r>
            <a:r>
              <a:rPr dirty="0"/>
              <a:t>Reinforcement</a:t>
            </a:r>
            <a:r>
              <a:rPr spc="-75" dirty="0"/>
              <a:t> </a:t>
            </a:r>
            <a:r>
              <a:rPr spc="-10" dirty="0"/>
              <a:t>Strategies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795290" y="2738287"/>
            <a:ext cx="1616075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b="1" i="1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Limitations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72366" y="3157122"/>
            <a:ext cx="6793865" cy="1475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796925">
              <a:lnSpc>
                <a:spcPct val="100000"/>
              </a:lnSpc>
              <a:spcBef>
                <a:spcPts val="110"/>
              </a:spcBef>
              <a:buSzPct val="94285"/>
              <a:buChar char="•"/>
              <a:tabLst>
                <a:tab pos="11747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Location</a:t>
            </a:r>
            <a:r>
              <a:rPr sz="1750" spc="-1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5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that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were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conducted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the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participants</a:t>
            </a:r>
            <a:endParaRPr sz="1750">
              <a:latin typeface="Lucida Sans"/>
              <a:cs typeface="Lucida Sans"/>
            </a:endParaRPr>
          </a:p>
          <a:p>
            <a:pPr marL="12700" marR="5080">
              <a:lnSpc>
                <a:spcPts val="2100"/>
              </a:lnSpc>
              <a:spcBef>
                <a:spcPts val="70"/>
              </a:spcBef>
              <a:buSzPct val="94285"/>
              <a:buFont typeface="Arial"/>
              <a:buChar char="•"/>
              <a:tabLst>
                <a:tab pos="11747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More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5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were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done</a:t>
            </a:r>
            <a:r>
              <a:rPr sz="1750" spc="-1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using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class-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wide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interventions</a:t>
            </a:r>
            <a:r>
              <a:rPr sz="1750" spc="-2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that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involved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using</a:t>
            </a:r>
            <a:r>
              <a:rPr sz="1750" spc="-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praise,</a:t>
            </a:r>
            <a:r>
              <a:rPr sz="17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hard</a:t>
            </a:r>
            <a:r>
              <a:rPr sz="1750" spc="-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to</a:t>
            </a:r>
            <a:r>
              <a:rPr sz="1750" spc="-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find</a:t>
            </a:r>
            <a:r>
              <a:rPr sz="1750" spc="-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single</a:t>
            </a:r>
            <a:r>
              <a:rPr sz="1750" spc="-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750" spc="-15" dirty="0">
                <a:solidFill>
                  <a:srgbClr val="9900FF"/>
                </a:solidFill>
                <a:latin typeface="Lucida Sans"/>
                <a:cs typeface="Lucida Sans"/>
              </a:rPr>
              <a:t> 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just</a:t>
            </a:r>
            <a:r>
              <a:rPr sz="17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using</a:t>
            </a:r>
            <a:endParaRPr sz="17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verbal</a:t>
            </a:r>
            <a:r>
              <a:rPr sz="1750" spc="-17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praise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5" dirty="0">
                <a:solidFill>
                  <a:srgbClr val="9900FF"/>
                </a:solidFill>
                <a:latin typeface="Lucida Sans"/>
                <a:cs typeface="Lucida Sans"/>
              </a:rPr>
              <a:t>classroom</a:t>
            </a:r>
            <a:endParaRPr sz="1750">
              <a:latin typeface="Lucida Sans"/>
              <a:cs typeface="Lucida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72366" y="5061379"/>
            <a:ext cx="6486525" cy="166370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378460" algn="ctr">
              <a:lnSpc>
                <a:spcPct val="100000"/>
              </a:lnSpc>
              <a:spcBef>
                <a:spcPts val="1035"/>
              </a:spcBef>
            </a:pPr>
            <a:r>
              <a:rPr sz="2700" b="1" i="1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Discussion</a:t>
            </a:r>
            <a:endParaRPr sz="2700">
              <a:latin typeface="Calibri"/>
              <a:cs typeface="Calibri"/>
            </a:endParaRPr>
          </a:p>
          <a:p>
            <a:pPr marL="12700" marR="5080">
              <a:lnSpc>
                <a:spcPct val="102899"/>
              </a:lnSpc>
              <a:spcBef>
                <a:spcPts val="565"/>
              </a:spcBef>
              <a:buSzPct val="81818"/>
              <a:buChar char="•"/>
              <a:tabLst>
                <a:tab pos="103505" algn="l"/>
              </a:tabLst>
            </a:pP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6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14" dirty="0">
                <a:solidFill>
                  <a:srgbClr val="9900FF"/>
                </a:solidFill>
                <a:latin typeface="Lucida Sans"/>
                <a:cs typeface="Lucida Sans"/>
              </a:rPr>
              <a:t>research</a:t>
            </a:r>
            <a:r>
              <a:rPr sz="1650" spc="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65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650" spc="-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95" dirty="0">
                <a:solidFill>
                  <a:srgbClr val="9900FF"/>
                </a:solidFill>
                <a:latin typeface="Lucida Sans"/>
                <a:cs typeface="Lucida Sans"/>
              </a:rPr>
              <a:t>showed</a:t>
            </a:r>
            <a:r>
              <a:rPr sz="16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9900FF"/>
                </a:solidFill>
                <a:latin typeface="Lucida Sans"/>
                <a:cs typeface="Lucida Sans"/>
              </a:rPr>
              <a:t>that</a:t>
            </a:r>
            <a:r>
              <a:rPr sz="1650" spc="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using</a:t>
            </a:r>
            <a:r>
              <a:rPr sz="1650" spc="-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positive </a:t>
            </a:r>
            <a:r>
              <a:rPr sz="1650" spc="60" dirty="0">
                <a:solidFill>
                  <a:srgbClr val="9900FF"/>
                </a:solidFill>
                <a:latin typeface="Lucida Sans"/>
                <a:cs typeface="Lucida Sans"/>
              </a:rPr>
              <a:t>reinforcement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85" dirty="0">
                <a:solidFill>
                  <a:srgbClr val="9900FF"/>
                </a:solidFill>
                <a:latin typeface="Lucida Sans"/>
                <a:cs typeface="Lucida Sans"/>
              </a:rPr>
              <a:t>strategies</a:t>
            </a:r>
            <a:r>
              <a:rPr sz="1650" spc="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-2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650" spc="-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early</a:t>
            </a:r>
            <a:r>
              <a:rPr sz="1650" spc="-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childhood</a:t>
            </a:r>
            <a:r>
              <a:rPr sz="1650" spc="-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5" dirty="0">
                <a:solidFill>
                  <a:srgbClr val="9900FF"/>
                </a:solidFill>
                <a:latin typeface="Lucida Sans"/>
                <a:cs typeface="Lucida Sans"/>
              </a:rPr>
              <a:t>classrooms</a:t>
            </a:r>
            <a:r>
              <a:rPr sz="1650" spc="-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8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650" spc="60" dirty="0">
                <a:solidFill>
                  <a:srgbClr val="9900FF"/>
                </a:solidFill>
                <a:latin typeface="Lucida Sans"/>
                <a:cs typeface="Lucida Sans"/>
              </a:rPr>
              <a:t>preschool</a:t>
            </a:r>
            <a:r>
              <a:rPr sz="16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95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650" spc="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disabilities</a:t>
            </a:r>
            <a:r>
              <a:rPr sz="16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10" dirty="0">
                <a:solidFill>
                  <a:srgbClr val="9900FF"/>
                </a:solidFill>
                <a:latin typeface="Lucida Sans"/>
                <a:cs typeface="Lucida Sans"/>
              </a:rPr>
              <a:t>were</a:t>
            </a:r>
            <a:r>
              <a:rPr sz="16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beneficial</a:t>
            </a:r>
            <a:r>
              <a:rPr sz="1650" spc="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8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decreased</a:t>
            </a:r>
            <a:r>
              <a:rPr sz="1650" spc="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problem</a:t>
            </a:r>
            <a:r>
              <a:rPr sz="1650" spc="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0" dirty="0">
                <a:solidFill>
                  <a:srgbClr val="9900FF"/>
                </a:solidFill>
                <a:latin typeface="Lucida Sans"/>
                <a:cs typeface="Lucida Sans"/>
              </a:rPr>
              <a:t>behaviors</a:t>
            </a:r>
            <a:endParaRPr sz="1650">
              <a:latin typeface="Lucida Sans"/>
              <a:cs typeface="Lucida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72366" y="6961036"/>
            <a:ext cx="6635750" cy="105854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80"/>
              </a:spcBef>
              <a:buSzPct val="87878"/>
              <a:buChar char="•"/>
              <a:tabLst>
                <a:tab pos="103505" algn="l"/>
              </a:tabLst>
            </a:pPr>
            <a:r>
              <a:rPr sz="1650" spc="65" dirty="0">
                <a:solidFill>
                  <a:srgbClr val="9900FF"/>
                </a:solidFill>
                <a:latin typeface="Lucida Sans"/>
                <a:cs typeface="Lucida Sans"/>
              </a:rPr>
              <a:t>When</a:t>
            </a:r>
            <a:r>
              <a:rPr sz="16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9900FF"/>
                </a:solidFill>
                <a:latin typeface="Lucida Sans"/>
                <a:cs typeface="Lucida Sans"/>
              </a:rPr>
              <a:t>teachers</a:t>
            </a:r>
            <a:r>
              <a:rPr sz="1650" spc="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90" dirty="0">
                <a:solidFill>
                  <a:srgbClr val="9900FF"/>
                </a:solidFill>
                <a:latin typeface="Lucida Sans"/>
                <a:cs typeface="Lucida Sans"/>
              </a:rPr>
              <a:t>used</a:t>
            </a:r>
            <a:r>
              <a:rPr sz="16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positive</a:t>
            </a:r>
            <a:r>
              <a:rPr sz="1650" spc="-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60" dirty="0">
                <a:solidFill>
                  <a:srgbClr val="9900FF"/>
                </a:solidFill>
                <a:latin typeface="Lucida Sans"/>
                <a:cs typeface="Lucida Sans"/>
              </a:rPr>
              <a:t>reinforcement</a:t>
            </a:r>
            <a:r>
              <a:rPr sz="16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such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50" dirty="0">
                <a:solidFill>
                  <a:srgbClr val="9900FF"/>
                </a:solidFill>
                <a:latin typeface="Lucida Sans"/>
                <a:cs typeface="Lucida Sans"/>
              </a:rPr>
              <a:t>as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65" dirty="0">
                <a:solidFill>
                  <a:srgbClr val="9900FF"/>
                </a:solidFill>
                <a:latin typeface="Lucida Sans"/>
                <a:cs typeface="Lucida Sans"/>
              </a:rPr>
              <a:t>verbal </a:t>
            </a:r>
            <a:r>
              <a:rPr sz="1650" spc="50" dirty="0">
                <a:solidFill>
                  <a:srgbClr val="9900FF"/>
                </a:solidFill>
                <a:latin typeface="Lucida Sans"/>
                <a:cs typeface="Lucida Sans"/>
              </a:rPr>
              <a:t>praise,</a:t>
            </a:r>
            <a:r>
              <a:rPr sz="1650" spc="-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rewards,</a:t>
            </a:r>
            <a:r>
              <a:rPr sz="1650" spc="-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0" dirty="0">
                <a:solidFill>
                  <a:srgbClr val="9900FF"/>
                </a:solidFill>
                <a:latin typeface="Lucida Sans"/>
                <a:cs typeface="Lucida Sans"/>
              </a:rPr>
              <a:t>class-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wide</a:t>
            </a:r>
            <a:r>
              <a:rPr sz="1650" spc="-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55" dirty="0">
                <a:solidFill>
                  <a:srgbClr val="9900FF"/>
                </a:solidFill>
                <a:latin typeface="Lucida Sans"/>
                <a:cs typeface="Lucida Sans"/>
              </a:rPr>
              <a:t>interventions</a:t>
            </a:r>
            <a:r>
              <a:rPr sz="1650" spc="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-2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6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60" dirty="0">
                <a:solidFill>
                  <a:srgbClr val="9900FF"/>
                </a:solidFill>
                <a:latin typeface="Lucida Sans"/>
                <a:cs typeface="Lucida Sans"/>
              </a:rPr>
              <a:t>the </a:t>
            </a:r>
            <a:r>
              <a:rPr sz="1650" spc="50" dirty="0">
                <a:solidFill>
                  <a:srgbClr val="9900FF"/>
                </a:solidFill>
                <a:latin typeface="Lucida Sans"/>
                <a:cs typeface="Lucida Sans"/>
              </a:rPr>
              <a:t>classroom,</a:t>
            </a:r>
            <a:r>
              <a:rPr sz="1650" spc="-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-30" dirty="0">
                <a:solidFill>
                  <a:srgbClr val="9900FF"/>
                </a:solidFill>
                <a:latin typeface="Lucida Sans"/>
                <a:cs typeface="Lucida Sans"/>
              </a:rPr>
              <a:t>it</a:t>
            </a:r>
            <a:r>
              <a:rPr sz="1650" spc="-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helped</a:t>
            </a:r>
            <a:r>
              <a:rPr sz="1650" spc="-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60" dirty="0">
                <a:solidFill>
                  <a:srgbClr val="9900FF"/>
                </a:solidFill>
                <a:latin typeface="Lucida Sans"/>
                <a:cs typeface="Lucida Sans"/>
              </a:rPr>
              <a:t>reinforce</a:t>
            </a:r>
            <a:r>
              <a:rPr sz="1650" spc="-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85" dirty="0">
                <a:solidFill>
                  <a:srgbClr val="9900FF"/>
                </a:solidFill>
                <a:latin typeface="Lucida Sans"/>
                <a:cs typeface="Lucida Sans"/>
              </a:rPr>
              <a:t>appropriate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55" dirty="0">
                <a:solidFill>
                  <a:srgbClr val="9900FF"/>
                </a:solidFill>
                <a:latin typeface="Lucida Sans"/>
                <a:cs typeface="Lucida Sans"/>
              </a:rPr>
              <a:t>behavior,</a:t>
            </a:r>
            <a:r>
              <a:rPr sz="1650" spc="-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0" dirty="0">
                <a:solidFill>
                  <a:srgbClr val="9900FF"/>
                </a:solidFill>
                <a:latin typeface="Lucida Sans"/>
                <a:cs typeface="Lucida Sans"/>
              </a:rPr>
              <a:t>increase </a:t>
            </a:r>
            <a:r>
              <a:rPr sz="1650" dirty="0">
                <a:solidFill>
                  <a:srgbClr val="9900FF"/>
                </a:solidFill>
                <a:latin typeface="Lucida Sans"/>
                <a:cs typeface="Lucida Sans"/>
              </a:rPr>
              <a:t>social</a:t>
            </a:r>
            <a:r>
              <a:rPr sz="16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-35" dirty="0">
                <a:solidFill>
                  <a:srgbClr val="9900FF"/>
                </a:solidFill>
                <a:latin typeface="Lucida Sans"/>
                <a:cs typeface="Lucida Sans"/>
              </a:rPr>
              <a:t>skills,</a:t>
            </a:r>
            <a:r>
              <a:rPr sz="1650" spc="-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650" spc="-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95" dirty="0">
                <a:solidFill>
                  <a:srgbClr val="9900FF"/>
                </a:solidFill>
                <a:latin typeface="Lucida Sans"/>
                <a:cs typeface="Lucida Sans"/>
              </a:rPr>
              <a:t>strengthen</a:t>
            </a:r>
            <a:r>
              <a:rPr sz="1650" spc="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650" spc="70" dirty="0">
                <a:solidFill>
                  <a:srgbClr val="9900FF"/>
                </a:solidFill>
                <a:latin typeface="Lucida Sans"/>
                <a:cs typeface="Lucida Sans"/>
              </a:rPr>
              <a:t>self-</a:t>
            </a:r>
            <a:r>
              <a:rPr sz="1650" spc="45" dirty="0">
                <a:solidFill>
                  <a:srgbClr val="9900FF"/>
                </a:solidFill>
                <a:latin typeface="Lucida Sans"/>
                <a:cs typeface="Lucida Sans"/>
              </a:rPr>
              <a:t>control</a:t>
            </a:r>
            <a:endParaRPr sz="1650">
              <a:latin typeface="Lucida Sans"/>
              <a:cs typeface="Lucida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72366" y="8255777"/>
            <a:ext cx="6762750" cy="827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122555" algn="l"/>
              </a:tabLst>
            </a:pP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750" spc="-1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that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were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done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on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70" dirty="0">
                <a:solidFill>
                  <a:srgbClr val="9900FF"/>
                </a:solidFill>
                <a:latin typeface="Lucida Sans"/>
                <a:cs typeface="Lucida Sans"/>
              </a:rPr>
              <a:t>a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00" dirty="0">
                <a:solidFill>
                  <a:srgbClr val="9900FF"/>
                </a:solidFill>
                <a:latin typeface="Lucida Sans"/>
                <a:cs typeface="Lucida Sans"/>
              </a:rPr>
              <a:t>variety</a:t>
            </a:r>
            <a:r>
              <a:rPr sz="1750" spc="-1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750" spc="-1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thoroughly</a:t>
            </a:r>
            <a:r>
              <a:rPr sz="1750" spc="-1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explained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students’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30" dirty="0">
                <a:solidFill>
                  <a:srgbClr val="9900FF"/>
                </a:solidFill>
                <a:latin typeface="Lucida Sans"/>
                <a:cs typeface="Lucida Sans"/>
              </a:rPr>
              <a:t>disabilities,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sex,</a:t>
            </a:r>
            <a:r>
              <a:rPr sz="1750" spc="-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age,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750" spc="35" dirty="0">
                <a:solidFill>
                  <a:srgbClr val="9900FF"/>
                </a:solidFill>
                <a:latin typeface="Lucida Sans"/>
                <a:cs typeface="Lucida Sans"/>
              </a:rPr>
              <a:t>demographics.</a:t>
            </a:r>
            <a:endParaRPr sz="1750">
              <a:latin typeface="Lucida Sans"/>
              <a:cs typeface="Lucida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72366" y="9322443"/>
            <a:ext cx="6620509" cy="13131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  <a:buSzPct val="94285"/>
              <a:buFont typeface="Arial"/>
              <a:buChar char="•"/>
              <a:tabLst>
                <a:tab pos="117475" algn="l"/>
              </a:tabLst>
            </a:pPr>
            <a:r>
              <a:rPr sz="1750" spc="50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focused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on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0" dirty="0">
                <a:solidFill>
                  <a:srgbClr val="9900FF"/>
                </a:solidFill>
                <a:latin typeface="Lucida Sans"/>
                <a:cs typeface="Lucida Sans"/>
              </a:rPr>
              <a:t>public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school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5" dirty="0">
                <a:solidFill>
                  <a:srgbClr val="9900FF"/>
                </a:solidFill>
                <a:latin typeface="Lucida Sans"/>
                <a:cs typeface="Lucida Sans"/>
              </a:rPr>
              <a:t>setting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instead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private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schools</a:t>
            </a:r>
            <a:endParaRPr sz="1750">
              <a:latin typeface="Lucida Sans"/>
              <a:cs typeface="Lucida Sans"/>
            </a:endParaRPr>
          </a:p>
          <a:p>
            <a:pPr marL="12700" marR="737870">
              <a:lnSpc>
                <a:spcPts val="3000"/>
              </a:lnSpc>
              <a:spcBef>
                <a:spcPts val="25"/>
              </a:spcBef>
              <a:buSzPct val="94285"/>
              <a:buFont typeface="Arial"/>
              <a:buChar char="•"/>
              <a:tabLst>
                <a:tab pos="11747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More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studies</a:t>
            </a:r>
            <a:r>
              <a:rPr sz="1750" spc="-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sould</a:t>
            </a:r>
            <a:r>
              <a:rPr sz="17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be</a:t>
            </a:r>
            <a:r>
              <a:rPr sz="1750" spc="-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done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on</a:t>
            </a:r>
            <a:r>
              <a:rPr sz="17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female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students</a:t>
            </a:r>
            <a:r>
              <a:rPr sz="1750" spc="-14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750" spc="-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0" dirty="0">
                <a:solidFill>
                  <a:srgbClr val="9900FF"/>
                </a:solidFill>
                <a:latin typeface="Lucida Sans"/>
                <a:cs typeface="Lucida Sans"/>
              </a:rPr>
              <a:t>ADHD</a:t>
            </a:r>
            <a:endParaRPr sz="1750">
              <a:latin typeface="Lucida Sans"/>
              <a:cs typeface="Lucida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19201" y="11040905"/>
            <a:ext cx="176847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i="1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Implications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210441" y="11874293"/>
            <a:ext cx="6764655" cy="827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02565" marR="5080" indent="-190500">
              <a:lnSpc>
                <a:spcPct val="100000"/>
              </a:lnSpc>
              <a:spcBef>
                <a:spcPts val="110"/>
              </a:spcBef>
              <a:buSzPct val="68571"/>
              <a:buFont typeface="Times New Roman"/>
              <a:buChar char="●"/>
              <a:tabLst>
                <a:tab pos="203200" algn="l"/>
              </a:tabLst>
            </a:pPr>
            <a:r>
              <a:rPr sz="1750" spc="-40" dirty="0">
                <a:solidFill>
                  <a:srgbClr val="9900FF"/>
                </a:solidFill>
                <a:latin typeface="Lucida Sans"/>
                <a:cs typeface="Lucida Sans"/>
              </a:rPr>
              <a:t>To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help</a:t>
            </a:r>
            <a:r>
              <a:rPr sz="1750" spc="-16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education</a:t>
            </a:r>
            <a:r>
              <a:rPr sz="1750" spc="-1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55" dirty="0">
                <a:solidFill>
                  <a:srgbClr val="9900FF"/>
                </a:solidFill>
                <a:latin typeface="Lucida Sans"/>
                <a:cs typeface="Lucida Sans"/>
              </a:rPr>
              <a:t>field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be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35" dirty="0">
                <a:solidFill>
                  <a:srgbClr val="9900FF"/>
                </a:solidFill>
                <a:latin typeface="Lucida Sans"/>
                <a:cs typeface="Lucida Sans"/>
              </a:rPr>
              <a:t>aware</a:t>
            </a:r>
            <a:r>
              <a:rPr sz="1750" spc="-1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of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positive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reinforcement</a:t>
            </a:r>
            <a:r>
              <a:rPr sz="1750" spc="-2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strategies</a:t>
            </a:r>
            <a:r>
              <a:rPr sz="1750" spc="-1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that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can</a:t>
            </a:r>
            <a:r>
              <a:rPr sz="1750" spc="-1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be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beneficial</a:t>
            </a:r>
            <a:r>
              <a:rPr sz="1750" spc="-21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16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5" dirty="0">
                <a:solidFill>
                  <a:srgbClr val="9900FF"/>
                </a:solidFill>
                <a:latin typeface="Lucida Sans"/>
                <a:cs typeface="Lucida Sans"/>
              </a:rPr>
              <a:t>early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childhood</a:t>
            </a:r>
            <a:r>
              <a:rPr sz="1750" spc="-1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45" dirty="0">
                <a:solidFill>
                  <a:srgbClr val="9900FF"/>
                </a:solidFill>
                <a:latin typeface="Lucida Sans"/>
                <a:cs typeface="Lucida Sans"/>
              </a:rPr>
              <a:t>setting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05" dirty="0">
                <a:solidFill>
                  <a:srgbClr val="9900FF"/>
                </a:solidFill>
                <a:latin typeface="Lucida Sans"/>
                <a:cs typeface="Lucida Sans"/>
              </a:rPr>
              <a:t>young</a:t>
            </a:r>
            <a:r>
              <a:rPr sz="1750" spc="-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children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with</a:t>
            </a:r>
            <a:r>
              <a:rPr sz="1750" spc="-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disabilities</a:t>
            </a:r>
            <a:endParaRPr sz="1750">
              <a:latin typeface="Lucida Sans"/>
              <a:cs typeface="Lucida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215201" y="12940737"/>
            <a:ext cx="6710680" cy="560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8120" marR="5080" indent="-186055">
              <a:lnSpc>
                <a:spcPct val="100000"/>
              </a:lnSpc>
              <a:spcBef>
                <a:spcPts val="110"/>
              </a:spcBef>
              <a:buSzPct val="65714"/>
              <a:buFont typeface="Times New Roman"/>
              <a:buChar char="●"/>
              <a:tabLst>
                <a:tab pos="19875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Continue</a:t>
            </a:r>
            <a:r>
              <a:rPr sz="1750" spc="-1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85" dirty="0">
                <a:solidFill>
                  <a:srgbClr val="9900FF"/>
                </a:solidFill>
                <a:latin typeface="Lucida Sans"/>
                <a:cs typeface="Lucida Sans"/>
              </a:rPr>
              <a:t>the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0" dirty="0">
                <a:solidFill>
                  <a:srgbClr val="9900FF"/>
                </a:solidFill>
                <a:latin typeface="Lucida Sans"/>
                <a:cs typeface="Lucida Sans"/>
              </a:rPr>
              <a:t>research</a:t>
            </a:r>
            <a:r>
              <a:rPr sz="1750" spc="-17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45" dirty="0">
                <a:solidFill>
                  <a:srgbClr val="9900FF"/>
                </a:solidFill>
                <a:latin typeface="Lucida Sans"/>
                <a:cs typeface="Lucida Sans"/>
              </a:rPr>
              <a:t>in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55" dirty="0">
                <a:solidFill>
                  <a:srgbClr val="9900FF"/>
                </a:solidFill>
                <a:latin typeface="Lucida Sans"/>
                <a:cs typeface="Lucida Sans"/>
              </a:rPr>
              <a:t>more</a:t>
            </a:r>
            <a:r>
              <a:rPr sz="1750" spc="-13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70" dirty="0">
                <a:solidFill>
                  <a:srgbClr val="9900FF"/>
                </a:solidFill>
                <a:latin typeface="Lucida Sans"/>
                <a:cs typeface="Lucida Sans"/>
              </a:rPr>
              <a:t>private</a:t>
            </a:r>
            <a:r>
              <a:rPr sz="1750" spc="-14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5" dirty="0">
                <a:solidFill>
                  <a:srgbClr val="9900FF"/>
                </a:solidFill>
                <a:latin typeface="Lucida Sans"/>
                <a:cs typeface="Lucida Sans"/>
              </a:rPr>
              <a:t>early</a:t>
            </a:r>
            <a:r>
              <a:rPr sz="1750" spc="-114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10" dirty="0">
                <a:solidFill>
                  <a:srgbClr val="9900FF"/>
                </a:solidFill>
                <a:latin typeface="Lucida Sans"/>
                <a:cs typeface="Lucida Sans"/>
              </a:rPr>
              <a:t>childhood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schools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and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35" dirty="0">
                <a:solidFill>
                  <a:srgbClr val="9900FF"/>
                </a:solidFill>
                <a:latin typeface="Lucida Sans"/>
                <a:cs typeface="Lucida Sans"/>
              </a:rPr>
              <a:t>daycares</a:t>
            </a:r>
            <a:r>
              <a:rPr sz="1750" spc="-11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00" dirty="0">
                <a:solidFill>
                  <a:srgbClr val="9900FF"/>
                </a:solidFill>
                <a:latin typeface="Lucida Sans"/>
                <a:cs typeface="Lucida Sans"/>
              </a:rPr>
              <a:t>where</a:t>
            </a:r>
            <a:r>
              <a:rPr sz="1750" spc="-10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30" dirty="0">
                <a:solidFill>
                  <a:srgbClr val="9900FF"/>
                </a:solidFill>
                <a:latin typeface="Lucida Sans"/>
                <a:cs typeface="Lucida Sans"/>
              </a:rPr>
              <a:t>many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05" dirty="0">
                <a:solidFill>
                  <a:srgbClr val="9900FF"/>
                </a:solidFill>
                <a:latin typeface="Lucida Sans"/>
                <a:cs typeface="Lucida Sans"/>
              </a:rPr>
              <a:t>young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children</a:t>
            </a:r>
            <a:r>
              <a:rPr sz="1750" spc="-9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attend</a:t>
            </a:r>
            <a:endParaRPr sz="1750">
              <a:latin typeface="Lucida Sans"/>
              <a:cs typeface="Lucida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215201" y="13740522"/>
            <a:ext cx="6325235" cy="560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8120" marR="5080" indent="-186055">
              <a:lnSpc>
                <a:spcPct val="100000"/>
              </a:lnSpc>
              <a:spcBef>
                <a:spcPts val="110"/>
              </a:spcBef>
              <a:buSzPct val="60000"/>
              <a:buFont typeface="Times New Roman"/>
              <a:buChar char="●"/>
              <a:tabLst>
                <a:tab pos="198755" algn="l"/>
              </a:tabLst>
            </a:pP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More</a:t>
            </a:r>
            <a:r>
              <a:rPr sz="1750" spc="-8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0" dirty="0">
                <a:solidFill>
                  <a:srgbClr val="9900FF"/>
                </a:solidFill>
                <a:latin typeface="Lucida Sans"/>
                <a:cs typeface="Lucida Sans"/>
              </a:rPr>
              <a:t>research</a:t>
            </a:r>
            <a:r>
              <a:rPr sz="1750" spc="-15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should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be</a:t>
            </a:r>
            <a:r>
              <a:rPr sz="1750" spc="-8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5" dirty="0">
                <a:solidFill>
                  <a:srgbClr val="9900FF"/>
                </a:solidFill>
                <a:latin typeface="Lucida Sans"/>
                <a:cs typeface="Lucida Sans"/>
              </a:rPr>
              <a:t>done</a:t>
            </a:r>
            <a:r>
              <a:rPr sz="1750" spc="-12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60" dirty="0">
                <a:solidFill>
                  <a:srgbClr val="9900FF"/>
                </a:solidFill>
                <a:latin typeface="Lucida Sans"/>
                <a:cs typeface="Lucida Sans"/>
              </a:rPr>
              <a:t>on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female</a:t>
            </a:r>
            <a:r>
              <a:rPr sz="1750" spc="-12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students</a:t>
            </a:r>
            <a:r>
              <a:rPr sz="1750" spc="-9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90" dirty="0">
                <a:solidFill>
                  <a:srgbClr val="9900FF"/>
                </a:solidFill>
                <a:latin typeface="Lucida Sans"/>
                <a:cs typeface="Lucida Sans"/>
              </a:rPr>
              <a:t>and </a:t>
            </a:r>
            <a:r>
              <a:rPr sz="1750" dirty="0">
                <a:solidFill>
                  <a:srgbClr val="9900FF"/>
                </a:solidFill>
                <a:latin typeface="Lucida Sans"/>
                <a:cs typeface="Lucida Sans"/>
              </a:rPr>
              <a:t>children</a:t>
            </a:r>
            <a:r>
              <a:rPr sz="1750" spc="-13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14" dirty="0">
                <a:solidFill>
                  <a:srgbClr val="9900FF"/>
                </a:solidFill>
                <a:latin typeface="Lucida Sans"/>
                <a:cs typeface="Lucida Sans"/>
              </a:rPr>
              <a:t>that</a:t>
            </a:r>
            <a:r>
              <a:rPr sz="1750" spc="-105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120" dirty="0">
                <a:solidFill>
                  <a:srgbClr val="9900FF"/>
                </a:solidFill>
                <a:latin typeface="Lucida Sans"/>
                <a:cs typeface="Lucida Sans"/>
              </a:rPr>
              <a:t>have</a:t>
            </a:r>
            <a:r>
              <a:rPr sz="1750" spc="-150" dirty="0">
                <a:solidFill>
                  <a:srgbClr val="9900FF"/>
                </a:solidFill>
                <a:latin typeface="Lucida Sans"/>
                <a:cs typeface="Lucida Sans"/>
              </a:rPr>
              <a:t> </a:t>
            </a:r>
            <a:r>
              <a:rPr sz="1750" spc="-20" dirty="0">
                <a:solidFill>
                  <a:srgbClr val="9900FF"/>
                </a:solidFill>
                <a:latin typeface="Lucida Sans"/>
                <a:cs typeface="Lucida Sans"/>
              </a:rPr>
              <a:t>ADHD.</a:t>
            </a:r>
            <a:endParaRPr sz="1750">
              <a:latin typeface="Lucida Sans"/>
              <a:cs typeface="Lucida Sans"/>
            </a:endParaRPr>
          </a:p>
        </p:txBody>
      </p: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620" y="133266"/>
            <a:ext cx="4193113" cy="2636759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18834" y="9756961"/>
            <a:ext cx="813873" cy="813873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41568" y="6996455"/>
            <a:ext cx="813873" cy="675847"/>
          </a:xfrm>
          <a:prstGeom prst="rect">
            <a:avLst/>
          </a:prstGeom>
        </p:spPr>
      </p:pic>
      <p:pic>
        <p:nvPicPr>
          <p:cNvPr id="31" name="object 31">
            <a:hlinkClick r:id="rId5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99195" y="1597025"/>
            <a:ext cx="990455" cy="10029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518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Sans</vt:lpstr>
      <vt:lpstr>Times New Roman</vt:lpstr>
      <vt:lpstr>Office Theme</vt:lpstr>
      <vt:lpstr>Positive Reinforcement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Reinforcement Strategies</dc:title>
  <cp:lastModifiedBy>Robert Smith</cp:lastModifiedBy>
  <cp:revision>3</cp:revision>
  <dcterms:created xsi:type="dcterms:W3CDTF">2022-04-12T17:45:20Z</dcterms:created>
  <dcterms:modified xsi:type="dcterms:W3CDTF">2022-04-12T17:47:50Z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2022-04-10T00:00:00Z</vt:filetime>
  </property>
  <property fmtid="{D5CDD505-2E9C-101B-9397-08002B2CF9AE}" pid="3" name="LastSaved">
    <vt:filetime>2022-04-12T00:00:00Z</vt:filetime>
  </property>
</Properties>
</file>