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628B8-EE3C-1F37-3FEB-971B93A35F2A}" v="1" dt="2022-04-15T05:44:10.356"/>
    <p1510:client id="{D5D7D6F3-EA0C-540F-9B71-8640F51D6CFC}" v="902" dt="2022-04-01T02:06:01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6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6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2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2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4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7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9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5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7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1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39D4F5-16B9-69DA-64E7-CCB958924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84822" y="-186007"/>
            <a:ext cx="2612968" cy="3036847"/>
          </a:xfrm>
          <a:prstGeom prst="rect">
            <a:avLst/>
          </a:prstGeom>
        </p:spPr>
      </p:pic>
      <p:pic>
        <p:nvPicPr>
          <p:cNvPr id="5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C3A99FD9-F83C-D911-2A44-41869A2C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37287" y="4488050"/>
            <a:ext cx="2025545" cy="2706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C7B094-E34E-E3FA-367C-8A9CF6EF1C72}"/>
              </a:ext>
            </a:extLst>
          </p:cNvPr>
          <p:cNvSpPr txBox="1"/>
          <p:nvPr/>
        </p:nvSpPr>
        <p:spPr>
          <a:xfrm>
            <a:off x="-13279" y="31012"/>
            <a:ext cx="76045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 u="sng" dirty="0">
                <a:latin typeface="Garamond"/>
                <a:ea typeface="+mn-lt"/>
                <a:cs typeface="+mn-lt"/>
              </a:rPr>
              <a:t>Observing a Specific Intellectual Disability Presented Within a 7th Grade Class</a:t>
            </a:r>
            <a:endParaRPr lang="en-US" sz="1600" b="1" i="1" u="sng">
              <a:latin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94707-1CB2-46B5-7C2F-5CE998E174AF}"/>
              </a:ext>
            </a:extLst>
          </p:cNvPr>
          <p:cNvSpPr txBox="1"/>
          <p:nvPr/>
        </p:nvSpPr>
        <p:spPr>
          <a:xfrm>
            <a:off x="1273247" y="340246"/>
            <a:ext cx="4218972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err="1">
                <a:latin typeface="Garamond"/>
                <a:cs typeface="Segoe UI"/>
              </a:rPr>
              <a:t>Loreanna</a:t>
            </a:r>
            <a:r>
              <a:rPr lang="en-US" sz="1400" b="1" dirty="0">
                <a:latin typeface="Garamond"/>
                <a:cs typeface="Segoe UI"/>
              </a:rPr>
              <a:t> Caputi</a:t>
            </a:r>
            <a:r>
              <a:rPr lang="en-US" sz="1400" dirty="0">
                <a:latin typeface="Garamond"/>
                <a:cs typeface="Segoe UI"/>
              </a:rPr>
              <a:t>​</a:t>
            </a:r>
          </a:p>
          <a:p>
            <a:pPr algn="ctr"/>
            <a:r>
              <a:rPr lang="en-US" sz="1200" i="1" dirty="0">
                <a:latin typeface="Garamond"/>
                <a:cs typeface="Segoe UI"/>
              </a:rPr>
              <a:t>B.S. in Mathematics with an Endorsement in Elementary Education and Teacher of Students with Disabilities </a:t>
            </a:r>
          </a:p>
          <a:p>
            <a:pPr algn="ctr"/>
            <a:r>
              <a:rPr lang="en-US" sz="1200" i="1" dirty="0">
                <a:latin typeface="Garamond"/>
                <a:cs typeface="Segoe UI"/>
              </a:rPr>
              <a:t>Monmouth University, Honors School '24</a:t>
            </a:r>
            <a:r>
              <a:rPr lang="en-US" sz="1200" dirty="0">
                <a:latin typeface="Garamond"/>
                <a:cs typeface="Segoe UI"/>
              </a:rPr>
              <a:t>​</a:t>
            </a:r>
            <a:endParaRPr lang="en-US" sz="12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67BB7-FD75-1988-D0F1-2A2CA7231436}"/>
              </a:ext>
            </a:extLst>
          </p:cNvPr>
          <p:cNvSpPr txBox="1"/>
          <p:nvPr/>
        </p:nvSpPr>
        <p:spPr>
          <a:xfrm>
            <a:off x="-360" y="1353733"/>
            <a:ext cx="3055674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 dirty="0">
                <a:latin typeface="Garamond"/>
                <a:ea typeface="+mn-lt"/>
                <a:cs typeface="+mn-lt"/>
              </a:rPr>
              <a:t>Selected Student with Disability: </a:t>
            </a:r>
            <a:endParaRPr lang="en-US" sz="1400" b="1" i="1">
              <a:latin typeface="Garamond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aramond"/>
                <a:cs typeface="Calibri"/>
              </a:rPr>
              <a:t>Long Branch Middle School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aramond"/>
                <a:cs typeface="Calibri"/>
              </a:rPr>
              <a:t>7th Grade Male Student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aramond"/>
                <a:cs typeface="Calibri"/>
              </a:rPr>
              <a:t>Intellectual Disability: Autism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Garamond"/>
              <a:cs typeface="Calibri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BFB1ADB-9646-B352-CB20-44A9B0EFC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716067"/>
              </p:ext>
            </p:extLst>
          </p:nvPr>
        </p:nvGraphicFramePr>
        <p:xfrm>
          <a:off x="0" y="2582341"/>
          <a:ext cx="6633748" cy="213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437">
                  <a:extLst>
                    <a:ext uri="{9D8B030D-6E8A-4147-A177-3AD203B41FA5}">
                      <a16:colId xmlns:a16="http://schemas.microsoft.com/office/drawing/2014/main" val="1920857029"/>
                    </a:ext>
                  </a:extLst>
                </a:gridCol>
                <a:gridCol w="1658437">
                  <a:extLst>
                    <a:ext uri="{9D8B030D-6E8A-4147-A177-3AD203B41FA5}">
                      <a16:colId xmlns:a16="http://schemas.microsoft.com/office/drawing/2014/main" val="3126408714"/>
                    </a:ext>
                  </a:extLst>
                </a:gridCol>
                <a:gridCol w="1658437">
                  <a:extLst>
                    <a:ext uri="{9D8B030D-6E8A-4147-A177-3AD203B41FA5}">
                      <a16:colId xmlns:a16="http://schemas.microsoft.com/office/drawing/2014/main" val="2071972644"/>
                    </a:ext>
                  </a:extLst>
                </a:gridCol>
                <a:gridCol w="1658437">
                  <a:extLst>
                    <a:ext uri="{9D8B030D-6E8A-4147-A177-3AD203B41FA5}">
                      <a16:colId xmlns:a16="http://schemas.microsoft.com/office/drawing/2014/main" val="1787678994"/>
                    </a:ext>
                  </a:extLst>
                </a:gridCol>
              </a:tblGrid>
              <a:tr h="4033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/>
                        </a:rPr>
                        <a:t>Language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/>
                        </a:rPr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/>
                        </a:rPr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/>
                        </a:rPr>
                        <a:t>Social Studies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77558"/>
                  </a:ext>
                </a:extLst>
              </a:tr>
              <a:tr h="5787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Garamond"/>
                        </a:rPr>
                        <a:t>organizational aids</a:t>
                      </a:r>
                      <a:endParaRPr lang="en-US" sz="1200">
                        <a:latin typeface="Garamond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Garamond"/>
                        </a:rPr>
                        <a:t>(e.g. folders, schedules)</a:t>
                      </a:r>
                      <a:endParaRPr lang="en-US" sz="1200">
                        <a:latin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Garamond"/>
                        </a:rPr>
                        <a:t>use concrete examples to conceptualize the info</a:t>
                      </a:r>
                      <a:endParaRPr lang="en-US" sz="1200">
                        <a:latin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Garamond"/>
                        </a:rPr>
                        <a:t>provide due date on any written assignments</a:t>
                      </a:r>
                      <a:endParaRPr lang="en-US" sz="1200" dirty="0">
                        <a:latin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Garamond"/>
                        </a:rPr>
                        <a:t>familiarize students with essential vocabulary</a:t>
                      </a:r>
                      <a:endParaRPr lang="en-US" sz="1200">
                        <a:latin typeface="Garamon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056973"/>
                  </a:ext>
                </a:extLst>
              </a:tr>
              <a:tr h="5787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Garamond"/>
                        </a:rPr>
                        <a:t>muted headphones to reduce external stimuli</a:t>
                      </a:r>
                      <a:endParaRPr lang="en-US" sz="1200" dirty="0">
                        <a:latin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Garamond"/>
                        </a:rPr>
                        <a:t>reduce the number of concepts presented </a:t>
                      </a:r>
                      <a:endParaRPr lang="en-US" sz="1200">
                        <a:latin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Garamond"/>
                        </a:rPr>
                        <a:t>provide clear and well defined worksheets</a:t>
                      </a:r>
                      <a:endParaRPr lang="en-US" sz="1200">
                        <a:latin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Garamond"/>
                        </a:rPr>
                        <a:t>give written directions to supplement verbal ones</a:t>
                      </a:r>
                      <a:endParaRPr lang="en-US" sz="1200">
                        <a:latin typeface="Garamon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020597"/>
                  </a:ext>
                </a:extLst>
              </a:tr>
              <a:tr h="5787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Garamond"/>
                        </a:rPr>
                        <a:t>review, restate, and repeat directions</a:t>
                      </a:r>
                      <a:endParaRPr lang="en-US" sz="1200" dirty="0">
                        <a:latin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Garamond"/>
                        </a:rPr>
                        <a:t>cue student's attention frequently</a:t>
                      </a:r>
                      <a:endParaRPr lang="en-US" sz="1200">
                        <a:latin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Garamond"/>
                        </a:rPr>
                        <a:t>redirect the student's attention when needed</a:t>
                      </a:r>
                      <a:endParaRPr lang="en-US" sz="1200">
                        <a:latin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Garamond"/>
                        </a:rPr>
                        <a:t>add extended time on tests as needed</a:t>
                      </a:r>
                      <a:endParaRPr lang="en-US" sz="1200" dirty="0">
                        <a:latin typeface="Garamon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6577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A117A1B-E589-8561-FAD6-F58DDEE1CD77}"/>
              </a:ext>
            </a:extLst>
          </p:cNvPr>
          <p:cNvSpPr txBox="1"/>
          <p:nvPr/>
        </p:nvSpPr>
        <p:spPr>
          <a:xfrm>
            <a:off x="775636" y="2357057"/>
            <a:ext cx="521010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i="1" dirty="0">
                <a:latin typeface="Garamond"/>
              </a:rPr>
              <a:t>Modifications Based on Instructional Areas:</a:t>
            </a:r>
            <a:endParaRPr lang="en-US" sz="1600" b="1" i="1">
              <a:latin typeface="Garamond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5A26F-151C-F4E2-88D6-4FF21AB966FE}"/>
              </a:ext>
            </a:extLst>
          </p:cNvPr>
          <p:cNvSpPr txBox="1"/>
          <p:nvPr/>
        </p:nvSpPr>
        <p:spPr>
          <a:xfrm>
            <a:off x="2811861" y="4768941"/>
            <a:ext cx="634488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Garamond"/>
                <a:ea typeface="+mn-lt"/>
                <a:cs typeface="+mn-lt"/>
              </a:rPr>
              <a:t>Educators have to make decisions for how they can accommodate the student so they can get what they need to prosper in that specific moment. Autism is a matter of understanding the disability itself and integrating flexibility in assessing and accommodating the student on a daily basis. Autism is based on a checklist of behaviors rather a diagnosis. Educators must truly know the student's nature to consider them autistic as it is behavior-based.</a:t>
            </a:r>
            <a:endParaRPr lang="en-US" dirty="0">
              <a:latin typeface="Garamond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1E569-CC54-6923-43BE-322F8F06CA1B}"/>
              </a:ext>
            </a:extLst>
          </p:cNvPr>
          <p:cNvSpPr txBox="1"/>
          <p:nvPr/>
        </p:nvSpPr>
        <p:spPr>
          <a:xfrm>
            <a:off x="2509901" y="1201816"/>
            <a:ext cx="412633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 dirty="0">
                <a:latin typeface="Garamond"/>
                <a:cs typeface="Calibri"/>
              </a:rPr>
              <a:t>Characteristics of Autism Spectrum Disorder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aramond"/>
                <a:cs typeface="Calibri"/>
              </a:rPr>
              <a:t>Hyperfocus in Specific Interests and Topics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aramond"/>
                <a:cs typeface="Calibri"/>
              </a:rPr>
              <a:t>Deficits in Interpersonal and Communication Skills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aramond"/>
                <a:cs typeface="Calibri"/>
              </a:rPr>
              <a:t>Repetitive Behaviors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Garamond"/>
                <a:ea typeface="+mn-lt"/>
                <a:cs typeface="+mn-lt"/>
              </a:rPr>
              <a:t>Under or Over Reactions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Garamond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Garamond"/>
              <a:cs typeface="Calibri"/>
            </a:endParaRPr>
          </a:p>
        </p:txBody>
      </p:sp>
      <p:pic>
        <p:nvPicPr>
          <p:cNvPr id="12" name="Charter Oak St 3">
            <a:hlinkClick r:id="" action="ppaction://media"/>
            <a:extLst>
              <a:ext uri="{FF2B5EF4-FFF2-40B4-BE49-F238E27FC236}">
                <a16:creationId xmlns:a16="http://schemas.microsoft.com/office/drawing/2014/main" id="{4711895D-F636-3B5E-4C1E-96B2C8C53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5229" y="3085577"/>
            <a:ext cx="1323453" cy="12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254</Words>
  <Application>Microsoft Office PowerPoint</Application>
  <PresentationFormat>On-screen Show (4:3)</PresentationFormat>
  <Paragraphs>32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Garamond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Robert</dc:creator>
  <cp:lastModifiedBy>Robert Smith</cp:lastModifiedBy>
  <cp:revision>253</cp:revision>
  <dcterms:created xsi:type="dcterms:W3CDTF">2022-03-31T04:28:53Z</dcterms:created>
  <dcterms:modified xsi:type="dcterms:W3CDTF">2022-04-15T13:25:16Z</dcterms:modified>
</cp:coreProperties>
</file>