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
  </p:notesMasterIdLst>
  <p:sldIdLst>
    <p:sldId id="270" r:id="rId2"/>
  </p:sldIdLst>
  <p:sldSz cx="9144000" cy="5143500" type="screen16x9"/>
  <p:notesSz cx="6858000" cy="9144000"/>
  <p:embeddedFontLst>
    <p:embeddedFont>
      <p:font typeface="Barlow" pitchFamily="2" charset="77"/>
      <p:regular r:id="rId4"/>
      <p:bold r:id="rId5"/>
      <p:italic r:id="rId6"/>
      <p:boldItalic r:id="rId7"/>
    </p:embeddedFont>
    <p:embeddedFont>
      <p:font typeface="Barlow Light" panose="020F030202020403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Miriam Libre" pitchFamily="2" charset="-79"/>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7F9CC-6767-1141-9448-F4EC6890F6C2}" v="14" dt="2022-04-11T18:35:02.920"/>
  </p1510:revLst>
</p1510:revInfo>
</file>

<file path=ppt/tableStyles.xml><?xml version="1.0" encoding="utf-8"?>
<a:tblStyleLst xmlns:a="http://schemas.openxmlformats.org/drawingml/2006/main" def="{D5908D26-7AD2-4BE2-8D46-7E80C61A5C3D}">
  <a:tblStyle styleId="{D5908D26-7AD2-4BE2-8D46-7E80C61A5C3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EC53F3-C09D-45E3-81C7-79E32D511B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890"/>
  </p:normalViewPr>
  <p:slideViewPr>
    <p:cSldViewPr snapToGrid="0" snapToObjects="1">
      <p:cViewPr varScale="1">
        <p:scale>
          <a:sx n="139" d="100"/>
          <a:sy n="139" d="100"/>
        </p:scale>
        <p:origin x="8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customXml" Target="../customXml/item2.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customXml" Target="../customXml/item1.xml"/><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8"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ctrTitle" idx="4294967295"/>
          </p:nvPr>
        </p:nvSpPr>
        <p:spPr>
          <a:xfrm>
            <a:off x="685800" y="-466376"/>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rgbClr val="FFFFFF"/>
                </a:solidFill>
              </a:rPr>
              <a:t>Mnemonic Instruction in Practice</a:t>
            </a:r>
            <a:endParaRPr sz="2200" dirty="0">
              <a:solidFill>
                <a:srgbClr val="FFFFFF"/>
              </a:solidFill>
            </a:endParaRPr>
          </a:p>
        </p:txBody>
      </p:sp>
      <p:sp>
        <p:nvSpPr>
          <p:cNvPr id="2" name="TextBox 1">
            <a:extLst>
              <a:ext uri="{FF2B5EF4-FFF2-40B4-BE49-F238E27FC236}">
                <a16:creationId xmlns:a16="http://schemas.microsoft.com/office/drawing/2014/main" id="{2D1C5E30-F91C-3B49-8F0A-B3630D975671}"/>
              </a:ext>
            </a:extLst>
          </p:cNvPr>
          <p:cNvSpPr txBox="1"/>
          <p:nvPr/>
        </p:nvSpPr>
        <p:spPr>
          <a:xfrm>
            <a:off x="3505652" y="538440"/>
            <a:ext cx="2022764" cy="646331"/>
          </a:xfrm>
          <a:prstGeom prst="rect">
            <a:avLst/>
          </a:prstGeom>
          <a:noFill/>
        </p:spPr>
        <p:txBody>
          <a:bodyPr wrap="square" rtlCol="0">
            <a:spAutoFit/>
          </a:bodyPr>
          <a:lstStyle/>
          <a:p>
            <a:pPr algn="ctr"/>
            <a:r>
              <a:rPr lang="en-US" sz="1200" dirty="0">
                <a:solidFill>
                  <a:schemeClr val="accent4"/>
                </a:solidFill>
                <a:latin typeface="Miriam Libre" pitchFamily="2" charset="-79"/>
                <a:cs typeface="Miriam Libre" pitchFamily="2" charset="-79"/>
              </a:rPr>
              <a:t>Kaylee Johnson </a:t>
            </a:r>
          </a:p>
          <a:p>
            <a:pPr algn="ctr"/>
            <a:r>
              <a:rPr lang="en-US" sz="1200" dirty="0">
                <a:solidFill>
                  <a:schemeClr val="accent4"/>
                </a:solidFill>
                <a:latin typeface="Miriam Libre" pitchFamily="2" charset="-79"/>
                <a:cs typeface="Miriam Libre" pitchFamily="2" charset="-79"/>
              </a:rPr>
              <a:t>Monmouth University</a:t>
            </a:r>
          </a:p>
          <a:p>
            <a:pPr algn="ctr"/>
            <a:endParaRPr lang="en-US" sz="1200" dirty="0">
              <a:solidFill>
                <a:schemeClr val="accent4"/>
              </a:solidFill>
              <a:latin typeface="Miriam Libre" pitchFamily="2" charset="-79"/>
              <a:cs typeface="Miriam Libre" pitchFamily="2" charset="-79"/>
            </a:endParaRPr>
          </a:p>
        </p:txBody>
      </p:sp>
      <p:grpSp>
        <p:nvGrpSpPr>
          <p:cNvPr id="16" name="Google Shape;1658;p50">
            <a:extLst>
              <a:ext uri="{FF2B5EF4-FFF2-40B4-BE49-F238E27FC236}">
                <a16:creationId xmlns:a16="http://schemas.microsoft.com/office/drawing/2014/main" id="{26F92CA0-2A5B-3049-8D79-5C090DADD9DB}"/>
              </a:ext>
            </a:extLst>
          </p:cNvPr>
          <p:cNvGrpSpPr/>
          <p:nvPr/>
        </p:nvGrpSpPr>
        <p:grpSpPr>
          <a:xfrm>
            <a:off x="5345440" y="589702"/>
            <a:ext cx="365952" cy="297292"/>
            <a:chOff x="557511" y="3214925"/>
            <a:chExt cx="719836" cy="720150"/>
          </a:xfrm>
        </p:grpSpPr>
        <p:sp>
          <p:nvSpPr>
            <p:cNvPr id="17" name="Google Shape;1659;p50">
              <a:extLst>
                <a:ext uri="{FF2B5EF4-FFF2-40B4-BE49-F238E27FC236}">
                  <a16:creationId xmlns:a16="http://schemas.microsoft.com/office/drawing/2014/main" id="{3EF56E3B-26D8-AF49-A6D4-DA7B8D65CEEB}"/>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pattFill prst="pct75">
              <a:fgClr>
                <a:schemeClr val="accent1"/>
              </a:fgClr>
              <a:bgClr>
                <a:schemeClr val="bg1"/>
              </a:bgClr>
            </a:patt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accent3"/>
                </a:solidFill>
                <a:latin typeface="Calibri"/>
                <a:ea typeface="Calibri"/>
                <a:cs typeface="Calibri"/>
                <a:sym typeface="Calibri"/>
              </a:endParaRPr>
            </a:p>
          </p:txBody>
        </p:sp>
        <p:sp>
          <p:nvSpPr>
            <p:cNvPr id="18" name="Google Shape;1660;p50">
              <a:extLst>
                <a:ext uri="{FF2B5EF4-FFF2-40B4-BE49-F238E27FC236}">
                  <a16:creationId xmlns:a16="http://schemas.microsoft.com/office/drawing/2014/main" id="{7DECC690-F16A-6C4F-A9AF-05769FF16B3B}"/>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9" name="Google Shape;1661;p50">
              <a:extLst>
                <a:ext uri="{FF2B5EF4-FFF2-40B4-BE49-F238E27FC236}">
                  <a16:creationId xmlns:a16="http://schemas.microsoft.com/office/drawing/2014/main" id="{489709C4-94F8-6F4C-A7CB-0E7090364733}"/>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0" name="Google Shape;1662;p50">
              <a:extLst>
                <a:ext uri="{FF2B5EF4-FFF2-40B4-BE49-F238E27FC236}">
                  <a16:creationId xmlns:a16="http://schemas.microsoft.com/office/drawing/2014/main" id="{5692F45E-2914-7C40-9101-F1C9A8035348}"/>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22" name="Google Shape;943;p49">
            <a:extLst>
              <a:ext uri="{FF2B5EF4-FFF2-40B4-BE49-F238E27FC236}">
                <a16:creationId xmlns:a16="http://schemas.microsoft.com/office/drawing/2014/main" id="{0D7CC12C-08D6-FA4A-9186-00387823AEB9}"/>
              </a:ext>
            </a:extLst>
          </p:cNvPr>
          <p:cNvSpPr/>
          <p:nvPr/>
        </p:nvSpPr>
        <p:spPr>
          <a:xfrm>
            <a:off x="848654" y="661504"/>
            <a:ext cx="121164" cy="166255"/>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71;p27">
            <a:extLst>
              <a:ext uri="{FF2B5EF4-FFF2-40B4-BE49-F238E27FC236}">
                <a16:creationId xmlns:a16="http://schemas.microsoft.com/office/drawing/2014/main" id="{17EB26BA-A5E1-7845-8D4B-D2130C6C7621}"/>
              </a:ext>
            </a:extLst>
          </p:cNvPr>
          <p:cNvSpPr txBox="1">
            <a:spLocks/>
          </p:cNvSpPr>
          <p:nvPr/>
        </p:nvSpPr>
        <p:spPr>
          <a:xfrm>
            <a:off x="2421418" y="954264"/>
            <a:ext cx="4228763" cy="1189102"/>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spcBef>
                <a:spcPts val="200"/>
              </a:spcBef>
              <a:buFont typeface="Barlow Light"/>
              <a:buNone/>
            </a:pPr>
            <a:r>
              <a:rPr lang="en-US" sz="1000" dirty="0">
                <a:solidFill>
                  <a:schemeClr val="bg1"/>
                </a:solidFill>
                <a:latin typeface="Miriam Libre" pitchFamily="2" charset="-79"/>
                <a:cs typeface="Miriam Libre" pitchFamily="2" charset="-79"/>
              </a:rPr>
              <a:t>Project and Studies</a:t>
            </a:r>
          </a:p>
          <a:p>
            <a:pPr marL="0" indent="0">
              <a:buFont typeface="Barlow Light"/>
              <a:buNone/>
            </a:pPr>
            <a:r>
              <a:rPr lang="en-US" sz="800" dirty="0">
                <a:solidFill>
                  <a:schemeClr val="accent3"/>
                </a:solidFill>
              </a:rPr>
              <a:t>Class: EDS 330-02 Foundations of Special Education: Development Across the Lifespan</a:t>
            </a:r>
          </a:p>
          <a:p>
            <a:pPr marL="0" indent="0">
              <a:spcBef>
                <a:spcPts val="200"/>
              </a:spcBef>
              <a:buFont typeface="Barlow Light"/>
              <a:buNone/>
            </a:pPr>
            <a:r>
              <a:rPr lang="en-US" sz="800" dirty="0">
                <a:solidFill>
                  <a:schemeClr val="accent3"/>
                </a:solidFill>
              </a:rPr>
              <a:t>Project: </a:t>
            </a:r>
            <a:r>
              <a:rPr lang="en-US" sz="800" i="1" dirty="0">
                <a:solidFill>
                  <a:schemeClr val="accent3"/>
                </a:solidFill>
              </a:rPr>
              <a:t>The Sea of Vowels</a:t>
            </a:r>
            <a:endParaRPr lang="en-US" sz="800" dirty="0">
              <a:solidFill>
                <a:schemeClr val="accent3"/>
              </a:solidFill>
            </a:endParaRPr>
          </a:p>
          <a:p>
            <a:pPr marL="0" indent="0">
              <a:spcBef>
                <a:spcPts val="200"/>
              </a:spcBef>
              <a:buNone/>
            </a:pPr>
            <a:r>
              <a:rPr lang="en-US" sz="800" i="1" dirty="0">
                <a:solidFill>
                  <a:schemeClr val="accent3"/>
                </a:solidFill>
              </a:rPr>
              <a:t>The Sea of Vowels</a:t>
            </a:r>
            <a:r>
              <a:rPr lang="en-US" sz="800" dirty="0">
                <a:solidFill>
                  <a:schemeClr val="accent3"/>
                </a:solidFill>
              </a:rPr>
              <a:t> is a short book that allows students to make mental associations through mnemonics. Each vowel is represented within the book by an animal whose name begins with the long vowel sound and the short vowel sound. Students were each provided with a copy of the book they helped create for future reference. </a:t>
            </a:r>
            <a:endParaRPr lang="en-US" sz="800" i="1" dirty="0">
              <a:solidFill>
                <a:schemeClr val="accent3"/>
              </a:solidFill>
            </a:endParaRPr>
          </a:p>
        </p:txBody>
      </p:sp>
      <p:sp>
        <p:nvSpPr>
          <p:cNvPr id="63" name="Google Shape;371;p27">
            <a:extLst>
              <a:ext uri="{FF2B5EF4-FFF2-40B4-BE49-F238E27FC236}">
                <a16:creationId xmlns:a16="http://schemas.microsoft.com/office/drawing/2014/main" id="{00459698-65A5-BE4C-A866-44B8DDB30DEC}"/>
              </a:ext>
            </a:extLst>
          </p:cNvPr>
          <p:cNvSpPr txBox="1">
            <a:spLocks/>
          </p:cNvSpPr>
          <p:nvPr/>
        </p:nvSpPr>
        <p:spPr>
          <a:xfrm>
            <a:off x="352963" y="2815744"/>
            <a:ext cx="1820269" cy="2001806"/>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spcBef>
                <a:spcPts val="400"/>
              </a:spcBef>
              <a:buNone/>
            </a:pPr>
            <a:r>
              <a:rPr lang="en-US" sz="1000" dirty="0">
                <a:solidFill>
                  <a:schemeClr val="bg1"/>
                </a:solidFill>
                <a:latin typeface="Miriam Libre" pitchFamily="2" charset="-79"/>
                <a:cs typeface="Miriam Libre" pitchFamily="2" charset="-79"/>
              </a:rPr>
              <a:t>Community</a:t>
            </a:r>
          </a:p>
          <a:p>
            <a:pPr marL="0" indent="0">
              <a:spcBef>
                <a:spcPts val="400"/>
              </a:spcBef>
              <a:buNone/>
            </a:pPr>
            <a:r>
              <a:rPr lang="en-US" sz="800" dirty="0">
                <a:solidFill>
                  <a:schemeClr val="accent3"/>
                </a:solidFill>
              </a:rPr>
              <a:t>West Long Branch</a:t>
            </a:r>
          </a:p>
          <a:p>
            <a:pPr marL="0" indent="0">
              <a:spcBef>
                <a:spcPts val="400"/>
              </a:spcBef>
              <a:buNone/>
            </a:pPr>
            <a:r>
              <a:rPr lang="en-US" sz="800" dirty="0">
                <a:solidFill>
                  <a:schemeClr val="accent3"/>
                </a:solidFill>
              </a:rPr>
              <a:t>Location: Monmouth County, NJ</a:t>
            </a:r>
          </a:p>
          <a:p>
            <a:pPr marL="0" indent="0">
              <a:spcBef>
                <a:spcPts val="400"/>
              </a:spcBef>
              <a:buNone/>
            </a:pPr>
            <a:r>
              <a:rPr lang="en-US" sz="800" dirty="0">
                <a:solidFill>
                  <a:schemeClr val="accent3"/>
                </a:solidFill>
              </a:rPr>
              <a:t>Population: 7,908 (”West,” n.d.)</a:t>
            </a:r>
          </a:p>
          <a:p>
            <a:pPr marL="0" indent="0">
              <a:spcBef>
                <a:spcPts val="400"/>
              </a:spcBef>
              <a:buNone/>
            </a:pPr>
            <a:r>
              <a:rPr lang="en-US" sz="800" dirty="0">
                <a:solidFill>
                  <a:schemeClr val="accent3"/>
                </a:solidFill>
              </a:rPr>
              <a:t>Poverty Rate: 5.66% (”West,” n.d.)</a:t>
            </a:r>
          </a:p>
          <a:p>
            <a:pPr marL="0" indent="0">
              <a:spcBef>
                <a:spcPts val="400"/>
              </a:spcBef>
              <a:buNone/>
            </a:pPr>
            <a:r>
              <a:rPr lang="en-US" sz="800" dirty="0">
                <a:solidFill>
                  <a:schemeClr val="accent3"/>
                </a:solidFill>
              </a:rPr>
              <a:t>Racial Demographic: The three most prominent races habitant of Monmouth county are recorded to be White (85.8%), Hispanic (5.55%), and African American (4.27%) (”West,” n.d.)</a:t>
            </a:r>
          </a:p>
          <a:p>
            <a:pPr marL="0" indent="0">
              <a:spcBef>
                <a:spcPts val="400"/>
              </a:spcBef>
              <a:buNone/>
            </a:pPr>
            <a:endParaRPr lang="en-US" sz="800" dirty="0">
              <a:solidFill>
                <a:schemeClr val="accent3"/>
              </a:solidFill>
            </a:endParaRPr>
          </a:p>
        </p:txBody>
      </p:sp>
      <p:sp>
        <p:nvSpPr>
          <p:cNvPr id="65" name="Google Shape;371;p27">
            <a:extLst>
              <a:ext uri="{FF2B5EF4-FFF2-40B4-BE49-F238E27FC236}">
                <a16:creationId xmlns:a16="http://schemas.microsoft.com/office/drawing/2014/main" id="{AA82BB15-964B-514C-8CAF-9D4CAEBE36E8}"/>
              </a:ext>
            </a:extLst>
          </p:cNvPr>
          <p:cNvSpPr txBox="1">
            <a:spLocks/>
          </p:cNvSpPr>
          <p:nvPr/>
        </p:nvSpPr>
        <p:spPr>
          <a:xfrm>
            <a:off x="2421418" y="2233636"/>
            <a:ext cx="4228762" cy="1133559"/>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buNone/>
            </a:pPr>
            <a:r>
              <a:rPr lang="en-US" sz="1000" dirty="0">
                <a:solidFill>
                  <a:schemeClr val="bg1"/>
                </a:solidFill>
                <a:latin typeface="Miriam Libre" pitchFamily="2" charset="-79"/>
                <a:cs typeface="Miriam Libre" pitchFamily="2" charset="-79"/>
              </a:rPr>
              <a:t>Connections and Understandings</a:t>
            </a:r>
          </a:p>
          <a:p>
            <a:pPr marL="0" indent="0">
              <a:spcBef>
                <a:spcPts val="200"/>
              </a:spcBef>
              <a:buNone/>
            </a:pPr>
            <a:r>
              <a:rPr lang="en-US" sz="800" dirty="0">
                <a:solidFill>
                  <a:schemeClr val="accent3"/>
                </a:solidFill>
              </a:rPr>
              <a:t>Studies have shown that the implementation of mnemonic strategies have been effective while working with </a:t>
            </a:r>
            <a:r>
              <a:rPr lang="en-US" sz="800" dirty="0">
                <a:solidFill>
                  <a:schemeClr val="accent3"/>
                </a:solidFill>
                <a:latin typeface="Barlow" pitchFamily="2" charset="77"/>
              </a:rPr>
              <a:t>students with disabilities (Scruggs and Mastropieri, 2000). Conclusively, “mnemonics are thought to interact positively with students with mild disabilities, because they rely on areas of relative cognitive strength (memory for pictures, acoustic memory) and de-emphasize relative weak- nesses (prior knowledge, semantic memory, independent strategy use) (Scruggs and Mastropieri, 2000). </a:t>
            </a:r>
          </a:p>
        </p:txBody>
      </p:sp>
      <p:sp>
        <p:nvSpPr>
          <p:cNvPr id="67" name="Google Shape;371;p27">
            <a:extLst>
              <a:ext uri="{FF2B5EF4-FFF2-40B4-BE49-F238E27FC236}">
                <a16:creationId xmlns:a16="http://schemas.microsoft.com/office/drawing/2014/main" id="{46EB4A5F-5432-AD43-BD9D-EC45693CE0F0}"/>
              </a:ext>
            </a:extLst>
          </p:cNvPr>
          <p:cNvSpPr txBox="1">
            <a:spLocks/>
          </p:cNvSpPr>
          <p:nvPr/>
        </p:nvSpPr>
        <p:spPr>
          <a:xfrm>
            <a:off x="2421418" y="3490008"/>
            <a:ext cx="4228762" cy="1133559"/>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buNone/>
            </a:pPr>
            <a:r>
              <a:rPr lang="en-US" sz="1000" dirty="0">
                <a:solidFill>
                  <a:schemeClr val="bg1"/>
                </a:solidFill>
                <a:latin typeface="Miriam Libre" pitchFamily="2" charset="-79"/>
                <a:cs typeface="Miriam Libre" pitchFamily="2" charset="-79"/>
              </a:rPr>
              <a:t>Impacts</a:t>
            </a:r>
          </a:p>
          <a:p>
            <a:pPr marL="0" indent="0">
              <a:buNone/>
            </a:pPr>
            <a:r>
              <a:rPr lang="en-US" sz="800" dirty="0">
                <a:solidFill>
                  <a:schemeClr val="accent3"/>
                </a:solidFill>
                <a:latin typeface="Barlow" pitchFamily="2" charset="77"/>
                <a:cs typeface="Miriam Libre" pitchFamily="2" charset="-79"/>
              </a:rPr>
              <a:t>Within this project, impact will be measured based upon average class accuracy upon review of the book’s content and concepts. Students will be asked to identify which animal corresponds to which vowel sound, cementing the associations within memory and able to be recalled in the future through the application of mnemonic instruction. </a:t>
            </a:r>
          </a:p>
          <a:p>
            <a:pPr marL="0" indent="0" algn="ctr">
              <a:buNone/>
            </a:pPr>
            <a:endParaRPr lang="en-US" sz="800" dirty="0">
              <a:latin typeface="Barlow" pitchFamily="2" charset="77"/>
            </a:endParaRPr>
          </a:p>
        </p:txBody>
      </p:sp>
      <p:sp>
        <p:nvSpPr>
          <p:cNvPr id="70" name="Google Shape;371;p27">
            <a:extLst>
              <a:ext uri="{FF2B5EF4-FFF2-40B4-BE49-F238E27FC236}">
                <a16:creationId xmlns:a16="http://schemas.microsoft.com/office/drawing/2014/main" id="{FDA56E25-9FF8-3449-AA9C-E1E4C281C812}"/>
              </a:ext>
            </a:extLst>
          </p:cNvPr>
          <p:cNvSpPr txBox="1">
            <a:spLocks/>
          </p:cNvSpPr>
          <p:nvPr/>
        </p:nvSpPr>
        <p:spPr>
          <a:xfrm>
            <a:off x="352964" y="538440"/>
            <a:ext cx="1820269" cy="2191444"/>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spcBef>
                <a:spcPts val="400"/>
              </a:spcBef>
              <a:buNone/>
            </a:pPr>
            <a:r>
              <a:rPr lang="en-US" sz="1000" dirty="0">
                <a:solidFill>
                  <a:schemeClr val="bg1"/>
                </a:solidFill>
                <a:latin typeface="Miriam Libre" pitchFamily="2" charset="-79"/>
                <a:cs typeface="Miriam Libre" pitchFamily="2" charset="-79"/>
              </a:rPr>
              <a:t>Setting</a:t>
            </a:r>
          </a:p>
          <a:p>
            <a:pPr marL="0" indent="0">
              <a:spcBef>
                <a:spcPts val="200"/>
              </a:spcBef>
              <a:buNone/>
            </a:pPr>
            <a:r>
              <a:rPr lang="en-US" sz="800" dirty="0">
                <a:solidFill>
                  <a:schemeClr val="accent3"/>
                </a:solidFill>
              </a:rPr>
              <a:t>School: Amerigo A. Anastasia School</a:t>
            </a:r>
          </a:p>
          <a:p>
            <a:pPr marL="0" indent="0">
              <a:spcBef>
                <a:spcPts val="200"/>
              </a:spcBef>
              <a:buNone/>
            </a:pPr>
            <a:r>
              <a:rPr lang="en-US" sz="800" dirty="0">
                <a:solidFill>
                  <a:schemeClr val="accent3"/>
                </a:solidFill>
              </a:rPr>
              <a:t>Grade Range: K-5</a:t>
            </a:r>
          </a:p>
          <a:p>
            <a:pPr marL="0" indent="0">
              <a:spcBef>
                <a:spcPts val="200"/>
              </a:spcBef>
              <a:buNone/>
            </a:pPr>
            <a:r>
              <a:rPr lang="en-US" sz="800" dirty="0">
                <a:solidFill>
                  <a:schemeClr val="accent3"/>
                </a:solidFill>
              </a:rPr>
              <a:t>Total Enrollment: 581 </a:t>
            </a:r>
            <a:r>
              <a:rPr lang="en-US" sz="800" dirty="0">
                <a:solidFill>
                  <a:schemeClr val="accent3"/>
                </a:solidFill>
                <a:latin typeface="Barlow" pitchFamily="2" charset="77"/>
              </a:rPr>
              <a:t>(“</a:t>
            </a:r>
            <a:r>
              <a:rPr lang="en-US" sz="800" i="1" dirty="0">
                <a:solidFill>
                  <a:schemeClr val="accent3"/>
                </a:solidFill>
                <a:latin typeface="Barlow" pitchFamily="2" charset="77"/>
              </a:rPr>
              <a:t>A A Anastasia elementary,” n.d.)</a:t>
            </a:r>
            <a:endParaRPr lang="en-US" sz="800" dirty="0">
              <a:solidFill>
                <a:schemeClr val="accent3"/>
              </a:solidFill>
            </a:endParaRPr>
          </a:p>
          <a:p>
            <a:pPr marL="0" indent="0">
              <a:spcBef>
                <a:spcPts val="200"/>
              </a:spcBef>
              <a:buNone/>
            </a:pPr>
            <a:r>
              <a:rPr lang="en-US" sz="800" dirty="0">
                <a:solidFill>
                  <a:schemeClr val="accent3"/>
                </a:solidFill>
              </a:rPr>
              <a:t>Student: Teacher Ratio: 10:1 </a:t>
            </a:r>
            <a:r>
              <a:rPr lang="en-US" sz="800" dirty="0">
                <a:solidFill>
                  <a:schemeClr val="accent3"/>
                </a:solidFill>
                <a:latin typeface="Barlow" pitchFamily="2" charset="77"/>
              </a:rPr>
              <a:t>(“</a:t>
            </a:r>
            <a:r>
              <a:rPr lang="en-US" sz="800" i="1" dirty="0">
                <a:solidFill>
                  <a:schemeClr val="accent3"/>
                </a:solidFill>
                <a:latin typeface="Barlow" pitchFamily="2" charset="77"/>
              </a:rPr>
              <a:t>A A Anastasia elementary,” n.d.)</a:t>
            </a:r>
            <a:endParaRPr lang="en-US" sz="800" dirty="0">
              <a:solidFill>
                <a:schemeClr val="accent3"/>
              </a:solidFill>
            </a:endParaRPr>
          </a:p>
          <a:p>
            <a:pPr marL="0" indent="0">
              <a:spcBef>
                <a:spcPts val="200"/>
              </a:spcBef>
              <a:buNone/>
            </a:pPr>
            <a:r>
              <a:rPr lang="en-US" sz="800" dirty="0">
                <a:solidFill>
                  <a:schemeClr val="accent3"/>
                </a:solidFill>
              </a:rPr>
              <a:t>Gender distribution:  54% male, 46% female </a:t>
            </a:r>
            <a:r>
              <a:rPr lang="en-US" sz="800" dirty="0">
                <a:solidFill>
                  <a:schemeClr val="accent3"/>
                </a:solidFill>
                <a:latin typeface="Barlow" pitchFamily="2" charset="77"/>
              </a:rPr>
              <a:t>(“</a:t>
            </a:r>
            <a:r>
              <a:rPr lang="en-US" sz="800" i="1" dirty="0">
                <a:solidFill>
                  <a:schemeClr val="accent3"/>
                </a:solidFill>
                <a:latin typeface="Barlow" pitchFamily="2" charset="77"/>
              </a:rPr>
              <a:t>A A Anastasia elementary,” n.d.)</a:t>
            </a:r>
            <a:endParaRPr lang="en-US" sz="800" dirty="0">
              <a:solidFill>
                <a:schemeClr val="accent3"/>
              </a:solidFill>
            </a:endParaRPr>
          </a:p>
          <a:p>
            <a:pPr marL="0" indent="0">
              <a:spcBef>
                <a:spcPts val="200"/>
              </a:spcBef>
              <a:buNone/>
            </a:pPr>
            <a:r>
              <a:rPr lang="en-US" sz="800" dirty="0">
                <a:solidFill>
                  <a:schemeClr val="accent3"/>
                </a:solidFill>
              </a:rPr>
              <a:t>Racial Demographic: The three most prominent races enrolled are Hispanic (52.2%), White (31.0%), and African American (</a:t>
            </a:r>
            <a:r>
              <a:rPr lang="en-US" sz="800" dirty="0">
                <a:solidFill>
                  <a:schemeClr val="accent3"/>
                </a:solidFill>
                <a:latin typeface="Barlow" pitchFamily="2" charset="77"/>
              </a:rPr>
              <a:t>12,6%) (“</a:t>
            </a:r>
            <a:r>
              <a:rPr lang="en-US" sz="800" i="1" dirty="0">
                <a:solidFill>
                  <a:schemeClr val="accent3"/>
                </a:solidFill>
                <a:latin typeface="Barlow" pitchFamily="2" charset="77"/>
              </a:rPr>
              <a:t>A A Anastasia elementary,” n.d.)</a:t>
            </a:r>
            <a:endParaRPr lang="en-US" sz="800" dirty="0">
              <a:solidFill>
                <a:schemeClr val="accent3"/>
              </a:solidFill>
              <a:latin typeface="Barlow" pitchFamily="2" charset="77"/>
            </a:endParaRPr>
          </a:p>
          <a:p>
            <a:pPr marL="0" indent="0" algn="ctr">
              <a:spcBef>
                <a:spcPts val="200"/>
              </a:spcBef>
              <a:buNone/>
            </a:pPr>
            <a:endParaRPr lang="en-US" sz="1050" dirty="0">
              <a:solidFill>
                <a:schemeClr val="accent4"/>
              </a:solidFill>
            </a:endParaRPr>
          </a:p>
        </p:txBody>
      </p:sp>
      <p:sp>
        <p:nvSpPr>
          <p:cNvPr id="71" name="Google Shape;371;p27">
            <a:extLst>
              <a:ext uri="{FF2B5EF4-FFF2-40B4-BE49-F238E27FC236}">
                <a16:creationId xmlns:a16="http://schemas.microsoft.com/office/drawing/2014/main" id="{33B348FA-5490-244E-A29B-6875E8E62305}"/>
              </a:ext>
            </a:extLst>
          </p:cNvPr>
          <p:cNvSpPr txBox="1">
            <a:spLocks/>
          </p:cNvSpPr>
          <p:nvPr/>
        </p:nvSpPr>
        <p:spPr>
          <a:xfrm>
            <a:off x="6970767" y="538440"/>
            <a:ext cx="1820269" cy="2087665"/>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spcBef>
                <a:spcPts val="400"/>
              </a:spcBef>
              <a:buNone/>
            </a:pPr>
            <a:r>
              <a:rPr lang="en-US" sz="1000" dirty="0">
                <a:solidFill>
                  <a:schemeClr val="bg1"/>
                </a:solidFill>
                <a:latin typeface="Miriam Libre" pitchFamily="2" charset="-79"/>
                <a:cs typeface="Miriam Libre" pitchFamily="2" charset="-79"/>
              </a:rPr>
              <a:t>Classroom and Role</a:t>
            </a:r>
          </a:p>
          <a:p>
            <a:pPr marL="0" indent="0">
              <a:spcBef>
                <a:spcPts val="400"/>
              </a:spcBef>
              <a:buNone/>
            </a:pPr>
            <a:r>
              <a:rPr lang="en-US" sz="800" dirty="0">
                <a:solidFill>
                  <a:schemeClr val="accent3"/>
                </a:solidFill>
                <a:latin typeface="Barlow" pitchFamily="2" charset="77"/>
                <a:cs typeface="Miriam Libre" pitchFamily="2" charset="-79"/>
              </a:rPr>
              <a:t>Cooperating Teacher: Mrs. Correne Rodas</a:t>
            </a:r>
          </a:p>
          <a:p>
            <a:pPr marL="0" indent="0">
              <a:spcBef>
                <a:spcPts val="400"/>
              </a:spcBef>
              <a:buNone/>
            </a:pPr>
            <a:r>
              <a:rPr lang="en-US" sz="800" dirty="0">
                <a:solidFill>
                  <a:schemeClr val="accent3"/>
                </a:solidFill>
                <a:latin typeface="Barlow" pitchFamily="2" charset="77"/>
                <a:cs typeface="Miriam Libre" pitchFamily="2" charset="-79"/>
              </a:rPr>
              <a:t>Grade Level :4</a:t>
            </a:r>
          </a:p>
          <a:p>
            <a:pPr marL="0" indent="0">
              <a:spcBef>
                <a:spcPts val="400"/>
              </a:spcBef>
              <a:buNone/>
            </a:pPr>
            <a:r>
              <a:rPr lang="en-US" sz="800" dirty="0">
                <a:solidFill>
                  <a:schemeClr val="accent3"/>
                </a:solidFill>
                <a:latin typeface="Barlow" pitchFamily="2" charset="77"/>
                <a:cs typeface="Miriam Libre" pitchFamily="2" charset="-79"/>
              </a:rPr>
              <a:t>Subject: English Language Arts</a:t>
            </a:r>
          </a:p>
          <a:p>
            <a:pPr marL="0" indent="0">
              <a:spcBef>
                <a:spcPts val="400"/>
              </a:spcBef>
              <a:buNone/>
            </a:pPr>
            <a:r>
              <a:rPr lang="en-US" sz="800" dirty="0">
                <a:solidFill>
                  <a:schemeClr val="accent3"/>
                </a:solidFill>
                <a:latin typeface="Barlow" pitchFamily="2" charset="77"/>
                <a:cs typeface="Miriam Libre" pitchFamily="2" charset="-79"/>
              </a:rPr>
              <a:t>Total Students: 9</a:t>
            </a:r>
          </a:p>
          <a:p>
            <a:pPr marL="0" indent="0">
              <a:spcBef>
                <a:spcPts val="400"/>
              </a:spcBef>
              <a:buNone/>
            </a:pPr>
            <a:r>
              <a:rPr lang="en-US" sz="800" dirty="0">
                <a:solidFill>
                  <a:schemeClr val="accent3"/>
                </a:solidFill>
                <a:latin typeface="Barlow" pitchFamily="2" charset="77"/>
                <a:cs typeface="Miriam Libre" pitchFamily="2" charset="-79"/>
              </a:rPr>
              <a:t>Gender Distribution: 55%  male, 45% female</a:t>
            </a:r>
          </a:p>
          <a:p>
            <a:pPr marL="0" indent="0">
              <a:spcBef>
                <a:spcPts val="400"/>
              </a:spcBef>
              <a:buNone/>
            </a:pPr>
            <a:r>
              <a:rPr lang="en-US" sz="800" dirty="0">
                <a:solidFill>
                  <a:schemeClr val="accent3"/>
                </a:solidFill>
                <a:latin typeface="Barlow" pitchFamily="2" charset="77"/>
                <a:cs typeface="Miriam Libre" pitchFamily="2" charset="-79"/>
              </a:rPr>
              <a:t>Disability Diagnosis: SLD</a:t>
            </a:r>
          </a:p>
          <a:p>
            <a:pPr marL="0" indent="0">
              <a:spcBef>
                <a:spcPts val="400"/>
              </a:spcBef>
              <a:buNone/>
            </a:pPr>
            <a:r>
              <a:rPr lang="en-US" sz="800" dirty="0">
                <a:solidFill>
                  <a:schemeClr val="accent3"/>
                </a:solidFill>
                <a:latin typeface="Barlow" pitchFamily="2" charset="77"/>
                <a:cs typeface="Miriam Libre" pitchFamily="2" charset="-79"/>
              </a:rPr>
              <a:t>Role: Teacher’s aid, assist students while reading independently to aid in reading comprehension. </a:t>
            </a:r>
          </a:p>
        </p:txBody>
      </p:sp>
      <p:sp>
        <p:nvSpPr>
          <p:cNvPr id="72" name="Google Shape;371;p27">
            <a:extLst>
              <a:ext uri="{FF2B5EF4-FFF2-40B4-BE49-F238E27FC236}">
                <a16:creationId xmlns:a16="http://schemas.microsoft.com/office/drawing/2014/main" id="{F564D6EB-E885-1048-BC94-DD98500DB021}"/>
              </a:ext>
            </a:extLst>
          </p:cNvPr>
          <p:cNvSpPr txBox="1">
            <a:spLocks/>
          </p:cNvSpPr>
          <p:nvPr/>
        </p:nvSpPr>
        <p:spPr>
          <a:xfrm>
            <a:off x="6959548" y="2729018"/>
            <a:ext cx="1820269" cy="2088532"/>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lgn="ctr">
              <a:spcBef>
                <a:spcPts val="400"/>
              </a:spcBef>
              <a:buNone/>
            </a:pPr>
            <a:r>
              <a:rPr lang="en-US" sz="1000" dirty="0">
                <a:solidFill>
                  <a:schemeClr val="bg1"/>
                </a:solidFill>
                <a:latin typeface="Miriam Libre" pitchFamily="2" charset="-79"/>
                <a:cs typeface="Miriam Libre" pitchFamily="2" charset="-79"/>
              </a:rPr>
              <a:t>Future Goals</a:t>
            </a:r>
          </a:p>
          <a:p>
            <a:pPr marL="0" indent="0">
              <a:spcBef>
                <a:spcPts val="400"/>
              </a:spcBef>
              <a:buNone/>
            </a:pPr>
            <a:r>
              <a:rPr lang="en-US" sz="800" dirty="0">
                <a:solidFill>
                  <a:schemeClr val="accent3"/>
                </a:solidFill>
                <a:latin typeface="Barlow" pitchFamily="2" charset="77"/>
              </a:rPr>
              <a:t>This experience has taught me the importance of individualization and personalization within the classroom. I was able to work firsthand with students of various different learning styles, teaching me just how essential it is that an education be pliable and moldable to each individual student’s needs. Moving forward, I aim to learn more about the different styles of learning and their corresponding methodologies as to be able to better customize individual educations in the future.</a:t>
            </a:r>
          </a:p>
        </p:txBody>
      </p:sp>
      <p:sp>
        <p:nvSpPr>
          <p:cNvPr id="73" name="Google Shape;949;p49">
            <a:extLst>
              <a:ext uri="{FF2B5EF4-FFF2-40B4-BE49-F238E27FC236}">
                <a16:creationId xmlns:a16="http://schemas.microsoft.com/office/drawing/2014/main" id="{47E264BE-F743-0848-BFB4-7CAD7F83B930}"/>
              </a:ext>
            </a:extLst>
          </p:cNvPr>
          <p:cNvSpPr/>
          <p:nvPr/>
        </p:nvSpPr>
        <p:spPr>
          <a:xfrm>
            <a:off x="679099" y="2937166"/>
            <a:ext cx="190794" cy="177764"/>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997;p49">
            <a:extLst>
              <a:ext uri="{FF2B5EF4-FFF2-40B4-BE49-F238E27FC236}">
                <a16:creationId xmlns:a16="http://schemas.microsoft.com/office/drawing/2014/main" id="{CA5A2AEE-8219-8340-9676-6C60D3212955}"/>
              </a:ext>
            </a:extLst>
          </p:cNvPr>
          <p:cNvSpPr/>
          <p:nvPr/>
        </p:nvSpPr>
        <p:spPr>
          <a:xfrm>
            <a:off x="3321901" y="2328490"/>
            <a:ext cx="188821" cy="18967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4" name="Google Shape;1202;p49">
            <a:extLst>
              <a:ext uri="{FF2B5EF4-FFF2-40B4-BE49-F238E27FC236}">
                <a16:creationId xmlns:a16="http://schemas.microsoft.com/office/drawing/2014/main" id="{72E56AFF-24DD-F446-A28B-B732565CC7E1}"/>
              </a:ext>
            </a:extLst>
          </p:cNvPr>
          <p:cNvGrpSpPr/>
          <p:nvPr/>
        </p:nvGrpSpPr>
        <p:grpSpPr>
          <a:xfrm>
            <a:off x="7047346" y="2815744"/>
            <a:ext cx="218983" cy="186074"/>
            <a:chOff x="3927500" y="301425"/>
            <a:chExt cx="461550" cy="411625"/>
          </a:xfrm>
        </p:grpSpPr>
        <p:sp>
          <p:nvSpPr>
            <p:cNvPr id="105" name="Google Shape;1203;p49">
              <a:extLst>
                <a:ext uri="{FF2B5EF4-FFF2-40B4-BE49-F238E27FC236}">
                  <a16:creationId xmlns:a16="http://schemas.microsoft.com/office/drawing/2014/main" id="{C7BF8B44-CDA1-4A40-B005-D4E39EA01FC5}"/>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204;p49">
              <a:extLst>
                <a:ext uri="{FF2B5EF4-FFF2-40B4-BE49-F238E27FC236}">
                  <a16:creationId xmlns:a16="http://schemas.microsoft.com/office/drawing/2014/main" id="{F96174AB-3359-5D46-946C-86589BF800A7}"/>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205;p49">
              <a:extLst>
                <a:ext uri="{FF2B5EF4-FFF2-40B4-BE49-F238E27FC236}">
                  <a16:creationId xmlns:a16="http://schemas.microsoft.com/office/drawing/2014/main" id="{2B9F4E36-8C9E-A44F-8B2A-0247D05A76EF}"/>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206;p49">
              <a:extLst>
                <a:ext uri="{FF2B5EF4-FFF2-40B4-BE49-F238E27FC236}">
                  <a16:creationId xmlns:a16="http://schemas.microsoft.com/office/drawing/2014/main" id="{0DB648EF-8159-E74B-B326-95C6066F40EB}"/>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207;p49">
              <a:extLst>
                <a:ext uri="{FF2B5EF4-FFF2-40B4-BE49-F238E27FC236}">
                  <a16:creationId xmlns:a16="http://schemas.microsoft.com/office/drawing/2014/main" id="{19A3446A-7371-A946-B69D-4867AF3EF5C3}"/>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208;p49">
              <a:extLst>
                <a:ext uri="{FF2B5EF4-FFF2-40B4-BE49-F238E27FC236}">
                  <a16:creationId xmlns:a16="http://schemas.microsoft.com/office/drawing/2014/main" id="{8F3AB4C6-932C-B84E-91A1-289E0F512B8D}"/>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209;p49">
              <a:extLst>
                <a:ext uri="{FF2B5EF4-FFF2-40B4-BE49-F238E27FC236}">
                  <a16:creationId xmlns:a16="http://schemas.microsoft.com/office/drawing/2014/main" id="{D79A63D1-421F-B04B-A552-CCA5F2569B59}"/>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210;p49">
              <a:extLst>
                <a:ext uri="{FF2B5EF4-FFF2-40B4-BE49-F238E27FC236}">
                  <a16:creationId xmlns:a16="http://schemas.microsoft.com/office/drawing/2014/main" id="{B7F39647-1DE4-1040-89C2-8A1E8D374B09}"/>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211;p49">
              <a:extLst>
                <a:ext uri="{FF2B5EF4-FFF2-40B4-BE49-F238E27FC236}">
                  <a16:creationId xmlns:a16="http://schemas.microsoft.com/office/drawing/2014/main" id="{513F02EA-0625-764F-B5F8-9B6FEF0F17CB}"/>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212;p49">
              <a:extLst>
                <a:ext uri="{FF2B5EF4-FFF2-40B4-BE49-F238E27FC236}">
                  <a16:creationId xmlns:a16="http://schemas.microsoft.com/office/drawing/2014/main" id="{50BF34C0-F305-2744-8DA3-57C363F0EBEA}"/>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213;p49">
              <a:extLst>
                <a:ext uri="{FF2B5EF4-FFF2-40B4-BE49-F238E27FC236}">
                  <a16:creationId xmlns:a16="http://schemas.microsoft.com/office/drawing/2014/main" id="{51D0E52F-52C5-6443-B289-82CA7375756C}"/>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214;p49">
              <a:extLst>
                <a:ext uri="{FF2B5EF4-FFF2-40B4-BE49-F238E27FC236}">
                  <a16:creationId xmlns:a16="http://schemas.microsoft.com/office/drawing/2014/main" id="{0446719F-F4FE-B34B-A5AD-FEA949BB7682}"/>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215;p49">
              <a:extLst>
                <a:ext uri="{FF2B5EF4-FFF2-40B4-BE49-F238E27FC236}">
                  <a16:creationId xmlns:a16="http://schemas.microsoft.com/office/drawing/2014/main" id="{338E1358-B3E6-4748-8CFF-82F172D71D1D}"/>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216;p49">
              <a:extLst>
                <a:ext uri="{FF2B5EF4-FFF2-40B4-BE49-F238E27FC236}">
                  <a16:creationId xmlns:a16="http://schemas.microsoft.com/office/drawing/2014/main" id="{DE05FAEC-4609-BB4B-8E31-A9405D51402D}"/>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217;p49">
              <a:extLst>
                <a:ext uri="{FF2B5EF4-FFF2-40B4-BE49-F238E27FC236}">
                  <a16:creationId xmlns:a16="http://schemas.microsoft.com/office/drawing/2014/main" id="{18DB67AB-2AD6-0341-BD8D-0A37755E66CC}"/>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18;p49">
              <a:extLst>
                <a:ext uri="{FF2B5EF4-FFF2-40B4-BE49-F238E27FC236}">
                  <a16:creationId xmlns:a16="http://schemas.microsoft.com/office/drawing/2014/main" id="{85227548-45C0-6441-BC24-5F6B9319D8A8}"/>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9;p49">
              <a:extLst>
                <a:ext uri="{FF2B5EF4-FFF2-40B4-BE49-F238E27FC236}">
                  <a16:creationId xmlns:a16="http://schemas.microsoft.com/office/drawing/2014/main" id="{CAAA9A3B-AEE7-0248-98C0-C135E02426CB}"/>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0;p49">
              <a:extLst>
                <a:ext uri="{FF2B5EF4-FFF2-40B4-BE49-F238E27FC236}">
                  <a16:creationId xmlns:a16="http://schemas.microsoft.com/office/drawing/2014/main" id="{83267683-1240-C248-A1DD-E0C1A2238821}"/>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21;p49">
              <a:extLst>
                <a:ext uri="{FF2B5EF4-FFF2-40B4-BE49-F238E27FC236}">
                  <a16:creationId xmlns:a16="http://schemas.microsoft.com/office/drawing/2014/main" id="{BDF08BB9-9229-774A-BA5E-BAA28AA2C545}"/>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22;p49">
              <a:extLst>
                <a:ext uri="{FF2B5EF4-FFF2-40B4-BE49-F238E27FC236}">
                  <a16:creationId xmlns:a16="http://schemas.microsoft.com/office/drawing/2014/main" id="{E13621B2-8B4B-6745-B93D-9001FBD7B9E5}"/>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23;p49">
              <a:extLst>
                <a:ext uri="{FF2B5EF4-FFF2-40B4-BE49-F238E27FC236}">
                  <a16:creationId xmlns:a16="http://schemas.microsoft.com/office/drawing/2014/main" id="{2A79ED0C-9BDD-7343-9B13-3E71F99BC8A1}"/>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24;p49">
              <a:extLst>
                <a:ext uri="{FF2B5EF4-FFF2-40B4-BE49-F238E27FC236}">
                  <a16:creationId xmlns:a16="http://schemas.microsoft.com/office/drawing/2014/main" id="{165ED436-6EF0-DB4D-AEA6-897E7D7DB24B}"/>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25;p49">
              <a:extLst>
                <a:ext uri="{FF2B5EF4-FFF2-40B4-BE49-F238E27FC236}">
                  <a16:creationId xmlns:a16="http://schemas.microsoft.com/office/drawing/2014/main" id="{D1C5EC5A-7659-1C42-B9D4-D5939C0B50E5}"/>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26;p49">
              <a:extLst>
                <a:ext uri="{FF2B5EF4-FFF2-40B4-BE49-F238E27FC236}">
                  <a16:creationId xmlns:a16="http://schemas.microsoft.com/office/drawing/2014/main" id="{3B5F75C5-3372-3247-A121-D627133524C4}"/>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27;p49">
              <a:extLst>
                <a:ext uri="{FF2B5EF4-FFF2-40B4-BE49-F238E27FC236}">
                  <a16:creationId xmlns:a16="http://schemas.microsoft.com/office/drawing/2014/main" id="{9A89EF31-5FC0-F749-A590-88949B44F336}"/>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228;p49">
              <a:extLst>
                <a:ext uri="{FF2B5EF4-FFF2-40B4-BE49-F238E27FC236}">
                  <a16:creationId xmlns:a16="http://schemas.microsoft.com/office/drawing/2014/main" id="{DA0F07A9-B86F-1D48-A131-D3C52DDBAE15}"/>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229;p49">
              <a:extLst>
                <a:ext uri="{FF2B5EF4-FFF2-40B4-BE49-F238E27FC236}">
                  <a16:creationId xmlns:a16="http://schemas.microsoft.com/office/drawing/2014/main" id="{E54A3906-10B9-CD4A-9212-8B0440127FC5}"/>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6" name="Google Shape;1048;p49">
            <a:extLst>
              <a:ext uri="{FF2B5EF4-FFF2-40B4-BE49-F238E27FC236}">
                <a16:creationId xmlns:a16="http://schemas.microsoft.com/office/drawing/2014/main" id="{C87AC170-718F-AA47-810D-8EA4EDDA3E6A}"/>
              </a:ext>
            </a:extLst>
          </p:cNvPr>
          <p:cNvGrpSpPr/>
          <p:nvPr/>
        </p:nvGrpSpPr>
        <p:grpSpPr>
          <a:xfrm>
            <a:off x="7105110" y="586947"/>
            <a:ext cx="154809" cy="260827"/>
            <a:chOff x="3384375" y="2267500"/>
            <a:chExt cx="203375" cy="507825"/>
          </a:xfrm>
        </p:grpSpPr>
        <p:sp>
          <p:nvSpPr>
            <p:cNvPr id="187" name="Google Shape;1049;p49">
              <a:extLst>
                <a:ext uri="{FF2B5EF4-FFF2-40B4-BE49-F238E27FC236}">
                  <a16:creationId xmlns:a16="http://schemas.microsoft.com/office/drawing/2014/main" id="{FB15EAB2-164B-FD4B-9DB6-DE59584B521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050;p49">
              <a:extLst>
                <a:ext uri="{FF2B5EF4-FFF2-40B4-BE49-F238E27FC236}">
                  <a16:creationId xmlns:a16="http://schemas.microsoft.com/office/drawing/2014/main" id="{9F39D1DF-2A91-504F-8B84-111A701D97C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8" name="Google Shape;915;p49">
            <a:extLst>
              <a:ext uri="{FF2B5EF4-FFF2-40B4-BE49-F238E27FC236}">
                <a16:creationId xmlns:a16="http://schemas.microsoft.com/office/drawing/2014/main" id="{AE2F9A50-89AF-FF4D-93A6-D6D25DDD4D7C}"/>
              </a:ext>
            </a:extLst>
          </p:cNvPr>
          <p:cNvGrpSpPr/>
          <p:nvPr/>
        </p:nvGrpSpPr>
        <p:grpSpPr>
          <a:xfrm>
            <a:off x="3718934" y="1010803"/>
            <a:ext cx="197284" cy="264238"/>
            <a:chOff x="590250" y="244200"/>
            <a:chExt cx="407975" cy="532175"/>
          </a:xfrm>
        </p:grpSpPr>
        <p:sp>
          <p:nvSpPr>
            <p:cNvPr id="219" name="Google Shape;916;p49">
              <a:extLst>
                <a:ext uri="{FF2B5EF4-FFF2-40B4-BE49-F238E27FC236}">
                  <a16:creationId xmlns:a16="http://schemas.microsoft.com/office/drawing/2014/main" id="{D3D8EC82-BB8B-4F4E-AF92-7015DD02EB08}"/>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917;p49">
              <a:extLst>
                <a:ext uri="{FF2B5EF4-FFF2-40B4-BE49-F238E27FC236}">
                  <a16:creationId xmlns:a16="http://schemas.microsoft.com/office/drawing/2014/main" id="{FC0CC448-CC9C-EB4D-954B-00B78F48E14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918;p49">
              <a:extLst>
                <a:ext uri="{FF2B5EF4-FFF2-40B4-BE49-F238E27FC236}">
                  <a16:creationId xmlns:a16="http://schemas.microsoft.com/office/drawing/2014/main" id="{9ED8DBF1-9FFA-3346-AA58-78BAF21F6242}"/>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919;p49">
              <a:extLst>
                <a:ext uri="{FF2B5EF4-FFF2-40B4-BE49-F238E27FC236}">
                  <a16:creationId xmlns:a16="http://schemas.microsoft.com/office/drawing/2014/main" id="{74D62979-E21C-CF4C-88A5-82109A6FC3A8}"/>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920;p49">
              <a:extLst>
                <a:ext uri="{FF2B5EF4-FFF2-40B4-BE49-F238E27FC236}">
                  <a16:creationId xmlns:a16="http://schemas.microsoft.com/office/drawing/2014/main" id="{C86AF360-0F4E-3241-BDF3-9DBA28B74A3C}"/>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921;p49">
              <a:extLst>
                <a:ext uri="{FF2B5EF4-FFF2-40B4-BE49-F238E27FC236}">
                  <a16:creationId xmlns:a16="http://schemas.microsoft.com/office/drawing/2014/main" id="{0ADB39FF-49E1-2D4D-B664-A6FF2ADE3AE0}"/>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922;p49">
              <a:extLst>
                <a:ext uri="{FF2B5EF4-FFF2-40B4-BE49-F238E27FC236}">
                  <a16:creationId xmlns:a16="http://schemas.microsoft.com/office/drawing/2014/main" id="{75A69476-8D62-9A4B-9C98-315EC4B4DAC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923;p49">
              <a:extLst>
                <a:ext uri="{FF2B5EF4-FFF2-40B4-BE49-F238E27FC236}">
                  <a16:creationId xmlns:a16="http://schemas.microsoft.com/office/drawing/2014/main" id="{BF99B6E8-C407-3749-BF28-FAE9FF9B39C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924;p49">
              <a:extLst>
                <a:ext uri="{FF2B5EF4-FFF2-40B4-BE49-F238E27FC236}">
                  <a16:creationId xmlns:a16="http://schemas.microsoft.com/office/drawing/2014/main" id="{432C797C-F412-AE4C-9CB8-CD7DA7357B0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925;p49">
              <a:extLst>
                <a:ext uri="{FF2B5EF4-FFF2-40B4-BE49-F238E27FC236}">
                  <a16:creationId xmlns:a16="http://schemas.microsoft.com/office/drawing/2014/main" id="{8C252C26-B61C-9C47-BAAB-E94FC2409E0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926;p49">
              <a:extLst>
                <a:ext uri="{FF2B5EF4-FFF2-40B4-BE49-F238E27FC236}">
                  <a16:creationId xmlns:a16="http://schemas.microsoft.com/office/drawing/2014/main" id="{1BFEC50A-1209-DF4F-B570-2B10861EE34F}"/>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927;p49">
              <a:extLst>
                <a:ext uri="{FF2B5EF4-FFF2-40B4-BE49-F238E27FC236}">
                  <a16:creationId xmlns:a16="http://schemas.microsoft.com/office/drawing/2014/main" id="{AAE9AAB6-77EC-784C-8443-65FE294BF6C8}"/>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928;p49">
              <a:extLst>
                <a:ext uri="{FF2B5EF4-FFF2-40B4-BE49-F238E27FC236}">
                  <a16:creationId xmlns:a16="http://schemas.microsoft.com/office/drawing/2014/main" id="{5B74A2C5-774C-D247-A8E9-D2380868C9F0}"/>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929;p49">
              <a:extLst>
                <a:ext uri="{FF2B5EF4-FFF2-40B4-BE49-F238E27FC236}">
                  <a16:creationId xmlns:a16="http://schemas.microsoft.com/office/drawing/2014/main" id="{BD373A79-25A6-6B4E-B6D9-9018003B79ED}"/>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3" name="Google Shape;1131;p49">
            <a:extLst>
              <a:ext uri="{FF2B5EF4-FFF2-40B4-BE49-F238E27FC236}">
                <a16:creationId xmlns:a16="http://schemas.microsoft.com/office/drawing/2014/main" id="{33BEF497-5352-0646-9E76-AB759F956147}"/>
              </a:ext>
            </a:extLst>
          </p:cNvPr>
          <p:cNvGrpSpPr/>
          <p:nvPr/>
        </p:nvGrpSpPr>
        <p:grpSpPr>
          <a:xfrm>
            <a:off x="3989813" y="3588049"/>
            <a:ext cx="240126" cy="226570"/>
            <a:chOff x="5941025" y="3634400"/>
            <a:chExt cx="467650" cy="467650"/>
          </a:xfrm>
        </p:grpSpPr>
        <p:sp>
          <p:nvSpPr>
            <p:cNvPr id="234" name="Google Shape;1132;p49">
              <a:extLst>
                <a:ext uri="{FF2B5EF4-FFF2-40B4-BE49-F238E27FC236}">
                  <a16:creationId xmlns:a16="http://schemas.microsoft.com/office/drawing/2014/main" id="{37EE1132-0B0A-3043-B3FC-E22DFAC12642}"/>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1133;p49">
              <a:extLst>
                <a:ext uri="{FF2B5EF4-FFF2-40B4-BE49-F238E27FC236}">
                  <a16:creationId xmlns:a16="http://schemas.microsoft.com/office/drawing/2014/main" id="{6B0ED21A-D6F0-3543-8FFD-29733A2C982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1134;p49">
              <a:extLst>
                <a:ext uri="{FF2B5EF4-FFF2-40B4-BE49-F238E27FC236}">
                  <a16:creationId xmlns:a16="http://schemas.microsoft.com/office/drawing/2014/main" id="{DF1E7429-E953-214E-A295-95AFA46328EA}"/>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1135;p49">
              <a:extLst>
                <a:ext uri="{FF2B5EF4-FFF2-40B4-BE49-F238E27FC236}">
                  <a16:creationId xmlns:a16="http://schemas.microsoft.com/office/drawing/2014/main" id="{DB3504DD-D1FF-AF43-A0FD-0C134BAC932D}"/>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1136;p49">
              <a:extLst>
                <a:ext uri="{FF2B5EF4-FFF2-40B4-BE49-F238E27FC236}">
                  <a16:creationId xmlns:a16="http://schemas.microsoft.com/office/drawing/2014/main" id="{EA74C741-5238-DF48-AE8D-62CE71218F90}"/>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1137;p49">
              <a:extLst>
                <a:ext uri="{FF2B5EF4-FFF2-40B4-BE49-F238E27FC236}">
                  <a16:creationId xmlns:a16="http://schemas.microsoft.com/office/drawing/2014/main" id="{2A66CE82-CEE9-0A4D-9EE5-D9D7E6A55659}"/>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3" name="Audio Recording Apr 4, 2022 at 10:38:45 PM" descr="Audio Recording Apr 4, 2022 at 10:38:45 PM">
            <a:hlinkClick r:id="" action="ppaction://media"/>
            <a:extLst>
              <a:ext uri="{FF2B5EF4-FFF2-40B4-BE49-F238E27FC236}">
                <a16:creationId xmlns:a16="http://schemas.microsoft.com/office/drawing/2014/main" id="{13A44760-6F29-A94E-9C58-21615A708C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45918" y="436595"/>
            <a:ext cx="564614" cy="564614"/>
          </a:xfrm>
          <a:prstGeom prst="rect">
            <a:avLst/>
          </a:prstGeom>
        </p:spPr>
      </p:pic>
      <p:sp>
        <p:nvSpPr>
          <p:cNvPr id="3" name="Rectangle 2">
            <a:extLst>
              <a:ext uri="{FF2B5EF4-FFF2-40B4-BE49-F238E27FC236}">
                <a16:creationId xmlns:a16="http://schemas.microsoft.com/office/drawing/2014/main" id="{2AE012F9-78DC-E24E-BAF9-E54C6A10260E}"/>
              </a:ext>
            </a:extLst>
          </p:cNvPr>
          <p:cNvSpPr/>
          <p:nvPr/>
        </p:nvSpPr>
        <p:spPr>
          <a:xfrm>
            <a:off x="2421418" y="4706905"/>
            <a:ext cx="4228762" cy="436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a:extLst>
              <a:ext uri="{FF2B5EF4-FFF2-40B4-BE49-F238E27FC236}">
                <a16:creationId xmlns:a16="http://schemas.microsoft.com/office/drawing/2014/main" id="{A5A7F2B0-2AFD-3F4F-B78B-09754D4AC2C6}"/>
              </a:ext>
            </a:extLst>
          </p:cNvPr>
          <p:cNvSpPr txBox="1"/>
          <p:nvPr/>
        </p:nvSpPr>
        <p:spPr>
          <a:xfrm>
            <a:off x="2421419" y="4689487"/>
            <a:ext cx="4228762" cy="677108"/>
          </a:xfrm>
          <a:prstGeom prst="rect">
            <a:avLst/>
          </a:prstGeom>
          <a:noFill/>
        </p:spPr>
        <p:txBody>
          <a:bodyPr wrap="square" rtlCol="0">
            <a:spAutoFit/>
          </a:bodyPr>
          <a:lstStyle/>
          <a:p>
            <a:pPr algn="ctr"/>
            <a:r>
              <a:rPr lang="en-US" sz="400" dirty="0">
                <a:solidFill>
                  <a:schemeClr val="accent4"/>
                </a:solidFill>
                <a:latin typeface="Barlow" pitchFamily="2" charset="77"/>
                <a:cs typeface="Miriam Libre" pitchFamily="2" charset="-79"/>
              </a:rPr>
              <a:t>References </a:t>
            </a:r>
          </a:p>
          <a:p>
            <a:r>
              <a:rPr lang="en-US" sz="400" i="1" dirty="0">
                <a:solidFill>
                  <a:schemeClr val="accent4"/>
                </a:solidFill>
                <a:latin typeface="Barlow" pitchFamily="2" charset="77"/>
                <a:cs typeface="Miriam Libre" pitchFamily="2" charset="-79"/>
              </a:rPr>
              <a:t>A A Anastasia elementary school in New Jersey - U.S. news ... </a:t>
            </a:r>
            <a:r>
              <a:rPr lang="en-US" sz="400" dirty="0">
                <a:solidFill>
                  <a:schemeClr val="accent4"/>
                </a:solidFill>
                <a:latin typeface="Barlow" pitchFamily="2" charset="77"/>
                <a:cs typeface="Miriam Libre" pitchFamily="2" charset="-79"/>
              </a:rPr>
              <a:t>(n.d.). Retrieved April 5, 2022, from https://www.usnews.com/education/k12/new-jersey/a-a-anastasia-elementary-school-239255 </a:t>
            </a:r>
          </a:p>
          <a:p>
            <a:r>
              <a:rPr lang="en-US" sz="400" dirty="0">
                <a:solidFill>
                  <a:schemeClr val="accent4"/>
                </a:solidFill>
                <a:latin typeface="Barlow" pitchFamily="2" charset="77"/>
                <a:cs typeface="Miriam Libre" pitchFamily="2" charset="-79"/>
              </a:rPr>
              <a:t>Scruggs, T. E., &amp; Mastropieri, M. A. (2000)</a:t>
            </a:r>
            <a:r>
              <a:rPr lang="en-US" sz="400" i="1" dirty="0">
                <a:solidFill>
                  <a:schemeClr val="accent4"/>
                </a:solidFill>
                <a:latin typeface="Barlow" pitchFamily="2" charset="77"/>
                <a:cs typeface="Miriam Libre" pitchFamily="2" charset="-79"/>
              </a:rPr>
              <a:t>. The effectiveness of mnemonic instruction fo</a:t>
            </a:r>
            <a:r>
              <a:rPr lang="en-US" sz="400" dirty="0">
                <a:solidFill>
                  <a:schemeClr val="accent4"/>
                </a:solidFill>
                <a:latin typeface="Barlow" pitchFamily="2" charset="77"/>
                <a:cs typeface="Miriam Libre" pitchFamily="2" charset="-79"/>
              </a:rPr>
              <a:t>r students with learning and behavior problems: An update and research synthesis. Journal of Behavioral Education, 10(2-3), 163-173. doi:http://dx.doi.org/10.1023/A:1016640214368</a:t>
            </a:r>
          </a:p>
          <a:p>
            <a:r>
              <a:rPr lang="en-US" sz="400" i="1" dirty="0">
                <a:solidFill>
                  <a:schemeClr val="accent4"/>
                </a:solidFill>
                <a:latin typeface="Barlow" pitchFamily="2" charset="77"/>
                <a:cs typeface="Miriam Libre" pitchFamily="2" charset="-79"/>
              </a:rPr>
              <a:t>West Long Branch, NJ. Data USA.</a:t>
            </a:r>
            <a:r>
              <a:rPr lang="en-US" sz="400" dirty="0">
                <a:solidFill>
                  <a:schemeClr val="accent4"/>
                </a:solidFill>
                <a:latin typeface="Barlow" pitchFamily="2" charset="77"/>
                <a:cs typeface="Miriam Libre" pitchFamily="2" charset="-79"/>
              </a:rPr>
              <a:t> (n.d.). Retrieved April 4, 2022, from https://datausa.io/profile/geo/west-long-branch-nj/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352"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3"/>
                </p:tgtEl>
              </p:cMediaNode>
            </p:audio>
          </p:childTnLst>
        </p:cTn>
      </p:par>
    </p:tnLst>
  </p:timing>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CD9FAECF-C31E-4788-B74D-AAE5ACF764A6}"/>
</file>

<file path=customXml/itemProps2.xml><?xml version="1.0" encoding="utf-8"?>
<ds:datastoreItem xmlns:ds="http://schemas.openxmlformats.org/officeDocument/2006/customXml" ds:itemID="{DEB6EE25-6657-4355-A6B3-01C5682ED5C8}"/>
</file>

<file path=customXml/itemProps3.xml><?xml version="1.0" encoding="utf-8"?>
<ds:datastoreItem xmlns:ds="http://schemas.openxmlformats.org/officeDocument/2006/customXml" ds:itemID="{C58DC1D4-87F5-4D2D-9FF0-3B028F9060DA}"/>
</file>

<file path=docProps/app.xml><?xml version="1.0" encoding="utf-8"?>
<Properties xmlns="http://schemas.openxmlformats.org/officeDocument/2006/extended-properties" xmlns:vt="http://schemas.openxmlformats.org/officeDocument/2006/docPropsVTypes">
  <TotalTime>577</TotalTime>
  <Words>664</Words>
  <Application>Microsoft Macintosh PowerPoint</Application>
  <PresentationFormat>On-screen Show (16:9)</PresentationFormat>
  <Paragraphs>38</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Miriam Libre</vt:lpstr>
      <vt:lpstr>Barlow</vt:lpstr>
      <vt:lpstr>Calibri</vt:lpstr>
      <vt:lpstr>Arial</vt:lpstr>
      <vt:lpstr>Barlow Light</vt:lpstr>
      <vt:lpstr>Roderigo template</vt:lpstr>
      <vt:lpstr>Mnemonic Instruction in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Kaylee E. Johnson</cp:lastModifiedBy>
  <cp:revision>4</cp:revision>
  <dcterms:modified xsi:type="dcterms:W3CDTF">2022-04-11T18:37:23Z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