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9"/>
    <p:restoredTop sz="95595"/>
  </p:normalViewPr>
  <p:slideViewPr>
    <p:cSldViewPr snapToGrid="0" snapToObjects="1">
      <p:cViewPr varScale="1">
        <p:scale>
          <a:sx n="113" d="100"/>
          <a:sy n="113" d="100"/>
        </p:scale>
        <p:origin x="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333204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335019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892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335470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663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258147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3129551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113125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312037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A4381-BEEA-E44A-9B41-04BB4416697B}"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157601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7A4381-BEEA-E44A-9B41-04BB4416697B}"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254437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7A4381-BEEA-E44A-9B41-04BB4416697B}" type="datetimeFigureOut">
              <a:rPr lang="en-US" smtClean="0"/>
              <a:t>4/7/22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244146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7A4381-BEEA-E44A-9B41-04BB4416697B}" type="datetimeFigureOut">
              <a:rPr lang="en-US" smtClean="0"/>
              <a:t>4/7/22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214863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A4381-BEEA-E44A-9B41-04BB4416697B}" type="datetimeFigureOut">
              <a:rPr lang="en-US" smtClean="0"/>
              <a:t>4/7/22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146838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A4381-BEEA-E44A-9B41-04BB4416697B}"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ED26D-18D9-3E4C-A70C-F83D14EAA41E}" type="slidenum">
              <a:rPr lang="en-US" smtClean="0"/>
              <a:t>‹#›</a:t>
            </a:fld>
            <a:endParaRPr lang="en-US"/>
          </a:p>
        </p:txBody>
      </p:sp>
    </p:spTree>
    <p:extLst>
      <p:ext uri="{BB962C8B-B14F-4D97-AF65-F5344CB8AC3E}">
        <p14:creationId xmlns:p14="http://schemas.microsoft.com/office/powerpoint/2010/main" val="217273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ED26D-18D9-3E4C-A70C-F83D14EAA41E}" type="slidenum">
              <a:rPr lang="en-US" smtClean="0"/>
              <a:t>‹#›</a:t>
            </a:fld>
            <a:endParaRPr lang="en-US"/>
          </a:p>
        </p:txBody>
      </p:sp>
      <p:sp>
        <p:nvSpPr>
          <p:cNvPr id="5" name="Date Placeholder 4"/>
          <p:cNvSpPr>
            <a:spLocks noGrp="1"/>
          </p:cNvSpPr>
          <p:nvPr>
            <p:ph type="dt" sz="half" idx="10"/>
          </p:nvPr>
        </p:nvSpPr>
        <p:spPr/>
        <p:txBody>
          <a:bodyPr/>
          <a:lstStyle/>
          <a:p>
            <a:fld id="{377A4381-BEEA-E44A-9B41-04BB4416697B}" type="datetimeFigureOut">
              <a:rPr lang="en-US" smtClean="0"/>
              <a:t>4/7/22</a:t>
            </a:fld>
            <a:endParaRPr lang="en-US"/>
          </a:p>
        </p:txBody>
      </p:sp>
    </p:spTree>
    <p:extLst>
      <p:ext uri="{BB962C8B-B14F-4D97-AF65-F5344CB8AC3E}">
        <p14:creationId xmlns:p14="http://schemas.microsoft.com/office/powerpoint/2010/main" val="255690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7A4381-BEEA-E44A-9B41-04BB4416697B}" type="datetimeFigureOut">
              <a:rPr lang="en-US" smtClean="0"/>
              <a:t>4/7/22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ABED26D-18D9-3E4C-A70C-F83D14EAA41E}" type="slidenum">
              <a:rPr lang="en-US" smtClean="0"/>
              <a:t>‹#›</a:t>
            </a:fld>
            <a:endParaRPr lang="en-US"/>
          </a:p>
        </p:txBody>
      </p:sp>
    </p:spTree>
    <p:extLst>
      <p:ext uri="{BB962C8B-B14F-4D97-AF65-F5344CB8AC3E}">
        <p14:creationId xmlns:p14="http://schemas.microsoft.com/office/powerpoint/2010/main" val="81142818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1">
            <a:extLst>
              <a:ext uri="{FF2B5EF4-FFF2-40B4-BE49-F238E27FC236}">
                <a16:creationId xmlns:a16="http://schemas.microsoft.com/office/drawing/2014/main" id="{3AB56CBA-A873-2F46-8DEC-C89E039567C8}"/>
              </a:ext>
            </a:extLst>
          </p:cNvPr>
          <p:cNvSpPr txBox="1"/>
          <p:nvPr/>
        </p:nvSpPr>
        <p:spPr>
          <a:xfrm>
            <a:off x="1259932" y="-41942"/>
            <a:ext cx="9220200" cy="69405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0"/>
              </a:spcAft>
            </a:pPr>
            <a:r>
              <a:rPr lang="en-US" sz="1800" b="1" dirty="0">
                <a:ln>
                  <a:noFill/>
                </a:ln>
                <a:solidFill>
                  <a:srgbClr val="000000"/>
                </a:solidFill>
                <a:effectLst>
                  <a:outerShdw blurRad="38100" dist="25400" dir="5400000" algn="ctr">
                    <a:srgbClr val="6E747A">
                      <a:alpha val="43000"/>
                    </a:srgbClr>
                  </a:outerShdw>
                </a:effectLst>
                <a:latin typeface="+mj-lt"/>
                <a:ea typeface="Times New Roman" panose="02020603050405020304" pitchFamily="18" charset="0"/>
              </a:rPr>
              <a:t>Knowledge, Awareness, Impact of Attention-Deficit/Hyperactivity Disorder (ADHD): </a:t>
            </a:r>
            <a:endParaRPr lang="en-US" sz="1200" b="1" dirty="0">
              <a:effectLst/>
              <a:latin typeface="+mj-lt"/>
              <a:ea typeface="Times New Roman" panose="02020603050405020304" pitchFamily="18" charset="0"/>
            </a:endParaRPr>
          </a:p>
          <a:p>
            <a:pPr marL="0" marR="0" algn="ctr">
              <a:lnSpc>
                <a:spcPct val="120000"/>
              </a:lnSpc>
              <a:spcBef>
                <a:spcPts val="0"/>
              </a:spcBef>
              <a:spcAft>
                <a:spcPts val="0"/>
              </a:spcAft>
            </a:pPr>
            <a:r>
              <a:rPr lang="en-US" sz="1800" b="1" dirty="0">
                <a:ln>
                  <a:noFill/>
                </a:ln>
                <a:solidFill>
                  <a:srgbClr val="000000"/>
                </a:solidFill>
                <a:effectLst>
                  <a:outerShdw blurRad="38100" dist="25400" dir="5400000" algn="ctr">
                    <a:srgbClr val="6E747A">
                      <a:alpha val="43000"/>
                    </a:srgbClr>
                  </a:outerShdw>
                </a:effectLst>
                <a:latin typeface="+mj-lt"/>
                <a:ea typeface="Times New Roman" panose="02020603050405020304" pitchFamily="18" charset="0"/>
              </a:rPr>
              <a:t>Caregiver and teacher perspectives</a:t>
            </a:r>
            <a:endParaRPr lang="en-US" sz="1200" b="1" dirty="0">
              <a:effectLst/>
              <a:latin typeface="+mj-lt"/>
              <a:ea typeface="Times New Roman" panose="02020603050405020304" pitchFamily="18" charset="0"/>
            </a:endParaRPr>
          </a:p>
          <a:p>
            <a:pPr marL="0" marR="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5" name="Text Box 9">
            <a:extLst>
              <a:ext uri="{FF2B5EF4-FFF2-40B4-BE49-F238E27FC236}">
                <a16:creationId xmlns:a16="http://schemas.microsoft.com/office/drawing/2014/main" id="{ADB5FF53-7357-D840-8CA5-6C005C699C48}"/>
              </a:ext>
            </a:extLst>
          </p:cNvPr>
          <p:cNvSpPr txBox="1"/>
          <p:nvPr/>
        </p:nvSpPr>
        <p:spPr>
          <a:xfrm>
            <a:off x="123606" y="1041584"/>
            <a:ext cx="2450465" cy="20770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400" b="1" kern="0" dirty="0">
                <a:effectLst/>
                <a:ea typeface="Times New Roman" panose="02020603050405020304" pitchFamily="18" charset="0"/>
                <a:cs typeface="Times New Roman" panose="02020603050405020304" pitchFamily="18" charset="0"/>
              </a:rPr>
              <a:t>Purpose</a:t>
            </a:r>
          </a:p>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rPr>
              <a:t>The purpose of this proposed study is to examiner caregiver and teacher awareness of ADHD and its early signs and symptoms. The study also aims to determine teacher and caregiver perspectives regarding the impact of ADHD on the child.</a:t>
            </a:r>
            <a:endParaRPr lang="en-US" sz="12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 name="Text Box 10">
            <a:extLst>
              <a:ext uri="{FF2B5EF4-FFF2-40B4-BE49-F238E27FC236}">
                <a16:creationId xmlns:a16="http://schemas.microsoft.com/office/drawing/2014/main" id="{BA63328D-2860-3A42-BFAE-4A8B22DC3157}"/>
              </a:ext>
            </a:extLst>
          </p:cNvPr>
          <p:cNvSpPr txBox="1"/>
          <p:nvPr/>
        </p:nvSpPr>
        <p:spPr>
          <a:xfrm>
            <a:off x="86492" y="2886731"/>
            <a:ext cx="2409190" cy="22777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400" b="1" kern="0" dirty="0">
                <a:effectLst/>
                <a:ea typeface="Times New Roman" panose="02020603050405020304" pitchFamily="18" charset="0"/>
                <a:cs typeface="Times New Roman" panose="02020603050405020304" pitchFamily="18" charset="0"/>
              </a:rPr>
              <a:t>What is ADHD? </a:t>
            </a:r>
          </a:p>
          <a:p>
            <a:pPr marL="0" marR="0">
              <a:lnSpc>
                <a:spcPct val="120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rPr>
              <a:t>Attention-Deficit/Hyperactivity Disorder (ADHD) is a developmental disorder that presents in early childhood (</a:t>
            </a:r>
            <a:r>
              <a:rPr lang="en-US" sz="1000" dirty="0" err="1">
                <a:solidFill>
                  <a:srgbClr val="000000"/>
                </a:solidFill>
                <a:effectLst/>
                <a:latin typeface="Calibri" panose="020F0502020204030204" pitchFamily="34" charset="0"/>
                <a:ea typeface="Times New Roman" panose="02020603050405020304" pitchFamily="18" charset="0"/>
              </a:rPr>
              <a:t>Moldavsky</a:t>
            </a:r>
            <a:r>
              <a:rPr lang="en-US" sz="1000" dirty="0">
                <a:solidFill>
                  <a:srgbClr val="000000"/>
                </a:solidFill>
                <a:effectLst/>
                <a:latin typeface="Calibri" panose="020F0502020204030204" pitchFamily="34" charset="0"/>
                <a:ea typeface="Times New Roman" panose="02020603050405020304" pitchFamily="18" charset="0"/>
              </a:rPr>
              <a:t> &amp; </a:t>
            </a:r>
            <a:r>
              <a:rPr lang="en-US" sz="1000" dirty="0" err="1">
                <a:solidFill>
                  <a:srgbClr val="000000"/>
                </a:solidFill>
                <a:effectLst/>
                <a:latin typeface="Calibri" panose="020F0502020204030204" pitchFamily="34" charset="0"/>
                <a:ea typeface="Times New Roman" panose="02020603050405020304" pitchFamily="18" charset="0"/>
              </a:rPr>
              <a:t>Sayal</a:t>
            </a:r>
            <a:r>
              <a:rPr lang="en-US" sz="1000" dirty="0">
                <a:solidFill>
                  <a:srgbClr val="000000"/>
                </a:solidFill>
                <a:effectLst/>
                <a:latin typeface="Calibri" panose="020F0502020204030204" pitchFamily="34" charset="0"/>
                <a:ea typeface="Times New Roman" panose="02020603050405020304" pitchFamily="18" charset="0"/>
              </a:rPr>
              <a:t>, 2013). Some common characteristics are impulsivity and hyperactivity. ADHD can co-occur with Disruptive Behavior Disorders (DBD), such as Oppositional Defiant Disorder (ODD) and Conduct Disorder (CD) (</a:t>
            </a:r>
            <a:r>
              <a:rPr lang="en-US" sz="1000" dirty="0" err="1">
                <a:solidFill>
                  <a:srgbClr val="000000"/>
                </a:solidFill>
                <a:effectLst/>
                <a:latin typeface="Calibri" panose="020F0502020204030204" pitchFamily="34" charset="0"/>
                <a:ea typeface="Times New Roman" panose="02020603050405020304" pitchFamily="18" charset="0"/>
              </a:rPr>
              <a:t>Antrop</a:t>
            </a:r>
            <a:r>
              <a:rPr lang="en-US" sz="1000" dirty="0">
                <a:solidFill>
                  <a:srgbClr val="000000"/>
                </a:solidFill>
                <a:effectLst/>
                <a:latin typeface="Calibri" panose="020F0502020204030204" pitchFamily="34" charset="0"/>
                <a:ea typeface="Times New Roman" panose="02020603050405020304" pitchFamily="18" charset="0"/>
              </a:rPr>
              <a:t> et al., 2002).</a:t>
            </a:r>
            <a:endParaRPr lang="en-US" sz="105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gn="ctr">
              <a:lnSpc>
                <a:spcPct val="120000"/>
              </a:lnSpc>
              <a:spcBef>
                <a:spcPts val="0"/>
              </a:spcBef>
              <a:spcAft>
                <a:spcPts val="0"/>
              </a:spcAft>
            </a:pPr>
            <a:r>
              <a:rPr lang="en-US" sz="1200" b="1" dirty="0">
                <a:solidFill>
                  <a:srgbClr val="9F6200"/>
                </a:solidFill>
                <a:effectLst/>
                <a:latin typeface="ACADEMY ENGRAVED LET PLAIN:1.0" panose="02000000000000000000" pitchFamily="2"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8" name="Text Box 13">
            <a:extLst>
              <a:ext uri="{FF2B5EF4-FFF2-40B4-BE49-F238E27FC236}">
                <a16:creationId xmlns:a16="http://schemas.microsoft.com/office/drawing/2014/main" id="{86046F76-5DC7-7649-A59E-A05F051A8D88}"/>
              </a:ext>
            </a:extLst>
          </p:cNvPr>
          <p:cNvSpPr txBox="1"/>
          <p:nvPr/>
        </p:nvSpPr>
        <p:spPr>
          <a:xfrm>
            <a:off x="-93531" y="5235775"/>
            <a:ext cx="2520315" cy="1854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400" b="1" kern="0" dirty="0">
                <a:effectLst/>
                <a:ea typeface="Times New Roman" panose="02020603050405020304" pitchFamily="18" charset="0"/>
                <a:cs typeface="Times New Roman" panose="02020603050405020304" pitchFamily="18" charset="0"/>
              </a:rPr>
              <a:t>Research Questions</a:t>
            </a:r>
          </a:p>
          <a:p>
            <a:pPr marL="457200" marR="0" indent="-228600">
              <a:lnSpc>
                <a:spcPct val="12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What are the differences in knowledge</a:t>
            </a:r>
          </a:p>
          <a:p>
            <a:pPr marL="457200" marR="0" indent="-228600">
              <a:lnSpc>
                <a:spcPct val="12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and perceptions of ADHD and its</a:t>
            </a:r>
          </a:p>
          <a:p>
            <a:pPr marL="457200" marR="0" indent="-228600">
              <a:lnSpc>
                <a:spcPct val="12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symptoms between</a:t>
            </a:r>
            <a:r>
              <a:rPr lang="en-US" sz="1100" dirty="0">
                <a:effectLst/>
                <a:latin typeface="Helvetica" pitchFamily="2" charset="0"/>
                <a:ea typeface="Times New Roman" panose="02020603050405020304" pitchFamily="18" charset="0"/>
                <a:cs typeface="Helvetica" pitchFamily="2" charset="0"/>
              </a:rPr>
              <a:t>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teachers and</a:t>
            </a:r>
          </a:p>
          <a:p>
            <a:pPr marL="457200" marR="0" indent="-228600">
              <a:lnSpc>
                <a:spcPct val="12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caregivers?</a:t>
            </a:r>
          </a:p>
          <a:p>
            <a:pPr marL="457200" marR="0" indent="-228600">
              <a:lnSpc>
                <a:spcPct val="120000"/>
              </a:lnSpc>
              <a:spcBef>
                <a:spcPts val="0"/>
              </a:spcBef>
              <a:spcAft>
                <a:spcPts val="0"/>
              </a:spcAft>
            </a:pPr>
            <a:r>
              <a:rPr lang="en-US" sz="1000" dirty="0">
                <a:latin typeface="Calibri" panose="020F0502020204030204" pitchFamily="34" charset="0"/>
                <a:ea typeface="Times New Roman" panose="02020603050405020304" pitchFamily="18" charset="0"/>
                <a:cs typeface="Times New Roman" panose="02020603050405020304" pitchFamily="18" charset="0"/>
              </a:rPr>
              <a:t>What is the impact of the disorder on</a:t>
            </a:r>
          </a:p>
          <a:p>
            <a:pPr marL="457200" marR="0" indent="-228600">
              <a:lnSpc>
                <a:spcPct val="120000"/>
              </a:lnSpc>
              <a:spcBef>
                <a:spcPts val="0"/>
              </a:spcBef>
              <a:spcAft>
                <a:spcPts val="0"/>
              </a:spcAft>
            </a:pPr>
            <a:r>
              <a:rPr lang="en-US" sz="1000" dirty="0">
                <a:latin typeface="Calibri" panose="020F0502020204030204" pitchFamily="34" charset="0"/>
                <a:ea typeface="Times New Roman" panose="02020603050405020304" pitchFamily="18" charset="0"/>
                <a:cs typeface="Times New Roman" panose="02020603050405020304" pitchFamily="18" charset="0"/>
              </a:rPr>
              <a:t>the child in school and home settings? </a:t>
            </a:r>
            <a:endParaRPr lang="en-US" sz="1100" dirty="0">
              <a:effectLst/>
              <a:latin typeface="Gill Sans MT" panose="020B0502020104020203" pitchFamily="34" charset="77"/>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F6EC091-8271-E942-A8DC-5B893210FCDD}"/>
              </a:ext>
            </a:extLst>
          </p:cNvPr>
          <p:cNvSpPr/>
          <p:nvPr/>
        </p:nvSpPr>
        <p:spPr>
          <a:xfrm>
            <a:off x="18869" y="697180"/>
            <a:ext cx="5553123" cy="369332"/>
          </a:xfrm>
          <a:prstGeom prst="rect">
            <a:avLst/>
          </a:prstGeom>
        </p:spPr>
        <p:txBody>
          <a:bodyPr wrap="none">
            <a:spAutoFit/>
          </a:bodyPr>
          <a:lstStyle/>
          <a:p>
            <a:r>
              <a:rPr lang="en-US" dirty="0">
                <a:latin typeface="Monotype Corsiva" panose="03010101010201010101" pitchFamily="66" charset="0"/>
                <a:ea typeface="Times New Roman" panose="02020603050405020304" pitchFamily="18" charset="0"/>
              </a:rPr>
              <a:t>Jamie </a:t>
            </a:r>
            <a:r>
              <a:rPr lang="en-US" dirty="0" err="1">
                <a:latin typeface="Monotype Corsiva" panose="03010101010201010101" pitchFamily="66" charset="0"/>
                <a:ea typeface="Times New Roman" panose="02020603050405020304" pitchFamily="18" charset="0"/>
              </a:rPr>
              <a:t>Quinzi</a:t>
            </a:r>
            <a:r>
              <a:rPr lang="en-US" dirty="0">
                <a:latin typeface="Monotype Corsiva" panose="03010101010201010101" pitchFamily="66" charset="0"/>
                <a:ea typeface="Times New Roman" panose="02020603050405020304" pitchFamily="18" charset="0"/>
              </a:rPr>
              <a:t>, Ella Zamir, Kelcie Spreng, and Alexandra Grimaldi</a:t>
            </a:r>
            <a:endParaRPr lang="en-US"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9E67D618-1F2F-1E4A-AF7C-78C1DFB459CE}"/>
              </a:ext>
            </a:extLst>
          </p:cNvPr>
          <p:cNvSpPr/>
          <p:nvPr/>
        </p:nvSpPr>
        <p:spPr>
          <a:xfrm>
            <a:off x="5907004" y="684716"/>
            <a:ext cx="1834156" cy="369332"/>
          </a:xfrm>
          <a:prstGeom prst="rect">
            <a:avLst/>
          </a:prstGeom>
        </p:spPr>
        <p:txBody>
          <a:bodyPr wrap="none">
            <a:spAutoFit/>
          </a:bodyPr>
          <a:lstStyle/>
          <a:p>
            <a:r>
              <a:rPr lang="en-US" dirty="0">
                <a:latin typeface="Monotype Corsiva" panose="03010101010201010101" pitchFamily="66" charset="0"/>
                <a:ea typeface="Times New Roman" panose="02020603050405020304" pitchFamily="18" charset="0"/>
              </a:rPr>
              <a:t>School of Education</a:t>
            </a:r>
            <a:endParaRPr lang="en-US"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DEAC6111-BD94-6E45-86C9-489FBA555AB9}"/>
              </a:ext>
            </a:extLst>
          </p:cNvPr>
          <p:cNvSpPr/>
          <p:nvPr/>
        </p:nvSpPr>
        <p:spPr>
          <a:xfrm>
            <a:off x="8584922" y="660570"/>
            <a:ext cx="3607078" cy="369332"/>
          </a:xfrm>
          <a:prstGeom prst="rect">
            <a:avLst/>
          </a:prstGeom>
        </p:spPr>
        <p:txBody>
          <a:bodyPr wrap="none">
            <a:spAutoFit/>
          </a:bodyPr>
          <a:lstStyle/>
          <a:p>
            <a:r>
              <a:rPr lang="en-US" dirty="0">
                <a:latin typeface="Monotype Corsiva" panose="03010101010201010101" pitchFamily="66" charset="0"/>
                <a:ea typeface="Times New Roman" panose="02020603050405020304" pitchFamily="18" charset="0"/>
              </a:rPr>
              <a:t>Monmouth University Graduate Students</a:t>
            </a:r>
            <a:endParaRPr lang="en-US" dirty="0">
              <a:latin typeface="Times New Roman" panose="02020603050405020304" pitchFamily="18" charset="0"/>
              <a:ea typeface="Times New Roman" panose="02020603050405020304" pitchFamily="18" charset="0"/>
            </a:endParaRPr>
          </a:p>
        </p:txBody>
      </p:sp>
      <p:sp>
        <p:nvSpPr>
          <p:cNvPr id="12" name="Text Box 20">
            <a:extLst>
              <a:ext uri="{FF2B5EF4-FFF2-40B4-BE49-F238E27FC236}">
                <a16:creationId xmlns:a16="http://schemas.microsoft.com/office/drawing/2014/main" id="{49397799-B529-DC40-9082-CDADEDC6B3BD}"/>
              </a:ext>
            </a:extLst>
          </p:cNvPr>
          <p:cNvSpPr txBox="1"/>
          <p:nvPr/>
        </p:nvSpPr>
        <p:spPr>
          <a:xfrm>
            <a:off x="2426784" y="1041584"/>
            <a:ext cx="5012055" cy="2905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400" b="1" kern="0" dirty="0">
                <a:effectLst/>
                <a:ea typeface="Times New Roman" panose="02020603050405020304" pitchFamily="18" charset="0"/>
                <a:cs typeface="Times New Roman" panose="02020603050405020304" pitchFamily="18" charset="0"/>
              </a:rPr>
              <a:t>Literature Review Findings</a:t>
            </a:r>
          </a:p>
          <a:p>
            <a:pPr marL="0" marR="0">
              <a:lnSpc>
                <a:spcPct val="120000"/>
              </a:lnSpc>
              <a:spcBef>
                <a:spcPts val="0"/>
              </a:spcBef>
              <a:spcAft>
                <a:spcPts val="0"/>
              </a:spcAft>
            </a:pPr>
            <a:r>
              <a:rPr lang="en-US" sz="900" dirty="0">
                <a:effectLst/>
                <a:latin typeface="Calibri" panose="020F0502020204030204" pitchFamily="34" charset="0"/>
                <a:ea typeface="Times New Roman" panose="02020603050405020304" pitchFamily="18" charset="0"/>
              </a:rPr>
              <a:t>Diagnostic symptoms of ADHD are those that present themselves in early childhood, are inconsistent with developmental level and appear in one or more settings (</a:t>
            </a:r>
            <a:r>
              <a:rPr lang="en-US" sz="900" dirty="0" err="1">
                <a:effectLst/>
                <a:latin typeface="Calibri" panose="020F0502020204030204" pitchFamily="34" charset="0"/>
                <a:ea typeface="Times New Roman" panose="02020603050405020304" pitchFamily="18" charset="0"/>
              </a:rPr>
              <a:t>Moldavsky</a:t>
            </a:r>
            <a:r>
              <a:rPr lang="en-US" sz="900" dirty="0">
                <a:effectLst/>
                <a:latin typeface="Calibri" panose="020F0502020204030204" pitchFamily="34" charset="0"/>
                <a:ea typeface="Times New Roman" panose="02020603050405020304" pitchFamily="18" charset="0"/>
              </a:rPr>
              <a:t> &amp; </a:t>
            </a:r>
            <a:r>
              <a:rPr lang="en-US" sz="900" dirty="0" err="1">
                <a:effectLst/>
                <a:latin typeface="Calibri" panose="020F0502020204030204" pitchFamily="34" charset="0"/>
                <a:ea typeface="Times New Roman" panose="02020603050405020304" pitchFamily="18" charset="0"/>
              </a:rPr>
              <a:t>Saval</a:t>
            </a:r>
            <a:r>
              <a:rPr lang="en-US" sz="900" dirty="0">
                <a:effectLst/>
                <a:latin typeface="Calibri" panose="020F0502020204030204" pitchFamily="34" charset="0"/>
                <a:ea typeface="Times New Roman" panose="02020603050405020304" pitchFamily="18" charset="0"/>
              </a:rPr>
              <a:t>, 2013). As evidenced by Pieter et al. (2004), teachers and caregivers have limited knowledge about the ADHD symptoms the child displays in the setting where they do not regularly see the child. The level of agreement between teachers and caregivers on</a:t>
            </a:r>
            <a:r>
              <a:rPr lang="en-US" sz="900" dirty="0">
                <a:effectLst/>
                <a:latin typeface="Helvetica" pitchFamily="2" charset="0"/>
                <a:ea typeface="Times New Roman" panose="02020603050405020304" pitchFamily="18" charset="0"/>
                <a:cs typeface="Helvetica" pitchFamily="2" charset="0"/>
              </a:rPr>
              <a:t> </a:t>
            </a:r>
            <a:r>
              <a:rPr lang="en-US" sz="900" dirty="0">
                <a:effectLst/>
                <a:latin typeface="Calibri" panose="020F0502020204030204" pitchFamily="34" charset="0"/>
                <a:ea typeface="Times New Roman" panose="02020603050405020304" pitchFamily="18" charset="0"/>
              </a:rPr>
              <a:t>three main symptoms of ADHD: inattention, hyperactivity, and impulsivity, were examined by </a:t>
            </a:r>
            <a:r>
              <a:rPr lang="en-US" sz="900" dirty="0" err="1">
                <a:effectLst/>
                <a:latin typeface="Calibri" panose="020F0502020204030204" pitchFamily="34" charset="0"/>
                <a:ea typeface="Times New Roman" panose="02020603050405020304" pitchFamily="18" charset="0"/>
              </a:rPr>
              <a:t>Antrop</a:t>
            </a:r>
            <a:r>
              <a:rPr lang="en-US" sz="900" dirty="0">
                <a:effectLst/>
                <a:latin typeface="Calibri" panose="020F0502020204030204" pitchFamily="34" charset="0"/>
                <a:ea typeface="Times New Roman" panose="02020603050405020304" pitchFamily="18" charset="0"/>
              </a:rPr>
              <a:t> et al. (2002). </a:t>
            </a:r>
            <a:r>
              <a:rPr lang="en-US" sz="900" dirty="0" err="1">
                <a:effectLst/>
                <a:latin typeface="Calibri" panose="020F0502020204030204" pitchFamily="34" charset="0"/>
                <a:ea typeface="Times New Roman" panose="02020603050405020304" pitchFamily="18" charset="0"/>
              </a:rPr>
              <a:t>Antrop</a:t>
            </a:r>
            <a:r>
              <a:rPr lang="en-US" sz="900" dirty="0">
                <a:effectLst/>
                <a:latin typeface="Calibri" panose="020F0502020204030204" pitchFamily="34" charset="0"/>
                <a:ea typeface="Times New Roman" panose="02020603050405020304" pitchFamily="18" charset="0"/>
              </a:rPr>
              <a:t> et al. (2002) suggest that due to the subjective nature of the reports, it is recommended to</a:t>
            </a:r>
            <a:r>
              <a:rPr lang="en-US" sz="900" dirty="0">
                <a:effectLst/>
                <a:latin typeface="Helvetica" pitchFamily="2" charset="0"/>
                <a:ea typeface="Times New Roman" panose="02020603050405020304" pitchFamily="18" charset="0"/>
                <a:cs typeface="Helvetica" pitchFamily="2" charset="0"/>
              </a:rPr>
              <a:t> </a:t>
            </a:r>
            <a:r>
              <a:rPr lang="en-US" sz="900" dirty="0">
                <a:effectLst/>
                <a:latin typeface="Calibri" panose="020F0502020204030204" pitchFamily="34" charset="0"/>
                <a:ea typeface="Times New Roman" panose="02020603050405020304" pitchFamily="18" charset="0"/>
              </a:rPr>
              <a:t>examine the manifestation of ADHD in a quantitative manner (i.e., frequency of symptoms in each setting). Overall, available literature suggests that there are symptoms that draw more attention to themselves (e.g., hyperactivity and impulsivity) and caregivers perceive those as severe in the home setting. The setting of observation impacts the symptom manifestation, due to the differences of expectations and the lens of the observer. Research findings from </a:t>
            </a:r>
            <a:r>
              <a:rPr lang="en-US" sz="900" dirty="0" err="1">
                <a:effectLst/>
                <a:latin typeface="Calibri" panose="020F0502020204030204" pitchFamily="34" charset="0"/>
                <a:ea typeface="Times New Roman" panose="02020603050405020304" pitchFamily="18" charset="0"/>
              </a:rPr>
              <a:t>Gwernan</a:t>
            </a:r>
            <a:r>
              <a:rPr lang="en-US" sz="900" dirty="0">
                <a:effectLst/>
                <a:latin typeface="Calibri" panose="020F0502020204030204" pitchFamily="34" charset="0"/>
                <a:ea typeface="Times New Roman" panose="02020603050405020304" pitchFamily="18" charset="0"/>
              </a:rPr>
              <a:t>-Jones et al. (2015) showed that the fact that behaviors associated with ADHD can present more mildly or aggressively, depending on which environment they are in, has led to many disagreements among teachers and caregivers (Hartman et al., 2007). </a:t>
            </a:r>
            <a:r>
              <a:rPr lang="en-US" sz="900" dirty="0">
                <a:solidFill>
                  <a:srgbClr val="000000"/>
                </a:solidFill>
                <a:effectLst/>
                <a:latin typeface="Calibri" panose="020F0502020204030204" pitchFamily="34" charset="0"/>
                <a:ea typeface="Times New Roman" panose="02020603050405020304" pitchFamily="18" charset="0"/>
              </a:rPr>
              <a:t>What remains to be examined is teacher and caregiver perspectives regarding their knowledge of ADHD</a:t>
            </a:r>
            <a:r>
              <a:rPr lang="en-US" sz="900" dirty="0">
                <a:solidFill>
                  <a:srgbClr val="000000"/>
                </a:solidFill>
                <a:effectLst/>
                <a:latin typeface="Quicksand"/>
                <a:ea typeface="Times New Roman" panose="02020603050405020304" pitchFamily="18" charset="0"/>
              </a:rPr>
              <a:t> </a:t>
            </a:r>
            <a:r>
              <a:rPr lang="en-US" sz="900" dirty="0">
                <a:solidFill>
                  <a:srgbClr val="000000"/>
                </a:solidFill>
                <a:effectLst/>
                <a:latin typeface="Calibri" panose="020F0502020204030204" pitchFamily="34" charset="0"/>
                <a:ea typeface="Times New Roman" panose="02020603050405020304" pitchFamily="18" charset="0"/>
              </a:rPr>
              <a:t>symptomatology, effectiveness of communication between caregivers and teachers, and the impact of ADHD on the child.</a:t>
            </a:r>
            <a:endParaRPr lang="en-US" sz="12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9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3" name="Text Box 17">
            <a:extLst>
              <a:ext uri="{FF2B5EF4-FFF2-40B4-BE49-F238E27FC236}">
                <a16:creationId xmlns:a16="http://schemas.microsoft.com/office/drawing/2014/main" id="{E8D6EA50-A5CB-014B-BD7D-B0392EC173FD}"/>
              </a:ext>
            </a:extLst>
          </p:cNvPr>
          <p:cNvSpPr txBox="1"/>
          <p:nvPr/>
        </p:nvSpPr>
        <p:spPr>
          <a:xfrm>
            <a:off x="2389954" y="4044236"/>
            <a:ext cx="5048885" cy="28643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400" b="1" kern="0" dirty="0">
                <a:effectLst/>
                <a:ea typeface="Times New Roman" panose="02020603050405020304" pitchFamily="18" charset="0"/>
                <a:cs typeface="Times New Roman" panose="02020603050405020304" pitchFamily="18" charset="0"/>
              </a:rPr>
              <a:t>Proposed Methodology</a:t>
            </a:r>
          </a:p>
          <a:p>
            <a:pPr marL="0" marR="0">
              <a:lnSpc>
                <a:spcPct val="120000"/>
              </a:lnSpc>
              <a:spcBef>
                <a:spcPts val="0"/>
              </a:spcBef>
              <a:spcAft>
                <a:spcPts val="0"/>
              </a:spcAft>
            </a:pPr>
            <a:r>
              <a:rPr lang="en-US" sz="950" b="1" u="sng" dirty="0">
                <a:effectLst/>
                <a:latin typeface="Calibri" panose="020F0502020204030204" pitchFamily="34" charset="0"/>
                <a:ea typeface="Times New Roman" panose="02020603050405020304" pitchFamily="18" charset="0"/>
              </a:rPr>
              <a:t>Participants:</a:t>
            </a:r>
            <a:r>
              <a:rPr lang="en-US" sz="950" u="sng" dirty="0">
                <a:effectLst/>
                <a:latin typeface="Times New Roman" panose="02020603050405020304" pitchFamily="18" charset="0"/>
                <a:ea typeface="Times New Roman" panose="02020603050405020304" pitchFamily="18" charset="0"/>
              </a:rPr>
              <a:t> </a:t>
            </a:r>
            <a:r>
              <a:rPr lang="en-US" sz="950" dirty="0">
                <a:effectLst/>
                <a:latin typeface="Calibri" panose="020F0502020204030204" pitchFamily="34" charset="0"/>
                <a:ea typeface="Times New Roman" panose="02020603050405020304" pitchFamily="18" charset="0"/>
              </a:rPr>
              <a:t>The goal is a minimum of 50 adult participants in the study. Twenty-five participants will be caregivers who have children ages 4-7 diagnosed with ADHD. This sample can be obtained by sending the survey link to the caregivers through the Parent-Teacher Association (PTA). The second 25 participants will be comprised of teachers who work in grades PK-2</a:t>
            </a:r>
            <a:r>
              <a:rPr lang="en-US" sz="950" baseline="30000" dirty="0">
                <a:effectLst/>
                <a:latin typeface="Calibri" panose="020F0502020204030204" pitchFamily="34" charset="0"/>
                <a:ea typeface="Times New Roman" panose="02020603050405020304" pitchFamily="18" charset="0"/>
              </a:rPr>
              <a:t>nd</a:t>
            </a:r>
            <a:r>
              <a:rPr lang="en-US" sz="950" dirty="0">
                <a:effectLst/>
                <a:latin typeface="Calibri" panose="020F0502020204030204" pitchFamily="34" charset="0"/>
                <a:ea typeface="Times New Roman" panose="02020603050405020304" pitchFamily="18" charset="0"/>
              </a:rPr>
              <a:t>, and have taught children who were diagnosed with ADHD. The teachers will receive the survey link from the school administration.</a:t>
            </a:r>
            <a:endParaRPr lang="en-US" sz="12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950" b="1" u="sng" dirty="0">
                <a:effectLst/>
                <a:latin typeface="Calibri" panose="020F0502020204030204" pitchFamily="34" charset="0"/>
                <a:ea typeface="Times New Roman" panose="02020603050405020304" pitchFamily="18" charset="0"/>
              </a:rPr>
              <a:t>Procedure:</a:t>
            </a:r>
            <a:r>
              <a:rPr lang="en-US" sz="950" dirty="0">
                <a:effectLst/>
                <a:latin typeface="Calibri" panose="020F0502020204030204" pitchFamily="34" charset="0"/>
                <a:ea typeface="Times New Roman" panose="02020603050405020304" pitchFamily="18" charset="0"/>
              </a:rPr>
              <a:t> An online survey will be conducted with a sampling method of convenience. In multiple nearby school districts, the administration will email teachers of the relevant age groups, asking them to complete the survey if they have had a child diagnosed with ADHD in their classroom.</a:t>
            </a:r>
            <a:r>
              <a:rPr lang="en-US" sz="950" dirty="0">
                <a:effectLst/>
                <a:latin typeface="Arial" panose="020B0604020202020204" pitchFamily="34" charset="0"/>
                <a:ea typeface="Times New Roman" panose="02020603050405020304" pitchFamily="18" charset="0"/>
              </a:rPr>
              <a:t> </a:t>
            </a:r>
            <a:r>
              <a:rPr lang="en-US" sz="950" dirty="0">
                <a:effectLst/>
                <a:latin typeface="Calibri" panose="020F0502020204030204" pitchFamily="34" charset="0"/>
                <a:ea typeface="Times New Roman" panose="02020603050405020304" pitchFamily="18" charset="0"/>
              </a:rPr>
              <a:t>The survey itself will contain both Likert scale as well as open-ended questions and will collect both qualitative and quantitative data. Completion of the survey will result in the participant being placed into a raffle for a $10 Visa gift card, which they can opt out of if they choose</a:t>
            </a:r>
            <a:r>
              <a:rPr lang="en-US" sz="950" dirty="0">
                <a:effectLst/>
                <a:latin typeface="Arial" panose="020B0604020202020204" pitchFamily="34" charset="0"/>
                <a:ea typeface="Times New Roman" panose="02020603050405020304" pitchFamily="18" charset="0"/>
              </a:rPr>
              <a:t>. </a:t>
            </a:r>
            <a:r>
              <a:rPr lang="en-US" sz="950" dirty="0">
                <a:effectLst/>
                <a:latin typeface="Calibri" panose="020F0502020204030204" pitchFamily="34" charset="0"/>
                <a:ea typeface="Times New Roman" panose="02020603050405020304" pitchFamily="18" charset="0"/>
              </a:rPr>
              <a:t>The researchers will use descriptive statistics to analyze the quantitative data. The open-ended responses will be analyzed for common themes.</a:t>
            </a:r>
            <a:endParaRPr lang="en-US" sz="1200" dirty="0">
              <a:effectLst/>
              <a:latin typeface="Times New Roman" panose="02020603050405020304" pitchFamily="18" charset="0"/>
              <a:ea typeface="Times New Roman" panose="02020603050405020304" pitchFamily="18" charset="0"/>
            </a:endParaRPr>
          </a:p>
          <a:p>
            <a:pPr marL="0" marR="0" fontAlgn="base">
              <a:lnSpc>
                <a:spcPct val="120000"/>
              </a:lnSpc>
              <a:spcBef>
                <a:spcPts val="0"/>
              </a:spcBef>
              <a:spcAft>
                <a:spcPts val="0"/>
              </a:spcAft>
            </a:pPr>
            <a:r>
              <a:rPr lang="en-US" sz="1200" dirty="0">
                <a:solidFill>
                  <a:schemeClr val="accent2"/>
                </a:solidFill>
                <a:effectLst/>
                <a:latin typeface="Arial" panose="020B0604020202020204" pitchFamily="34" charset="0"/>
                <a:ea typeface="Times New Roman" panose="02020603050405020304" pitchFamily="18" charset="0"/>
              </a:rPr>
              <a:t> </a:t>
            </a:r>
            <a:endParaRPr lang="en-US" sz="1050" dirty="0">
              <a:solidFill>
                <a:schemeClr val="accent2"/>
              </a:solidFill>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1200" u="none" strike="noStrike" dirty="0">
                <a:solidFill>
                  <a:schemeClr val="accent2"/>
                </a:solidFill>
                <a:effectLst/>
                <a:latin typeface="Times New Roman" panose="02020603050405020304" pitchFamily="18" charset="0"/>
                <a:ea typeface="Times New Roman" panose="02020603050405020304" pitchFamily="18" charset="0"/>
              </a:rPr>
              <a:t> </a:t>
            </a:r>
            <a:endParaRPr lang="en-US" sz="1200" dirty="0">
              <a:solidFill>
                <a:schemeClr val="accent2"/>
              </a:solidFill>
              <a:effectLst/>
              <a:latin typeface="Times New Roman" panose="02020603050405020304" pitchFamily="18" charset="0"/>
              <a:ea typeface="Times New Roman" panose="02020603050405020304" pitchFamily="18" charset="0"/>
            </a:endParaRPr>
          </a:p>
        </p:txBody>
      </p:sp>
      <p:sp>
        <p:nvSpPr>
          <p:cNvPr id="14" name="Text Box 1">
            <a:extLst>
              <a:ext uri="{FF2B5EF4-FFF2-40B4-BE49-F238E27FC236}">
                <a16:creationId xmlns:a16="http://schemas.microsoft.com/office/drawing/2014/main" id="{0120CBAC-1F6D-0B43-9AF1-9313C9C7B7FB}"/>
              </a:ext>
            </a:extLst>
          </p:cNvPr>
          <p:cNvSpPr txBox="1"/>
          <p:nvPr/>
        </p:nvSpPr>
        <p:spPr>
          <a:xfrm>
            <a:off x="7438839" y="4454370"/>
            <a:ext cx="4753161" cy="24096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100" b="1" kern="0" dirty="0">
                <a:effectLst/>
                <a:ea typeface="Times New Roman" panose="02020603050405020304" pitchFamily="18" charset="0"/>
                <a:cs typeface="Times New Roman" panose="02020603050405020304" pitchFamily="18" charset="0"/>
              </a:rPr>
              <a:t>Selected References</a:t>
            </a:r>
          </a:p>
          <a:p>
            <a:pPr marL="0" marR="0">
              <a:lnSpc>
                <a:spcPct val="120000"/>
              </a:lnSpc>
              <a:spcBef>
                <a:spcPts val="0"/>
              </a:spcBef>
              <a:spcAft>
                <a:spcPts val="0"/>
              </a:spcAft>
            </a:pPr>
            <a:r>
              <a:rPr lang="en-US" sz="800" dirty="0" err="1">
                <a:solidFill>
                  <a:srgbClr val="000000"/>
                </a:solidFill>
                <a:effectLst/>
                <a:latin typeface="Calibri" panose="020F0502020204030204" pitchFamily="34" charset="0"/>
                <a:ea typeface="Times New Roman" panose="02020603050405020304" pitchFamily="18" charset="0"/>
              </a:rPr>
              <a:t>Antrop</a:t>
            </a:r>
            <a:r>
              <a:rPr lang="en-US" sz="800" dirty="0">
                <a:solidFill>
                  <a:srgbClr val="000000"/>
                </a:solidFill>
                <a:effectLst/>
                <a:latin typeface="Calibri" panose="020F0502020204030204" pitchFamily="34" charset="0"/>
                <a:ea typeface="Times New Roman" panose="02020603050405020304" pitchFamily="18" charset="0"/>
              </a:rPr>
              <a:t>, I., </a:t>
            </a:r>
            <a:r>
              <a:rPr lang="en-US" sz="800" dirty="0" err="1">
                <a:solidFill>
                  <a:srgbClr val="000000"/>
                </a:solidFill>
                <a:effectLst/>
                <a:latin typeface="Calibri" panose="020F0502020204030204" pitchFamily="34" charset="0"/>
                <a:ea typeface="Times New Roman" panose="02020603050405020304" pitchFamily="18" charset="0"/>
              </a:rPr>
              <a:t>Roeyers</a:t>
            </a:r>
            <a:r>
              <a:rPr lang="en-US" sz="800" dirty="0">
                <a:solidFill>
                  <a:srgbClr val="000000"/>
                </a:solidFill>
                <a:effectLst/>
                <a:latin typeface="Calibri" panose="020F0502020204030204" pitchFamily="34" charset="0"/>
                <a:ea typeface="Times New Roman" panose="02020603050405020304" pitchFamily="18" charset="0"/>
              </a:rPr>
              <a:t>, H., </a:t>
            </a:r>
            <a:r>
              <a:rPr lang="en-US" sz="800" dirty="0" err="1">
                <a:solidFill>
                  <a:srgbClr val="000000"/>
                </a:solidFill>
                <a:effectLst/>
                <a:latin typeface="Calibri" panose="020F0502020204030204" pitchFamily="34" charset="0"/>
                <a:ea typeface="Times New Roman" panose="02020603050405020304" pitchFamily="18" charset="0"/>
              </a:rPr>
              <a:t>Oosterlaan</a:t>
            </a:r>
            <a:r>
              <a:rPr lang="en-US" sz="800" dirty="0">
                <a:solidFill>
                  <a:srgbClr val="000000"/>
                </a:solidFill>
                <a:effectLst/>
                <a:latin typeface="Calibri" panose="020F0502020204030204" pitchFamily="34" charset="0"/>
                <a:ea typeface="Times New Roman" panose="02020603050405020304" pitchFamily="18" charset="0"/>
              </a:rPr>
              <a:t>, J., &amp; Van Oost, P. (2002). Agreement between parent and teacher ratings of disruptive behavior disorders in children with clinically diagnosed ADHD. </a:t>
            </a:r>
            <a:r>
              <a:rPr lang="en-US" sz="800" i="1" dirty="0">
                <a:solidFill>
                  <a:srgbClr val="000000"/>
                </a:solidFill>
                <a:effectLst/>
                <a:latin typeface="Calibri" panose="020F0502020204030204" pitchFamily="34" charset="0"/>
                <a:ea typeface="Times New Roman" panose="02020603050405020304" pitchFamily="18" charset="0"/>
              </a:rPr>
              <a:t>Journal of Psychopathology and Behavioral Assessment</a:t>
            </a:r>
            <a:r>
              <a:rPr lang="en-US" sz="800" dirty="0">
                <a:solidFill>
                  <a:srgbClr val="000000"/>
                </a:solidFill>
                <a:effectLst/>
                <a:latin typeface="Calibri" panose="020F0502020204030204" pitchFamily="34" charset="0"/>
                <a:ea typeface="Times New Roman" panose="02020603050405020304" pitchFamily="18" charset="0"/>
              </a:rPr>
              <a:t>, </a:t>
            </a:r>
            <a:r>
              <a:rPr lang="en-US" sz="800" i="1" dirty="0">
                <a:solidFill>
                  <a:srgbClr val="000000"/>
                </a:solidFill>
                <a:effectLst/>
                <a:latin typeface="Calibri" panose="020F0502020204030204" pitchFamily="34" charset="0"/>
                <a:ea typeface="Times New Roman" panose="02020603050405020304" pitchFamily="18" charset="0"/>
              </a:rPr>
              <a:t>24</a:t>
            </a:r>
            <a:r>
              <a:rPr lang="en-US" sz="800" dirty="0">
                <a:solidFill>
                  <a:srgbClr val="000000"/>
                </a:solidFill>
                <a:effectLst/>
                <a:latin typeface="Calibri" panose="020F0502020204030204" pitchFamily="34" charset="0"/>
                <a:ea typeface="Times New Roman" panose="02020603050405020304" pitchFamily="18" charset="0"/>
              </a:rPr>
              <a:t>(1), 67-73.</a:t>
            </a: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rPr>
              <a:t>https://</a:t>
            </a:r>
            <a:r>
              <a:rPr lang="en-US" sz="800" dirty="0" err="1">
                <a:solidFill>
                  <a:srgbClr val="000000"/>
                </a:solidFill>
                <a:effectLst/>
                <a:latin typeface="Times New Roman" panose="02020603050405020304" pitchFamily="18" charset="0"/>
                <a:ea typeface="Times New Roman" panose="02020603050405020304" pitchFamily="18" charset="0"/>
              </a:rPr>
              <a:t>doi.org</a:t>
            </a:r>
            <a:r>
              <a:rPr lang="en-US" sz="800" dirty="0">
                <a:solidFill>
                  <a:srgbClr val="000000"/>
                </a:solidFill>
                <a:effectLst/>
                <a:latin typeface="Times New Roman" panose="02020603050405020304" pitchFamily="18" charset="0"/>
                <a:ea typeface="Times New Roman" panose="02020603050405020304" pitchFamily="18" charset="0"/>
              </a:rPr>
              <a:t>/10.1023/A:1014057325752 </a:t>
            </a: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800" dirty="0">
                <a:effectLst/>
                <a:latin typeface="Calibri" panose="020F050202020403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800" dirty="0" err="1">
                <a:solidFill>
                  <a:srgbClr val="000000"/>
                </a:solidFill>
                <a:effectLst/>
                <a:latin typeface="Calibri" panose="020F0502020204030204" pitchFamily="34" charset="0"/>
                <a:ea typeface="Times New Roman" panose="02020603050405020304" pitchFamily="18" charset="0"/>
              </a:rPr>
              <a:t>Gwernan</a:t>
            </a:r>
            <a:r>
              <a:rPr lang="en-US" sz="800" dirty="0">
                <a:solidFill>
                  <a:srgbClr val="000000"/>
                </a:solidFill>
                <a:effectLst/>
                <a:latin typeface="Calibri" panose="020F0502020204030204" pitchFamily="34" charset="0"/>
                <a:ea typeface="Times New Roman" panose="02020603050405020304" pitchFamily="18" charset="0"/>
              </a:rPr>
              <a:t>‐Jones, R., Moore, D. A., Garside, R., Richardson, M., Thompson‐Coon, J., Rogers, M., ... &amp; Ford, T. (2015). ADHD, parent perspectives and parent–teacher relationships: grounds for conflict. </a:t>
            </a:r>
            <a:r>
              <a:rPr lang="en-US" sz="800" i="1" dirty="0">
                <a:solidFill>
                  <a:srgbClr val="000000"/>
                </a:solidFill>
                <a:effectLst/>
                <a:latin typeface="Calibri" panose="020F0502020204030204" pitchFamily="34" charset="0"/>
                <a:ea typeface="Times New Roman" panose="02020603050405020304" pitchFamily="18" charset="0"/>
              </a:rPr>
              <a:t>British Journal of Special Education</a:t>
            </a:r>
            <a:r>
              <a:rPr lang="en-US" sz="800" dirty="0">
                <a:solidFill>
                  <a:srgbClr val="000000"/>
                </a:solidFill>
                <a:effectLst/>
                <a:latin typeface="Calibri" panose="020F0502020204030204" pitchFamily="34" charset="0"/>
                <a:ea typeface="Times New Roman" panose="02020603050405020304" pitchFamily="18" charset="0"/>
              </a:rPr>
              <a:t>, </a:t>
            </a:r>
            <a:r>
              <a:rPr lang="en-US" sz="800" i="1" dirty="0">
                <a:solidFill>
                  <a:srgbClr val="000000"/>
                </a:solidFill>
                <a:effectLst/>
                <a:latin typeface="Calibri" panose="020F0502020204030204" pitchFamily="34" charset="0"/>
                <a:ea typeface="Times New Roman" panose="02020603050405020304" pitchFamily="18" charset="0"/>
              </a:rPr>
              <a:t>42</a:t>
            </a:r>
            <a:r>
              <a:rPr lang="en-US" sz="800" dirty="0">
                <a:solidFill>
                  <a:srgbClr val="000000"/>
                </a:solidFill>
                <a:effectLst/>
                <a:latin typeface="Calibri" panose="020F0502020204030204" pitchFamily="34" charset="0"/>
                <a:ea typeface="Times New Roman" panose="02020603050405020304" pitchFamily="18" charset="0"/>
              </a:rPr>
              <a:t>(3), 279-300. </a:t>
            </a: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rPr>
              <a:t>https://</a:t>
            </a:r>
            <a:r>
              <a:rPr lang="en-US" sz="800" dirty="0" err="1">
                <a:solidFill>
                  <a:srgbClr val="000000"/>
                </a:solidFill>
                <a:effectLst/>
                <a:latin typeface="Calibri" panose="020F0502020204030204" pitchFamily="34" charset="0"/>
                <a:ea typeface="Times New Roman" panose="02020603050405020304" pitchFamily="18" charset="0"/>
              </a:rPr>
              <a:t>doi.org</a:t>
            </a:r>
            <a:r>
              <a:rPr lang="en-US" sz="800" dirty="0">
                <a:solidFill>
                  <a:srgbClr val="000000"/>
                </a:solidFill>
                <a:effectLst/>
                <a:latin typeface="Calibri" panose="020F0502020204030204" pitchFamily="34" charset="0"/>
                <a:ea typeface="Times New Roman" panose="02020603050405020304" pitchFamily="18" charset="0"/>
              </a:rPr>
              <a:t>/10.1111/1467-8578.12087  </a:t>
            </a: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800" dirty="0" err="1">
                <a:solidFill>
                  <a:srgbClr val="000000"/>
                </a:solidFill>
                <a:effectLst/>
                <a:latin typeface="Calibri" panose="020F0502020204030204" pitchFamily="34" charset="0"/>
                <a:ea typeface="Times New Roman" panose="02020603050405020304" pitchFamily="18" charset="0"/>
              </a:rPr>
              <a:t>Moldavsky</a:t>
            </a:r>
            <a:r>
              <a:rPr lang="en-US" sz="800" dirty="0">
                <a:solidFill>
                  <a:srgbClr val="000000"/>
                </a:solidFill>
                <a:effectLst/>
                <a:latin typeface="Calibri" panose="020F0502020204030204" pitchFamily="34" charset="0"/>
                <a:ea typeface="Times New Roman" panose="02020603050405020304" pitchFamily="18" charset="0"/>
              </a:rPr>
              <a:t>, M., Groenewald, C., Owen, V., &amp; </a:t>
            </a:r>
            <a:r>
              <a:rPr lang="en-US" sz="800" dirty="0" err="1">
                <a:solidFill>
                  <a:srgbClr val="000000"/>
                </a:solidFill>
                <a:effectLst/>
                <a:latin typeface="Calibri" panose="020F0502020204030204" pitchFamily="34" charset="0"/>
                <a:ea typeface="Times New Roman" panose="02020603050405020304" pitchFamily="18" charset="0"/>
              </a:rPr>
              <a:t>Sayal</a:t>
            </a:r>
            <a:r>
              <a:rPr lang="en-US" sz="800" dirty="0">
                <a:solidFill>
                  <a:srgbClr val="000000"/>
                </a:solidFill>
                <a:effectLst/>
                <a:latin typeface="Calibri" panose="020F0502020204030204" pitchFamily="34" charset="0"/>
                <a:ea typeface="Times New Roman" panose="02020603050405020304" pitchFamily="18" charset="0"/>
              </a:rPr>
              <a:t>, K. (2013). Teachers’ recognition of children with ADHD: Role of subtype and gender. </a:t>
            </a:r>
            <a:r>
              <a:rPr lang="en-US" sz="800" i="1" dirty="0">
                <a:solidFill>
                  <a:srgbClr val="000000"/>
                </a:solidFill>
                <a:effectLst/>
                <a:latin typeface="Calibri" panose="020F0502020204030204" pitchFamily="34" charset="0"/>
                <a:ea typeface="Times New Roman" panose="02020603050405020304" pitchFamily="18" charset="0"/>
              </a:rPr>
              <a:t>Child and adolescent mental health</a:t>
            </a:r>
            <a:r>
              <a:rPr lang="en-US" sz="800" dirty="0">
                <a:solidFill>
                  <a:srgbClr val="000000"/>
                </a:solidFill>
                <a:effectLst/>
                <a:latin typeface="Calibri" panose="020F0502020204030204" pitchFamily="34" charset="0"/>
                <a:ea typeface="Times New Roman" panose="02020603050405020304" pitchFamily="18" charset="0"/>
              </a:rPr>
              <a:t>, </a:t>
            </a:r>
            <a:r>
              <a:rPr lang="en-US" sz="800" i="1" dirty="0">
                <a:solidFill>
                  <a:srgbClr val="000000"/>
                </a:solidFill>
                <a:effectLst/>
                <a:latin typeface="Calibri" panose="020F0502020204030204" pitchFamily="34" charset="0"/>
                <a:ea typeface="Times New Roman" panose="02020603050405020304" pitchFamily="18" charset="0"/>
              </a:rPr>
              <a:t>18</a:t>
            </a:r>
            <a:r>
              <a:rPr lang="en-US" sz="800" dirty="0">
                <a:solidFill>
                  <a:srgbClr val="000000"/>
                </a:solidFill>
                <a:effectLst/>
                <a:latin typeface="Calibri" panose="020F0502020204030204" pitchFamily="34" charset="0"/>
                <a:ea typeface="Times New Roman" panose="02020603050405020304" pitchFamily="18" charset="0"/>
              </a:rPr>
              <a:t>(1), 18-23</a:t>
            </a: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rPr>
              <a:t>https://</a:t>
            </a:r>
            <a:r>
              <a:rPr lang="en-US" sz="800" dirty="0" err="1">
                <a:solidFill>
                  <a:srgbClr val="000000"/>
                </a:solidFill>
                <a:effectLst/>
                <a:latin typeface="Times New Roman" panose="02020603050405020304" pitchFamily="18" charset="0"/>
                <a:ea typeface="Times New Roman" panose="02020603050405020304" pitchFamily="18" charset="0"/>
              </a:rPr>
              <a:t>doi.org</a:t>
            </a:r>
            <a:r>
              <a:rPr lang="en-US" sz="800" dirty="0">
                <a:solidFill>
                  <a:srgbClr val="000000"/>
                </a:solidFill>
                <a:effectLst/>
                <a:latin typeface="Times New Roman" panose="02020603050405020304" pitchFamily="18" charset="0"/>
                <a:ea typeface="Times New Roman" panose="02020603050405020304" pitchFamily="18" charset="0"/>
              </a:rPr>
              <a:t>/10.1007/s11920-013-0377-0</a:t>
            </a:r>
            <a:r>
              <a:rPr lang="en-US" sz="800" dirty="0">
                <a:solidFill>
                  <a:srgbClr val="222222"/>
                </a:solidFill>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5" name="Text Box 12">
            <a:extLst>
              <a:ext uri="{FF2B5EF4-FFF2-40B4-BE49-F238E27FC236}">
                <a16:creationId xmlns:a16="http://schemas.microsoft.com/office/drawing/2014/main" id="{58512474-FB72-1946-A548-5391DF609311}"/>
              </a:ext>
            </a:extLst>
          </p:cNvPr>
          <p:cNvSpPr txBox="1"/>
          <p:nvPr/>
        </p:nvSpPr>
        <p:spPr>
          <a:xfrm>
            <a:off x="7332832" y="1030554"/>
            <a:ext cx="4864768" cy="35061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400" b="1" kern="0" dirty="0">
                <a:effectLst/>
                <a:ea typeface="Times New Roman" panose="02020603050405020304" pitchFamily="18" charset="0"/>
                <a:cs typeface="Times New Roman" panose="02020603050405020304" pitchFamily="18" charset="0"/>
              </a:rPr>
              <a:t>Survey</a:t>
            </a:r>
          </a:p>
          <a:p>
            <a:pPr marL="0" marR="0">
              <a:lnSpc>
                <a:spcPct val="120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rPr>
              <a:t>	</a:t>
            </a:r>
            <a:r>
              <a:rPr lang="en-US" sz="850" b="1" dirty="0">
                <a:solidFill>
                  <a:srgbClr val="000000"/>
                </a:solidFill>
                <a:effectLst/>
                <a:latin typeface="Calibri" panose="020F0502020204030204" pitchFamily="34" charset="0"/>
                <a:ea typeface="Times New Roman" panose="02020603050405020304" pitchFamily="18" charset="0"/>
              </a:rPr>
              <a:t>For items 1-7, response choices will be:    1-not at all           2-a little 	      3-neutral 	   	4-very 	       5-extremely</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rPr>
              <a:t>How comfortable do you feel about recognizing symptoms of ADHD?</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rPr>
              <a:t>How confident are you in your knowledge of ADHD?</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rPr>
              <a:t>How confident are you in your ability to recognize ADHD symptoms?</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rPr>
              <a:t>How confident do you feel about the accuracy of your child’s/students’ diagnosis?</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rPr>
              <a:t>How confident are you in your ability to describe the child’s/students’ behavior in another setting? (i.e., home/school)</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rPr>
              <a:t>How satisfied are you with the communication</a:t>
            </a:r>
            <a:r>
              <a:rPr lang="en-US" sz="850" dirty="0">
                <a:solidFill>
                  <a:srgbClr val="000000"/>
                </a:solidFill>
                <a:effectLst/>
                <a:latin typeface="Arial" panose="020B0604020202020204" pitchFamily="34" charset="0"/>
                <a:ea typeface="Times New Roman" panose="02020603050405020304" pitchFamily="18" charset="0"/>
              </a:rPr>
              <a:t> </a:t>
            </a:r>
            <a:r>
              <a:rPr lang="en-US" sz="850" dirty="0">
                <a:solidFill>
                  <a:srgbClr val="000000"/>
                </a:solidFill>
                <a:effectLst/>
                <a:latin typeface="Calibri" panose="020F0502020204030204" pitchFamily="34" charset="0"/>
                <a:ea typeface="Times New Roman" panose="02020603050405020304" pitchFamily="18" charset="0"/>
              </a:rPr>
              <a:t>between the caregivers and the teachers?</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rPr>
              <a:t>How comfortable do you feel about educating others about ADHD?</a:t>
            </a:r>
            <a:endParaRPr lang="en-US" sz="1200" dirty="0">
              <a:effectLst/>
              <a:latin typeface="Times New Roman" panose="02020603050405020304" pitchFamily="18" charset="0"/>
              <a:ea typeface="Times New Roman" panose="02020603050405020304" pitchFamily="18" charset="0"/>
            </a:endParaRPr>
          </a:p>
          <a:p>
            <a:pPr marL="0" marR="0" fontAlgn="base">
              <a:lnSpc>
                <a:spcPct val="120000"/>
              </a:lnSpc>
              <a:spcBef>
                <a:spcPts val="0"/>
              </a:spcBef>
              <a:spcAft>
                <a:spcPts val="0"/>
              </a:spcAft>
            </a:pPr>
            <a:r>
              <a:rPr lang="en-US" sz="850" dirty="0">
                <a:solidFill>
                  <a:srgbClr val="000000"/>
                </a:solidFill>
                <a:effectLst/>
                <a:latin typeface="Calibri" panose="020F0502020204030204" pitchFamily="34" charset="0"/>
                <a:ea typeface="Times New Roman" panose="02020603050405020304" pitchFamily="18" charset="0"/>
              </a:rPr>
              <a:t>	</a:t>
            </a:r>
            <a:r>
              <a:rPr lang="en-US" sz="850" b="1" dirty="0">
                <a:solidFill>
                  <a:srgbClr val="000000"/>
                </a:solidFill>
                <a:effectLst/>
                <a:latin typeface="Calibri" panose="020F0502020204030204" pitchFamily="34" charset="0"/>
                <a:ea typeface="Times New Roman" panose="02020603050405020304" pitchFamily="18" charset="0"/>
              </a:rPr>
              <a:t>For items 8-10, response choices will be: 1-no impact        2-minimal 		3-moderate               	4-strong 	          5-very significant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rPr>
              <a:t>Please circle the level of impact ADHD</a:t>
            </a:r>
            <a:r>
              <a:rPr lang="en-US" sz="850" dirty="0">
                <a:solidFill>
                  <a:srgbClr val="000000"/>
                </a:solidFill>
                <a:effectLst/>
                <a:latin typeface="Arial" panose="020B0604020202020204" pitchFamily="34" charset="0"/>
                <a:ea typeface="Times New Roman" panose="02020603050405020304" pitchFamily="18" charset="0"/>
              </a:rPr>
              <a:t> </a:t>
            </a:r>
            <a:r>
              <a:rPr lang="en-US" sz="850" dirty="0">
                <a:solidFill>
                  <a:srgbClr val="000000"/>
                </a:solidFill>
                <a:effectLst/>
                <a:latin typeface="Calibri" panose="020F0502020204030204" pitchFamily="34" charset="0"/>
                <a:ea typeface="Times New Roman" panose="02020603050405020304" pitchFamily="18" charset="0"/>
              </a:rPr>
              <a:t>has on the child’s/students’ academic performance.</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circle the level of impact ADHD has on the child’s/students’ social life.</a:t>
            </a:r>
            <a:endParaRPr lang="en-US" sz="1100" dirty="0">
              <a:effectLst/>
              <a:latin typeface="Gill Sans MT" panose="020B0502020104020203" pitchFamily="34" charset="77"/>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circle the level of impact ADHD has on the child’s/students’ home environment.</a:t>
            </a:r>
            <a:endParaRPr lang="en-US" sz="1100" dirty="0">
              <a:effectLst/>
              <a:latin typeface="Gill Sans MT" panose="020B0502020104020203" pitchFamily="34" charset="77"/>
              <a:ea typeface="Times New Roman" panose="02020603050405020304" pitchFamily="18" charset="0"/>
              <a:cs typeface="Times New Roman" panose="02020603050405020304" pitchFamily="18" charset="0"/>
            </a:endParaRPr>
          </a:p>
          <a:p>
            <a:pPr marL="228600" marR="0" indent="0">
              <a:lnSpc>
                <a:spcPct val="120000"/>
              </a:lnSpc>
              <a:spcBef>
                <a:spcPts val="0"/>
              </a:spcBef>
              <a:spcAft>
                <a:spcPts val="0"/>
              </a:spcAft>
            </a:pPr>
            <a:r>
              <a:rPr lang="en-US" sz="85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850" b="1" dirty="0">
                <a:effectLst/>
                <a:latin typeface="Calibri" panose="020F0502020204030204" pitchFamily="34" charset="0"/>
                <a:ea typeface="Times New Roman" panose="02020603050405020304" pitchFamily="18" charset="0"/>
                <a:cs typeface="Times New Roman" panose="02020603050405020304" pitchFamily="18" charset="0"/>
              </a:rPr>
              <a:t>For item 11, response choices will be: 1-not aware	  2-somewhat aware	</a:t>
            </a:r>
            <a:endParaRPr lang="en-US" sz="1100" dirty="0">
              <a:effectLst/>
              <a:latin typeface="Gill Sans MT" panose="020B0502020104020203" pitchFamily="34" charset="77"/>
              <a:ea typeface="Times New Roman" panose="02020603050405020304" pitchFamily="18" charset="0"/>
              <a:cs typeface="Times New Roman" panose="02020603050405020304" pitchFamily="18" charset="0"/>
            </a:endParaRPr>
          </a:p>
          <a:p>
            <a:pPr marL="228600" marR="0" indent="0">
              <a:lnSpc>
                <a:spcPct val="120000"/>
              </a:lnSpc>
              <a:spcBef>
                <a:spcPts val="0"/>
              </a:spcBef>
              <a:spcAft>
                <a:spcPts val="0"/>
              </a:spcAft>
            </a:pPr>
            <a:r>
              <a:rPr lang="en-US" sz="850" b="1" dirty="0">
                <a:effectLst/>
                <a:latin typeface="Calibri" panose="020F0502020204030204" pitchFamily="34" charset="0"/>
                <a:ea typeface="Times New Roman" panose="02020603050405020304" pitchFamily="18" charset="0"/>
                <a:cs typeface="Times New Roman" panose="02020603050405020304" pitchFamily="18" charset="0"/>
              </a:rPr>
              <a:t>	3-unsure	                          4-aware	                               5-very aware</a:t>
            </a:r>
            <a:endParaRPr lang="en-US" sz="1100" dirty="0">
              <a:effectLst/>
              <a:latin typeface="Gill Sans MT" panose="020B0502020104020203" pitchFamily="34" charset="77"/>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tabLst>
                <a:tab pos="228600" algn="l"/>
              </a:tabLst>
            </a:pPr>
            <a:r>
              <a:rPr lang="en-US"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circle the level of awareness the child/student(s) has/have about their diagnosis.</a:t>
            </a:r>
            <a:endParaRPr lang="en-US" sz="1100" dirty="0">
              <a:effectLst/>
              <a:latin typeface="Gill Sans MT" panose="020B0502020104020203" pitchFamily="34" charset="77"/>
              <a:ea typeface="Times New Roman" panose="02020603050405020304" pitchFamily="18" charset="0"/>
              <a:cs typeface="Times New Roman" panose="02020603050405020304" pitchFamily="18" charset="0"/>
            </a:endParaRPr>
          </a:p>
          <a:p>
            <a:pPr marL="228600" marR="0" indent="0">
              <a:lnSpc>
                <a:spcPct val="120000"/>
              </a:lnSpc>
              <a:spcBef>
                <a:spcPts val="0"/>
              </a:spcBef>
              <a:spcAft>
                <a:spcPts val="1000"/>
              </a:spcAft>
            </a:pPr>
            <a:r>
              <a:rPr lang="en-US"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1-not aware       2-somewhat aware       3-unsure	 4-aware        5-very aware</a:t>
            </a:r>
            <a:endParaRPr lang="en-US" sz="1100" dirty="0">
              <a:effectLst/>
              <a:latin typeface="Gill Sans MT" panose="020B0502020104020203" pitchFamily="34" charset="77"/>
              <a:ea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50258E59-93EC-7745-9599-1DB7503B5DAF}"/>
              </a:ext>
            </a:extLst>
          </p:cNvPr>
          <p:cNvPicPr>
            <a:picLocks noChangeAspect="1"/>
          </p:cNvPicPr>
          <p:nvPr/>
        </p:nvPicPr>
        <p:blipFill>
          <a:blip r:embed="rId4"/>
          <a:stretch>
            <a:fillRect/>
          </a:stretch>
        </p:blipFill>
        <p:spPr>
          <a:xfrm>
            <a:off x="155389" y="58399"/>
            <a:ext cx="730632" cy="730632"/>
          </a:xfrm>
          <a:prstGeom prst="rect">
            <a:avLst/>
          </a:prstGeom>
        </p:spPr>
      </p:pic>
      <p:pic>
        <p:nvPicPr>
          <p:cNvPr id="21" name="Picture 20">
            <a:extLst>
              <a:ext uri="{FF2B5EF4-FFF2-40B4-BE49-F238E27FC236}">
                <a16:creationId xmlns:a16="http://schemas.microsoft.com/office/drawing/2014/main" id="{B5E92371-16B5-A74D-A0B7-B087DCBBECC3}"/>
              </a:ext>
            </a:extLst>
          </p:cNvPr>
          <p:cNvPicPr>
            <a:picLocks noChangeAspect="1"/>
          </p:cNvPicPr>
          <p:nvPr/>
        </p:nvPicPr>
        <p:blipFill>
          <a:blip r:embed="rId5"/>
          <a:stretch>
            <a:fillRect/>
          </a:stretch>
        </p:blipFill>
        <p:spPr>
          <a:xfrm>
            <a:off x="10985290" y="100254"/>
            <a:ext cx="1051321" cy="543379"/>
          </a:xfrm>
          <a:prstGeom prst="rect">
            <a:avLst/>
          </a:prstGeom>
        </p:spPr>
      </p:pic>
      <p:pic>
        <p:nvPicPr>
          <p:cNvPr id="2" name="POSTER VOICE OVER.m4a" descr="POSTER VOICE OVER.m4a">
            <a:hlinkClick r:id="" action="ppaction://media"/>
            <a:extLst>
              <a:ext uri="{FF2B5EF4-FFF2-40B4-BE49-F238E27FC236}">
                <a16:creationId xmlns:a16="http://schemas.microsoft.com/office/drawing/2014/main" id="{B011672C-18DA-2B4B-9617-C893836BBB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99484" y="845236"/>
            <a:ext cx="812800" cy="812800"/>
          </a:xfrm>
          <a:prstGeom prst="rect">
            <a:avLst/>
          </a:prstGeom>
        </p:spPr>
      </p:pic>
    </p:spTree>
    <p:extLst>
      <p:ext uri="{BB962C8B-B14F-4D97-AF65-F5344CB8AC3E}">
        <p14:creationId xmlns:p14="http://schemas.microsoft.com/office/powerpoint/2010/main" val="299349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7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acet">
  <a:themeElements>
    <a:clrScheme name="Custom 2">
      <a:dk1>
        <a:srgbClr val="000000"/>
      </a:dk1>
      <a:lt1>
        <a:srgbClr val="FFFFFF"/>
      </a:lt1>
      <a:dk2>
        <a:srgbClr val="39302A"/>
      </a:dk2>
      <a:lt2>
        <a:srgbClr val="E5DEDB"/>
      </a:lt2>
      <a:accent1>
        <a:srgbClr val="C4F2FF"/>
      </a:accent1>
      <a:accent2>
        <a:srgbClr val="9DCBF8"/>
      </a:accent2>
      <a:accent3>
        <a:srgbClr val="6B8FAE"/>
      </a:accent3>
      <a:accent4>
        <a:srgbClr val="C1DBEC"/>
      </a:accent4>
      <a:accent5>
        <a:srgbClr val="1C329C"/>
      </a:accent5>
      <a:accent6>
        <a:srgbClr val="6B809C"/>
      </a:accent6>
      <a:hlink>
        <a:srgbClr val="2998E3"/>
      </a:hlink>
      <a:folHlink>
        <a:srgbClr val="45557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6D897E06-2BC4-418E-8229-BE6183C415BA}"/>
</file>

<file path=customXml/itemProps2.xml><?xml version="1.0" encoding="utf-8"?>
<ds:datastoreItem xmlns:ds="http://schemas.openxmlformats.org/officeDocument/2006/customXml" ds:itemID="{8FA01075-A8A3-4371-AF4D-9A48DE71413F}"/>
</file>

<file path=customXml/itemProps3.xml><?xml version="1.0" encoding="utf-8"?>
<ds:datastoreItem xmlns:ds="http://schemas.openxmlformats.org/officeDocument/2006/customXml" ds:itemID="{8ABB40A9-534E-4FD1-95A6-557D70EF0033}"/>
</file>

<file path=docProps/app.xml><?xml version="1.0" encoding="utf-8"?>
<Properties xmlns="http://schemas.openxmlformats.org/officeDocument/2006/extended-properties" xmlns:vt="http://schemas.openxmlformats.org/officeDocument/2006/docPropsVTypes">
  <Template>{CBA75D3F-862E-D14B-B665-D331968A3FE2}tf10001060</Template>
  <TotalTime>40</TotalTime>
  <Words>1136</Words>
  <Application>Microsoft Macintosh PowerPoint</Application>
  <PresentationFormat>Widescreen</PresentationFormat>
  <Paragraphs>58</Paragraphs>
  <Slides>1</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ACADEMY ENGRAVED LET PLAIN:1.0</vt:lpstr>
      <vt:lpstr>Arial</vt:lpstr>
      <vt:lpstr>Calibri</vt:lpstr>
      <vt:lpstr>Gill Sans MT</vt:lpstr>
      <vt:lpstr>Helvetica</vt:lpstr>
      <vt:lpstr>Monotype Corsiva</vt:lpstr>
      <vt:lpstr>Quicksand</vt:lpstr>
      <vt:lpstr>Times New Roman</vt:lpstr>
      <vt:lpstr>Trebuchet MS</vt:lpstr>
      <vt:lpstr>Wingdings 3</vt:lpstr>
      <vt:lpstr>Facet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Kelcie Spreng</dc:creator>
  <cp:lastModifiedBy>Jamie C. Quinzi</cp:lastModifiedBy>
  <cp:revision>5</cp:revision>
  <dcterms:created xsi:type="dcterms:W3CDTF">2022-04-07T14:42:59Z</dcterms:created>
  <dcterms:modified xsi:type="dcterms:W3CDTF">2022-04-07T16:07:48Z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