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933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20736">
          <p15:clr>
            <a:srgbClr val="A4A3A4"/>
          </p15:clr>
        </p15:guide>
        <p15:guide id="5" pos="1380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jHyGdIvfYvpYpRiw8g3CN59+6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78"/>
      </p:cViewPr>
      <p:guideLst>
        <p:guide orient="horz" pos="2160"/>
        <p:guide pos="6933"/>
        <p:guide orient="horz" pos="10368"/>
        <p:guide pos="20736"/>
        <p:guide pos="1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291840" y="10226042"/>
            <a:ext cx="37307519" cy="70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583680" y="18653759"/>
            <a:ext cx="30723839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ctr">
              <a:spcBef>
                <a:spcPts val="1485"/>
              </a:spcBef>
              <a:spcAft>
                <a:spcPts val="0"/>
              </a:spcAft>
              <a:buClr>
                <a:srgbClr val="888888"/>
              </a:buClr>
              <a:buSzPts val="742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61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109"/>
              </a:spcBef>
              <a:spcAft>
                <a:spcPts val="0"/>
              </a:spcAft>
              <a:buClr>
                <a:srgbClr val="888888"/>
              </a:buClr>
              <a:buSzPts val="554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083290" y="-1207766"/>
            <a:ext cx="21724621" cy="3950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715220" y="10424165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598421" y="914406"/>
            <a:ext cx="28087320" cy="2889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194560" y="7680964"/>
            <a:ext cx="39502081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467102" y="21153122"/>
            <a:ext cx="37307519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7"/>
              <a:buFont typeface="Calibri"/>
              <a:buNone/>
              <a:defRPr sz="925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467102" y="13952227"/>
            <a:ext cx="37307519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4628"/>
              <a:buNone/>
              <a:defRPr sz="4628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829"/>
              </a:spcBef>
              <a:spcAft>
                <a:spcPts val="0"/>
              </a:spcAft>
              <a:buClr>
                <a:srgbClr val="888888"/>
              </a:buClr>
              <a:buSzPts val="4147"/>
              <a:buNone/>
              <a:defRPr sz="414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3712"/>
              <a:buNone/>
              <a:defRPr sz="3712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46"/>
              </a:spcBef>
              <a:spcAft>
                <a:spcPts val="0"/>
              </a:spcAft>
              <a:buClr>
                <a:srgbClr val="888888"/>
              </a:buClr>
              <a:buSzPts val="3230"/>
              <a:buNone/>
              <a:defRPr sz="32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194560" y="7680964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638873" algn="l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61"/>
              <a:buChar char="•"/>
              <a:defRPr sz="6461"/>
            </a:lvl1pPr>
            <a:lvl2pPr marL="914400" lvl="1" indent="-580707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Char char="–"/>
              <a:defRPr sz="5545"/>
            </a:lvl2pPr>
            <a:lvl3pPr marL="1371600" lvl="2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3pPr>
            <a:lvl4pPr marL="1828800" lvl="3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–"/>
              <a:defRPr sz="4147"/>
            </a:lvl4pPr>
            <a:lvl5pPr marL="2286000" lvl="4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»"/>
              <a:defRPr sz="4147"/>
            </a:lvl5pPr>
            <a:lvl6pPr marL="2743200" lvl="5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6pPr>
            <a:lvl7pPr marL="3200400" lvl="6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7pPr>
            <a:lvl8pPr marL="3657600" lvl="7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8pPr>
            <a:lvl9pPr marL="4114800" lvl="8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2311359" y="7680964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638873" algn="l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61"/>
              <a:buChar char="•"/>
              <a:defRPr sz="6461"/>
            </a:lvl1pPr>
            <a:lvl2pPr marL="914400" lvl="1" indent="-580707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Char char="–"/>
              <a:defRPr sz="5545"/>
            </a:lvl2pPr>
            <a:lvl3pPr marL="1371600" lvl="2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3pPr>
            <a:lvl4pPr marL="1828800" lvl="3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–"/>
              <a:defRPr sz="4147"/>
            </a:lvl4pPr>
            <a:lvl5pPr marL="2286000" lvl="4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»"/>
              <a:defRPr sz="4147"/>
            </a:lvl5pPr>
            <a:lvl6pPr marL="2743200" lvl="5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6pPr>
            <a:lvl7pPr marL="3200400" lvl="6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7pPr>
            <a:lvl8pPr marL="3657600" lvl="7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8pPr>
            <a:lvl9pPr marL="4114800" lvl="8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7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None/>
              <a:defRPr sz="5545" b="1"/>
            </a:lvl1pPr>
            <a:lvl2pPr marL="914400" lvl="1" indent="-228600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None/>
              <a:defRPr sz="4628" b="1"/>
            </a:lvl2pPr>
            <a:lvl3pPr marL="1371600" lvl="2" indent="-228600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None/>
              <a:defRPr sz="4147" b="1"/>
            </a:lvl3pPr>
            <a:lvl4pPr marL="1828800" lvl="3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4pPr>
            <a:lvl5pPr marL="2286000" lvl="4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5pPr>
            <a:lvl6pPr marL="2743200" lvl="5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6pPr>
            <a:lvl7pPr marL="3200400" lvl="6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7pPr>
            <a:lvl8pPr marL="3657600" lvl="7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8pPr>
            <a:lvl9pPr marL="4114800" lvl="8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194561" y="10439401"/>
            <a:ext cx="19392903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580707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Char char="•"/>
              <a:defRPr sz="5545"/>
            </a:lvl1pPr>
            <a:lvl2pPr marL="914400" lvl="1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–"/>
              <a:defRPr sz="4628"/>
            </a:lvl2pPr>
            <a:lvl3pPr marL="1371600" lvl="2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3pPr>
            <a:lvl4pPr marL="1828800" lvl="3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–"/>
              <a:defRPr sz="3712"/>
            </a:lvl4pPr>
            <a:lvl5pPr marL="2286000" lvl="4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»"/>
              <a:defRPr sz="3712"/>
            </a:lvl5pPr>
            <a:lvl6pPr marL="2743200" lvl="5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6pPr>
            <a:lvl7pPr marL="3200400" lvl="6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7pPr>
            <a:lvl8pPr marL="3657600" lvl="7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8pPr>
            <a:lvl9pPr marL="4114800" lvl="8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2296123" y="7368543"/>
            <a:ext cx="19400519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None/>
              <a:defRPr sz="5545" b="1"/>
            </a:lvl1pPr>
            <a:lvl2pPr marL="914400" lvl="1" indent="-228600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None/>
              <a:defRPr sz="4628" b="1"/>
            </a:lvl2pPr>
            <a:lvl3pPr marL="1371600" lvl="2" indent="-228600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None/>
              <a:defRPr sz="4147" b="1"/>
            </a:lvl3pPr>
            <a:lvl4pPr marL="1828800" lvl="3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4pPr>
            <a:lvl5pPr marL="2286000" lvl="4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5pPr>
            <a:lvl6pPr marL="2743200" lvl="5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6pPr>
            <a:lvl7pPr marL="3200400" lvl="6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7pPr>
            <a:lvl8pPr marL="3657600" lvl="7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8pPr>
            <a:lvl9pPr marL="4114800" lvl="8" indent="-22860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None/>
              <a:defRPr sz="3712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2296123" y="10439401"/>
            <a:ext cx="19400519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580707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Char char="•"/>
              <a:defRPr sz="5545"/>
            </a:lvl1pPr>
            <a:lvl2pPr marL="914400" lvl="1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–"/>
              <a:defRPr sz="4628"/>
            </a:lvl2pPr>
            <a:lvl3pPr marL="1371600" lvl="2" indent="-491934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4147"/>
              <a:buChar char="•"/>
              <a:defRPr sz="4147"/>
            </a:lvl3pPr>
            <a:lvl4pPr marL="1828800" lvl="3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–"/>
              <a:defRPr sz="3712"/>
            </a:lvl4pPr>
            <a:lvl5pPr marL="2286000" lvl="4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»"/>
              <a:defRPr sz="3712"/>
            </a:lvl5pPr>
            <a:lvl6pPr marL="2743200" lvl="5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6pPr>
            <a:lvl7pPr marL="3200400" lvl="6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7pPr>
            <a:lvl8pPr marL="3657600" lvl="7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8pPr>
            <a:lvl9pPr marL="4114800" lvl="8" indent="-464311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12"/>
              <a:buChar char="•"/>
              <a:defRPr sz="3712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8"/>
              <a:buFont typeface="Calibri"/>
              <a:buNone/>
              <a:defRPr sz="462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60241" y="1310644"/>
            <a:ext cx="24536399" cy="2809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700087" algn="l"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•"/>
              <a:defRPr sz="7425"/>
            </a:lvl1pPr>
            <a:lvl2pPr marL="914400" lvl="1" indent="-638873" algn="l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61"/>
              <a:buChar char="–"/>
              <a:defRPr sz="6461"/>
            </a:lvl2pPr>
            <a:lvl3pPr marL="1371600" lvl="2" indent="-580707" algn="l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Char char="•"/>
              <a:defRPr sz="5545"/>
            </a:lvl3pPr>
            <a:lvl4pPr marL="1828800" lvl="3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–"/>
              <a:defRPr sz="4628"/>
            </a:lvl4pPr>
            <a:lvl5pPr marL="2286000" lvl="4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»"/>
              <a:defRPr sz="4628"/>
            </a:lvl5pPr>
            <a:lvl6pPr marL="2743200" lvl="5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6pPr>
            <a:lvl7pPr marL="3200400" lvl="6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7pPr>
            <a:lvl8pPr marL="3657600" lvl="7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8pPr>
            <a:lvl9pPr marL="4114800" lvl="8" indent="-522478" algn="l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Char char="•"/>
              <a:defRPr sz="4628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4564" y="6888484"/>
            <a:ext cx="14439903" cy="225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3230"/>
              <a:buNone/>
              <a:defRPr sz="3230"/>
            </a:lvl1pPr>
            <a:lvl2pPr marL="914400" lvl="1" indent="-228600" algn="l"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797"/>
              <a:buNone/>
              <a:defRPr sz="2797"/>
            </a:lvl2pPr>
            <a:lvl3pPr marL="1371600" lvl="2" indent="-228600" algn="l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2314"/>
              <a:buNone/>
              <a:defRPr sz="2314"/>
            </a:lvl3pPr>
            <a:lvl4pPr marL="1828800" lvl="3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4pPr>
            <a:lvl5pPr marL="2286000" lvl="4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5pPr>
            <a:lvl6pPr marL="2743200" lvl="5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6pPr>
            <a:lvl7pPr marL="3200400" lvl="6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7pPr>
            <a:lvl8pPr marL="3657600" lvl="7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8pPr>
            <a:lvl9pPr marL="4114800" lvl="8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2983" y="23042881"/>
            <a:ext cx="26334721" cy="27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8"/>
              <a:buFont typeface="Calibri"/>
              <a:buNone/>
              <a:defRPr sz="462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2983" y="2941320"/>
            <a:ext cx="26334721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R="0" lvl="0" algn="l" rtl="0"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Arial"/>
              <a:buNone/>
              <a:defRPr sz="7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61"/>
              <a:buFont typeface="Arial"/>
              <a:buNone/>
              <a:defRPr sz="64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Font typeface="Arial"/>
              <a:buNone/>
              <a:defRPr sz="55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None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2983" y="25763223"/>
            <a:ext cx="26334721" cy="38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3230"/>
              <a:buNone/>
              <a:defRPr sz="3230"/>
            </a:lvl1pPr>
            <a:lvl2pPr marL="914400" lvl="1" indent="-228600" algn="l"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797"/>
              <a:buNone/>
              <a:defRPr sz="2797"/>
            </a:lvl2pPr>
            <a:lvl3pPr marL="1371600" lvl="2" indent="-228600" algn="l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2314"/>
              <a:buNone/>
              <a:defRPr sz="2314"/>
            </a:lvl3pPr>
            <a:lvl4pPr marL="1828800" lvl="3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4pPr>
            <a:lvl5pPr marL="2286000" lvl="4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5pPr>
            <a:lvl6pPr marL="2743200" lvl="5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6pPr>
            <a:lvl7pPr marL="3200400" lvl="6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7pPr>
            <a:lvl8pPr marL="3657600" lvl="7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8pPr>
            <a:lvl9pPr marL="4114800" lvl="8" indent="-228600" algn="l"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3"/>
              <a:buNone/>
              <a:defRPr sz="207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73"/>
              <a:buFont typeface="Calibri"/>
              <a:buNone/>
              <a:defRPr sz="101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4560" y="7680964"/>
            <a:ext cx="39502081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marR="0" lvl="0" indent="-700087" algn="l" rtl="0"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Arial"/>
              <a:buChar char="•"/>
              <a:defRPr sz="7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38873" algn="l" rtl="0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61"/>
              <a:buFont typeface="Arial"/>
              <a:buChar char="–"/>
              <a:defRPr sz="64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0707" algn="l" rtl="0">
              <a:spcBef>
                <a:spcPts val="1109"/>
              </a:spcBef>
              <a:spcAft>
                <a:spcPts val="0"/>
              </a:spcAft>
              <a:buClr>
                <a:schemeClr val="dk1"/>
              </a:buClr>
              <a:buSzPts val="5545"/>
              <a:buFont typeface="Arial"/>
              <a:buChar char="•"/>
              <a:defRPr sz="55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–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»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•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•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•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247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4628"/>
              <a:buFont typeface="Arial"/>
              <a:buChar char="•"/>
              <a:defRPr sz="46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7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broadbandsearch.net/blog/cyber-bullying-statistics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x11NA63gLD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youtube.com/watch?v=QvXtDbcfp-8&amp;t=13s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33325" y="0"/>
            <a:ext cx="43891200" cy="3637200"/>
          </a:xfrm>
          <a:prstGeom prst="rect">
            <a:avLst/>
          </a:prstGeom>
          <a:solidFill>
            <a:srgbClr val="4A7DBA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351600" y="4714025"/>
            <a:ext cx="12854400" cy="13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>
                <a:solidFill>
                  <a:srgbClr val="3D85C6"/>
                </a:solidFill>
              </a:rPr>
              <a:t>Background </a:t>
            </a:r>
            <a:endParaRPr sz="5100" b="1">
              <a:solidFill>
                <a:srgbClr val="3D85C6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Students who cyberbullying  utilize technology to harass, intimidate or bully thier peers.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Cyberbullying is linked with anxiety, depression and, suicide.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Studies to explore the causes of this behavior have primarily focused upon students.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Additional research has explored parental attitudes and styles of parenting  through the use of s</a:t>
            </a:r>
            <a:r>
              <a:rPr lang="en-US" sz="3800">
                <a:solidFill>
                  <a:srgbClr val="282624"/>
                </a:solidFill>
              </a:rPr>
              <a:t>elf report inventories, surveys and written questionnaires</a:t>
            </a:r>
            <a:r>
              <a:rPr lang="en-US" sz="3800">
                <a:solidFill>
                  <a:schemeClr val="dk1"/>
                </a:solidFill>
              </a:rPr>
              <a:t>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 Less research has been conducted that explores the perceptions, understanding and experiences of  parents as articulated in their own words.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An examination of these factors may identify links between these parental perceptions and the behaviors of children.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Conditions within  schools  indicate  a need to strengthen a home-school connection for cyberbullying prevention. </a:t>
            </a:r>
            <a:endParaRPr sz="3800">
              <a:solidFill>
                <a:schemeClr val="dk1"/>
              </a:solidFill>
            </a:endParaRPr>
          </a:p>
          <a:p>
            <a:pPr marL="9144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rgbClr val="000000"/>
                </a:solidFill>
              </a:rPr>
              <a:t>  </a:t>
            </a:r>
            <a:endParaRPr sz="3600" b="1" i="0" u="none" strike="noStrike" cap="none">
              <a:solidFill>
                <a:srgbClr val="C00000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330575" y="302925"/>
            <a:ext cx="28728000" cy="4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71" b="1" dirty="0">
                <a:solidFill>
                  <a:schemeClr val="lt1"/>
                </a:solidFill>
              </a:rPr>
              <a:t>Have We Asked the Parents?                                                                         What Parents Want and Need to Help Prevent Bullying                        </a:t>
            </a:r>
            <a:r>
              <a:rPr lang="en-US" sz="6171" dirty="0">
                <a:solidFill>
                  <a:schemeClr val="lt1"/>
                </a:solidFill>
              </a:rPr>
              <a:t>Proposed Research by  Joan McNichol                                                                         </a:t>
            </a:r>
            <a:endParaRPr sz="2604" i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8" i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8" b="1" i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7591888" y="5241414"/>
            <a:ext cx="427434" cy="8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577238" y="5638078"/>
            <a:ext cx="427434" cy="8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5565025" y="4714025"/>
            <a:ext cx="13128300" cy="28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>
                <a:solidFill>
                  <a:srgbClr val="4A7DBA"/>
                </a:solidFill>
              </a:rPr>
              <a:t>Purpose</a:t>
            </a:r>
            <a:endParaRPr sz="5100" b="1">
              <a:solidFill>
                <a:srgbClr val="4A7DBA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The objective of this proposed study is to develop a deeper understanding of how parents’ perspectives  may be impacting the behavior of their children.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 This research will  investigate three questions: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AutoNum type="arabicPeriod"/>
            </a:pPr>
            <a:r>
              <a:rPr lang="en-US" sz="3800">
                <a:solidFill>
                  <a:schemeClr val="dk1"/>
                </a:solidFill>
              </a:rPr>
              <a:t>How have   parents’ past exposure to bullying influenced their perception of both  their children’s behavior and  their children’s social and emotional well being?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AutoNum type="arabicPeriod"/>
            </a:pPr>
            <a:r>
              <a:rPr lang="en-US" sz="3800">
                <a:solidFill>
                  <a:schemeClr val="dk1"/>
                </a:solidFill>
              </a:rPr>
              <a:t>How do family norms regarding  aggression align with the school district’s expectations for student behaviors in regard to cyberbullying?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AutoNum type="arabicPeriod"/>
            </a:pPr>
            <a:r>
              <a:rPr lang="en-US" sz="3800">
                <a:solidFill>
                  <a:schemeClr val="dk1"/>
                </a:solidFill>
              </a:rPr>
              <a:t>How do parents’ level of familiarity with technology impact their children’  cyberbullying behavior?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Parental responses may indicate emergent themes.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These themes  may inform school decision makers  as they work to strengthen the partnership between parents and schools.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 Partnerships between parents and schools may strengthen prevention efforts against cyberbullying.</a:t>
            </a:r>
            <a:endParaRPr sz="38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100" b="1">
                <a:solidFill>
                  <a:srgbClr val="4A7DBA"/>
                </a:solidFill>
              </a:rPr>
              <a:t>   R eferences</a:t>
            </a:r>
            <a:endParaRPr sz="3600" b="1">
              <a:solidFill>
                <a:srgbClr val="C0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u="sng">
                <a:solidFill>
                  <a:schemeClr val="hlink"/>
                </a:solidFill>
                <a:hlinkClick r:id="rId5"/>
              </a:rPr>
              <a:t>https://www.youtube.com/watch?v=QvXtDbcfp-8&amp;t=13s</a:t>
            </a:r>
            <a:r>
              <a:rPr lang="en-US" sz="3600">
                <a:solidFill>
                  <a:schemeClr val="dk1"/>
                </a:solidFill>
              </a:rPr>
              <a:t>  Amanda Todd-Bullying Video</a:t>
            </a:r>
            <a:endParaRPr sz="3600"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</a:t>
            </a:r>
            <a:r>
              <a:rPr lang="en-US" sz="3600" u="sng">
                <a:solidFill>
                  <a:schemeClr val="hlink"/>
                </a:solidFill>
                <a:hlinkClick r:id="rId6"/>
              </a:rPr>
              <a:t>https://www.youtube.com/watch?v=x11NA63gLDM</a:t>
            </a:r>
            <a:r>
              <a:rPr lang="en-US" sz="3600">
                <a:solidFill>
                  <a:schemeClr val="dk1"/>
                </a:solidFill>
              </a:rPr>
              <a:t> Eric Clapton </a:t>
            </a:r>
            <a:r>
              <a:rPr lang="en-US" sz="3600" i="1">
                <a:solidFill>
                  <a:schemeClr val="dk1"/>
                </a:solidFill>
              </a:rPr>
              <a:t>Change the World</a:t>
            </a:r>
            <a:endParaRPr sz="3600" i="1"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u="sng">
                <a:solidFill>
                  <a:schemeClr val="hlink"/>
                </a:solidFill>
                <a:hlinkClick r:id="rId7"/>
              </a:rPr>
              <a:t>https://www.broadbandsearch.net/blog/cyber-bullying-statistics</a:t>
            </a:r>
            <a:endParaRPr sz="3600"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https://doi.org/10.1186/s12889-021-10555-9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265176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/>
          </a:p>
        </p:txBody>
      </p:sp>
      <p:sp>
        <p:nvSpPr>
          <p:cNvPr id="95" name="Google Shape;95;p1"/>
          <p:cNvSpPr txBox="1"/>
          <p:nvPr/>
        </p:nvSpPr>
        <p:spPr>
          <a:xfrm>
            <a:off x="29138325" y="4714025"/>
            <a:ext cx="13639800" cy="143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>
                <a:solidFill>
                  <a:srgbClr val="4A7DBA"/>
                </a:solidFill>
              </a:rPr>
              <a:t>Methods</a:t>
            </a:r>
            <a:endParaRPr sz="5100" b="1">
              <a:solidFill>
                <a:srgbClr val="4A7DBA"/>
              </a:solidFill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This qualitative research project proposes to develop a richer understanding of  how parents’  perceptions influence their children’s involvement in cyberbullying.  </a:t>
            </a:r>
            <a:endParaRPr sz="3800">
              <a:solidFill>
                <a:schemeClr val="dk1"/>
              </a:solidFill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Data will be gathered from parents whose children attend school in a small urban school district in New Jersey. </a:t>
            </a:r>
            <a:endParaRPr sz="3800">
              <a:solidFill>
                <a:schemeClr val="dk1"/>
              </a:solidFill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Parents of children who have engaged in  cyberbullying will be invited to participate. </a:t>
            </a:r>
            <a:endParaRPr sz="3800">
              <a:solidFill>
                <a:schemeClr val="dk1"/>
              </a:solidFill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Structured interview questions will prompt parents to share their understanding, </a:t>
            </a:r>
            <a:r>
              <a:rPr lang="en-US" sz="3700">
                <a:solidFill>
                  <a:schemeClr val="dk1"/>
                </a:solidFill>
              </a:rPr>
              <a:t>perceptions and opinions regarding </a:t>
            </a:r>
            <a:r>
              <a:rPr lang="en-US" sz="3800">
                <a:solidFill>
                  <a:schemeClr val="dk1"/>
                </a:solidFill>
              </a:rPr>
              <a:t>cyberbullying.</a:t>
            </a:r>
            <a:endParaRPr sz="3800">
              <a:solidFill>
                <a:schemeClr val="dk1"/>
              </a:solidFill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 Interviews will be  recorded and transcribed verbatim. </a:t>
            </a:r>
            <a:r>
              <a:rPr lang="en-US" sz="3800">
                <a:solidFill>
                  <a:srgbClr val="2E2E2E"/>
                </a:solidFill>
              </a:rPr>
              <a:t>Confidentiality will be ensured. 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A  grounded theory approach will be used to analyze the data  and to identify emergent themes.</a:t>
            </a:r>
            <a:endParaRPr sz="3800">
              <a:solidFill>
                <a:schemeClr val="dk1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❏"/>
            </a:pPr>
            <a:r>
              <a:rPr lang="en-US" sz="3800">
                <a:solidFill>
                  <a:schemeClr val="dk1"/>
                </a:solidFill>
              </a:rPr>
              <a:t>Themes will indicate of commonalities found among the participants’ perceptions, experiences and understanding of cyberbullying. </a:t>
            </a:r>
            <a:endParaRPr sz="3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-5080286" y="6846822"/>
            <a:ext cx="4726335" cy="1297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00" tIns="105800" rIns="211600" bIns="105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48”W” x 36”HIGH template.  Check your conference requirements and adjust as needed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7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the Design tab, Slide size, custom size.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7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poster is wider than 56”, then make your poster half the size it is supposed to be (both dimensions) and tell the printer to print at 200%</a:t>
            </a:r>
            <a:endParaRPr sz="2604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1674816" y="12362688"/>
            <a:ext cx="184731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9000" y="17609675"/>
            <a:ext cx="14668277" cy="15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77275" y="17609675"/>
            <a:ext cx="13128300" cy="880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93325" y="17609675"/>
            <a:ext cx="14084801" cy="1500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 (online-voice-recorder.com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40800" y="16154400"/>
            <a:ext cx="609600" cy="609600"/>
          </a:xfrm>
          <a:prstGeom prst="rect">
            <a:avLst/>
          </a:prstGeom>
        </p:spPr>
      </p:pic>
      <p:pic>
        <p:nvPicPr>
          <p:cNvPr id="3" name="Record (online-voice-recorder.com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055461" y="516938"/>
            <a:ext cx="2281479" cy="228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6C8A6C2B-C3D7-4B8A-BC6F-777E22C9DBCE}"/>
</file>

<file path=customXml/itemProps2.xml><?xml version="1.0" encoding="utf-8"?>
<ds:datastoreItem xmlns:ds="http://schemas.openxmlformats.org/officeDocument/2006/customXml" ds:itemID="{AA5EC0A9-B5DE-4446-8A3F-E9FBE03E175F}"/>
</file>

<file path=customXml/itemProps3.xml><?xml version="1.0" encoding="utf-8"?>
<ds:datastoreItem xmlns:ds="http://schemas.openxmlformats.org/officeDocument/2006/customXml" ds:itemID="{5F4FD09D-D923-4F1F-B84F-691A2BFB440E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484</Words>
  <Application>Microsoft Office PowerPoint</Application>
  <PresentationFormat>Custom</PresentationFormat>
  <Paragraphs>54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OIT CCS-CSS</dc:creator>
  <cp:lastModifiedBy>JMcNichol</cp:lastModifiedBy>
  <cp:revision>2</cp:revision>
  <dcterms:created xsi:type="dcterms:W3CDTF">2014-07-21T19:13:05Z</dcterms:created>
  <dcterms:modified xsi:type="dcterms:W3CDTF">2022-03-28T19:40:50Z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