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6576000" cy="29260800"/>
  <p:notesSz cx="6888163" cy="100203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390525" indent="66675"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782638" indent="131763"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174750" indent="19685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566863" indent="261938"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7749">
          <p15:clr>
            <a:srgbClr val="A4A3A4"/>
          </p15:clr>
        </p15:guide>
        <p15:guide id="2" orient="horz" pos="5006">
          <p15:clr>
            <a:srgbClr val="A4A3A4"/>
          </p15:clr>
        </p15:guide>
        <p15:guide id="3" orient="horz" pos="3140">
          <p15:clr>
            <a:srgbClr val="A4A3A4"/>
          </p15:clr>
        </p15:guide>
        <p15:guide id="4" orient="horz" pos="5552">
          <p15:clr>
            <a:srgbClr val="A4A3A4"/>
          </p15:clr>
        </p15:guide>
        <p15:guide id="5" pos="600">
          <p15:clr>
            <a:srgbClr val="A4A3A4"/>
          </p15:clr>
        </p15:guide>
        <p15:guide id="6" pos="5760">
          <p15:clr>
            <a:srgbClr val="A4A3A4"/>
          </p15:clr>
        </p15:guide>
        <p15:guide id="7" pos="6160">
          <p15:clr>
            <a:srgbClr val="A4A3A4"/>
          </p15:clr>
        </p15:guide>
        <p15:guide id="8" pos="11320">
          <p15:clr>
            <a:srgbClr val="A4A3A4"/>
          </p15:clr>
        </p15:guide>
        <p15:guide id="9" pos="11720">
          <p15:clr>
            <a:srgbClr val="A4A3A4"/>
          </p15:clr>
        </p15:guide>
        <p15:guide id="10" pos="16880">
          <p15:clr>
            <a:srgbClr val="A4A3A4"/>
          </p15:clr>
        </p15:guide>
        <p15:guide id="11" pos="17280">
          <p15:clr>
            <a:srgbClr val="A4A3A4"/>
          </p15:clr>
        </p15:guide>
        <p15:guide id="12" pos="22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CCFF"/>
    <a:srgbClr val="003399"/>
    <a:srgbClr val="FF33CC"/>
    <a:srgbClr val="008000"/>
    <a:srgbClr val="FF6600"/>
    <a:srgbClr val="99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5E79E-54B9-97A3-DDD9-D5E4057B1050}" v="34" dt="2022-04-11T03:45:21.634"/>
    <p1510:client id="{B0DEB2CC-AB5A-2F98-366F-7C6231FADF29}" v="1153" dt="2022-04-10T19:22:31.011"/>
    <p1510:client id="{EE5EFC54-D91E-888D-6CB6-EB579429C187}" v="84" dt="2022-04-10T19:28:45.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7749"/>
        <p:guide orient="horz" pos="5006"/>
        <p:guide orient="horz" pos="3140"/>
        <p:guide orient="horz" pos="5552"/>
        <p:guide pos="600"/>
        <p:guide pos="5760"/>
        <p:guide pos="6160"/>
        <p:guide pos="11320"/>
        <p:guide pos="11720"/>
        <p:guide pos="16880"/>
        <p:guide pos="17280"/>
        <p:guide pos="224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5BA3E9-C569-53F8-A41C-72578DF6F757}"/>
              </a:ext>
            </a:extLst>
          </p:cNvPr>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4099" name="Rectangle 3">
            <a:extLst>
              <a:ext uri="{FF2B5EF4-FFF2-40B4-BE49-F238E27FC236}">
                <a16:creationId xmlns:a16="http://schemas.microsoft.com/office/drawing/2014/main" id="{4A0D59B7-EF63-4C02-4F84-80083ACE021D}"/>
              </a:ext>
            </a:extLst>
          </p:cNvPr>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4100" name="Rectangle 4">
            <a:extLst>
              <a:ext uri="{FF2B5EF4-FFF2-40B4-BE49-F238E27FC236}">
                <a16:creationId xmlns:a16="http://schemas.microsoft.com/office/drawing/2014/main" id="{EE6303A1-7650-76E2-A305-DA6C198D5F0C}"/>
              </a:ext>
            </a:extLst>
          </p:cNvPr>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4101" name="Rectangle 5">
            <a:extLst>
              <a:ext uri="{FF2B5EF4-FFF2-40B4-BE49-F238E27FC236}">
                <a16:creationId xmlns:a16="http://schemas.microsoft.com/office/drawing/2014/main" id="{FEEDB888-F09C-B8EE-B1EA-DE246A9168A5}"/>
              </a:ext>
            </a:extLst>
          </p:cNvPr>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EDCAA3EE-6ED8-401D-9BE7-8A3DF29FED08}"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EF7FBB8-AFCE-7F38-C640-8E97B5BC0BBF}"/>
              </a:ext>
            </a:extLst>
          </p:cNvPr>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vl1pPr>
          </a:lstStyle>
          <a:p>
            <a:pPr>
              <a:defRPr/>
            </a:pPr>
            <a:endParaRPr lang="en-AU"/>
          </a:p>
        </p:txBody>
      </p:sp>
      <p:sp>
        <p:nvSpPr>
          <p:cNvPr id="3075" name="Rectangle 3">
            <a:extLst>
              <a:ext uri="{FF2B5EF4-FFF2-40B4-BE49-F238E27FC236}">
                <a16:creationId xmlns:a16="http://schemas.microsoft.com/office/drawing/2014/main" id="{CB7D9E7E-ED60-3640-D1F2-4213BA1B6C71}"/>
              </a:ext>
            </a:extLst>
          </p:cNvPr>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vl1pPr>
          </a:lstStyle>
          <a:p>
            <a:pPr>
              <a:defRPr/>
            </a:pPr>
            <a:endParaRPr lang="en-AU"/>
          </a:p>
        </p:txBody>
      </p:sp>
      <p:sp>
        <p:nvSpPr>
          <p:cNvPr id="2052" name="Rectangle 4">
            <a:extLst>
              <a:ext uri="{FF2B5EF4-FFF2-40B4-BE49-F238E27FC236}">
                <a16:creationId xmlns:a16="http://schemas.microsoft.com/office/drawing/2014/main" id="{8E2DDD13-83F3-238B-AFE3-F5153AA95579}"/>
              </a:ext>
            </a:extLst>
          </p:cNvPr>
          <p:cNvSpPr>
            <a:spLocks noGrp="1" noRot="1" noChangeAspect="1" noChangeArrowheads="1" noTextEdit="1"/>
          </p:cNvSpPr>
          <p:nvPr>
            <p:ph type="sldImg" idx="2"/>
          </p:nvPr>
        </p:nvSpPr>
        <p:spPr bwMode="auto">
          <a:xfrm>
            <a:off x="1079500" y="749300"/>
            <a:ext cx="4686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1235726-4AB8-B4B5-3DE5-C07B5BDBAB56}"/>
              </a:ext>
            </a:extLst>
          </p:cNvPr>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a:extLst>
              <a:ext uri="{FF2B5EF4-FFF2-40B4-BE49-F238E27FC236}">
                <a16:creationId xmlns:a16="http://schemas.microsoft.com/office/drawing/2014/main" id="{3FC8BC5D-8D9D-53EB-89C2-56C607DAC4D4}"/>
              </a:ext>
            </a:extLst>
          </p:cNvPr>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vl1pPr>
          </a:lstStyle>
          <a:p>
            <a:pPr>
              <a:defRPr/>
            </a:pPr>
            <a:endParaRPr lang="en-AU"/>
          </a:p>
        </p:txBody>
      </p:sp>
      <p:sp>
        <p:nvSpPr>
          <p:cNvPr id="3079" name="Rectangle 7">
            <a:extLst>
              <a:ext uri="{FF2B5EF4-FFF2-40B4-BE49-F238E27FC236}">
                <a16:creationId xmlns:a16="http://schemas.microsoft.com/office/drawing/2014/main" id="{B7B7A568-B93B-EF48-5730-4D98881CD2A4}"/>
              </a:ext>
            </a:extLst>
          </p:cNvPr>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pPr>
              <a:defRPr/>
            </a:pPr>
            <a:fld id="{9FD02FE9-80FE-4DEC-AA97-72BD0C0A627E}"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905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82638"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7475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6686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2CBF16D-3924-D16B-2F06-97A3865DB096}"/>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2C982515-8C21-B6E4-B99F-A256470D9500}"/>
              </a:ext>
            </a:extLst>
          </p:cNvPr>
          <p:cNvSpPr>
            <a:spLocks noGrp="1"/>
          </p:cNvSpPr>
          <p:nvPr>
            <p:ph type="body" idx="1"/>
          </p:nvPr>
        </p:nvSpPr>
        <p:spPr>
          <a:ln/>
        </p:spPr>
        <p:txBody>
          <a:bodyPr/>
          <a:lstStyle/>
          <a:p>
            <a:pPr>
              <a:defRPr/>
            </a:pPr>
            <a:r>
              <a:rPr lang="en-US" altLang="en-US" sz="1029" b="1" u="sng"/>
              <a:t>Directions: </a:t>
            </a:r>
          </a:p>
          <a:p>
            <a:pPr>
              <a:defRPr/>
            </a:pPr>
            <a:endParaRPr lang="en-US" altLang="en-US" sz="1029"/>
          </a:p>
          <a:p>
            <a:pPr>
              <a:defRPr/>
            </a:pPr>
            <a:r>
              <a:rPr lang="en-US" altLang="en-US" sz="1029"/>
              <a:t>Delete the text and fill in your information using the template. Section headings should remain the same. Some text is provided in black to use as an example. Most of your information will come from your research proposal – but you should avoid copy and pasting directly from that assignment. See scoring rubric file for more information on what should go in each section.</a:t>
            </a:r>
          </a:p>
          <a:p>
            <a:pPr>
              <a:defRPr/>
            </a:pPr>
            <a:endParaRPr lang="en-US" altLang="en-US" sz="1029"/>
          </a:p>
          <a:p>
            <a:pPr>
              <a:defRPr/>
            </a:pPr>
            <a:r>
              <a:rPr lang="en-US" altLang="en-US" sz="1029"/>
              <a:t>You are allowed to move components of this template (make sections bigger/smaller, change text size [minimum 24pt], change colors), but be sure any changes you make keeps the formatting clear and easy to read. </a:t>
            </a:r>
          </a:p>
          <a:p>
            <a:pPr>
              <a:defRPr/>
            </a:pPr>
            <a:endParaRPr lang="en-US" altLang="en-US" sz="1029"/>
          </a:p>
          <a:p>
            <a:pPr>
              <a:defRPr/>
            </a:pPr>
            <a:r>
              <a:rPr lang="en-US" altLang="en-US" sz="1029"/>
              <a:t>After you have completed your poster, save it as a .</a:t>
            </a:r>
            <a:r>
              <a:rPr lang="en-US" altLang="en-US" sz="1029" b="1"/>
              <a:t>pdf</a:t>
            </a:r>
            <a:r>
              <a:rPr lang="en-US" altLang="en-US" sz="1029"/>
              <a:t> file and upload it to </a:t>
            </a:r>
            <a:r>
              <a:rPr lang="en-US" altLang="en-US" sz="1029" err="1"/>
              <a:t>eCampus</a:t>
            </a:r>
            <a:r>
              <a:rPr lang="en-US" altLang="en-US" sz="1029"/>
              <a:t>.</a:t>
            </a:r>
            <a:endParaRPr lang="en-US" sz="1029">
              <a:solidFill>
                <a:srgbClr val="C00000"/>
              </a:solidFill>
            </a:endParaRPr>
          </a:p>
          <a:p>
            <a:pPr>
              <a:defRPr/>
            </a:pPr>
            <a:endParaRPr lang="en-US" altLang="en-US" sz="1029"/>
          </a:p>
        </p:txBody>
      </p:sp>
      <p:sp>
        <p:nvSpPr>
          <p:cNvPr id="5124" name="Slide Number Placeholder 3">
            <a:extLst>
              <a:ext uri="{FF2B5EF4-FFF2-40B4-BE49-F238E27FC236}">
                <a16:creationId xmlns:a16="http://schemas.microsoft.com/office/drawing/2014/main" id="{C6BD7EFD-379F-4738-1003-35B7E84442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000">
                <a:solidFill>
                  <a:schemeClr val="tx1"/>
                </a:solidFill>
                <a:latin typeface="Times New Roman" panose="02020603050405020304" pitchFamily="18" charset="0"/>
              </a:defRPr>
            </a:lvl1pPr>
            <a:lvl2pPr marL="742950" indent="-285750" defTabSz="896938">
              <a:defRPr sz="2000">
                <a:solidFill>
                  <a:schemeClr val="tx1"/>
                </a:solidFill>
                <a:latin typeface="Times New Roman" panose="02020603050405020304" pitchFamily="18" charset="0"/>
              </a:defRPr>
            </a:lvl2pPr>
            <a:lvl3pPr marL="1143000" indent="-228600" defTabSz="896938">
              <a:defRPr sz="2000">
                <a:solidFill>
                  <a:schemeClr val="tx1"/>
                </a:solidFill>
                <a:latin typeface="Times New Roman" panose="02020603050405020304" pitchFamily="18" charset="0"/>
              </a:defRPr>
            </a:lvl3pPr>
            <a:lvl4pPr marL="1600200" indent="-228600" defTabSz="896938">
              <a:defRPr sz="2000">
                <a:solidFill>
                  <a:schemeClr val="tx1"/>
                </a:solidFill>
                <a:latin typeface="Times New Roman" panose="02020603050405020304" pitchFamily="18" charset="0"/>
              </a:defRPr>
            </a:lvl4pPr>
            <a:lvl5pPr marL="2057400" indent="-228600" defTabSz="896938">
              <a:defRPr sz="20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000">
                <a:solidFill>
                  <a:schemeClr val="tx1"/>
                </a:solidFill>
                <a:latin typeface="Times New Roman" panose="02020603050405020304" pitchFamily="18" charset="0"/>
              </a:defRPr>
            </a:lvl9pPr>
          </a:lstStyle>
          <a:p>
            <a:fld id="{17CCDEF3-7ADE-44B4-8359-12AA235A6E40}" type="slidenum">
              <a:rPr lang="en-AU" altLang="en-US" sz="1200" smtClean="0"/>
              <a:pPr/>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89815"/>
            <a:ext cx="31088542" cy="6272106"/>
          </a:xfrm>
        </p:spPr>
        <p:txBody>
          <a:bodyPr/>
          <a:lstStyle/>
          <a:p>
            <a:r>
              <a:rPr lang="en-US"/>
              <a:t>Click to edit Master title style</a:t>
            </a:r>
          </a:p>
        </p:txBody>
      </p:sp>
      <p:sp>
        <p:nvSpPr>
          <p:cNvPr id="3" name="Subtitle 2"/>
          <p:cNvSpPr>
            <a:spLocks noGrp="1"/>
          </p:cNvSpPr>
          <p:nvPr>
            <p:ph type="subTitle" idx="1"/>
          </p:nvPr>
        </p:nvSpPr>
        <p:spPr>
          <a:xfrm>
            <a:off x="5486136" y="16581120"/>
            <a:ext cx="25603729" cy="7477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FA9CB81-8089-6375-E192-30844D37C1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AC9806-B172-862D-BA85-4BD4BC3268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49C1BA-90DD-9073-BCE6-ECC95C5E03BC}"/>
              </a:ext>
            </a:extLst>
          </p:cNvPr>
          <p:cNvSpPr>
            <a:spLocks noGrp="1" noChangeArrowheads="1"/>
          </p:cNvSpPr>
          <p:nvPr>
            <p:ph type="sldNum" sz="quarter" idx="12"/>
          </p:nvPr>
        </p:nvSpPr>
        <p:spPr>
          <a:ln/>
        </p:spPr>
        <p:txBody>
          <a:bodyPr/>
          <a:lstStyle>
            <a:lvl1pPr>
              <a:defRPr/>
            </a:lvl1pPr>
          </a:lstStyle>
          <a:p>
            <a:pPr>
              <a:defRPr/>
            </a:pPr>
            <a:fld id="{9C8AA0E0-3F89-419D-89E8-868BF49D9685}" type="slidenum">
              <a:rPr lang="en-US" altLang="en-US"/>
              <a:pPr>
                <a:defRPr/>
              </a:pPr>
              <a:t>‹#›</a:t>
            </a:fld>
            <a:endParaRPr lang="en-US" altLang="en-US"/>
          </a:p>
        </p:txBody>
      </p:sp>
    </p:spTree>
    <p:extLst>
      <p:ext uri="{BB962C8B-B14F-4D97-AF65-F5344CB8AC3E}">
        <p14:creationId xmlns:p14="http://schemas.microsoft.com/office/powerpoint/2010/main" val="391957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1FA85C-BA8A-45B1-FB77-EB301AAA2C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17F861-B38C-115A-22A6-2E3497C2EB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FACF90-DE90-34F2-E381-D718EA374598}"/>
              </a:ext>
            </a:extLst>
          </p:cNvPr>
          <p:cNvSpPr>
            <a:spLocks noGrp="1" noChangeArrowheads="1"/>
          </p:cNvSpPr>
          <p:nvPr>
            <p:ph type="sldNum" sz="quarter" idx="12"/>
          </p:nvPr>
        </p:nvSpPr>
        <p:spPr>
          <a:ln/>
        </p:spPr>
        <p:txBody>
          <a:bodyPr/>
          <a:lstStyle>
            <a:lvl1pPr>
              <a:defRPr/>
            </a:lvl1pPr>
          </a:lstStyle>
          <a:p>
            <a:pPr>
              <a:defRPr/>
            </a:pPr>
            <a:fld id="{3DF65D2D-A8ED-4475-A653-6656204CC7DE}" type="slidenum">
              <a:rPr lang="en-US" altLang="en-US"/>
              <a:pPr>
                <a:defRPr/>
              </a:pPr>
              <a:t>‹#›</a:t>
            </a:fld>
            <a:endParaRPr lang="en-US" altLang="en-US"/>
          </a:p>
        </p:txBody>
      </p:sp>
    </p:spTree>
    <p:extLst>
      <p:ext uri="{BB962C8B-B14F-4D97-AF65-F5344CB8AC3E}">
        <p14:creationId xmlns:p14="http://schemas.microsoft.com/office/powerpoint/2010/main" val="21947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136" y="2600960"/>
            <a:ext cx="7772135" cy="23408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729" y="2600960"/>
            <a:ext cx="23189407" cy="23408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656C5D-5E27-59AE-1CC3-F04DF6CED2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144910-DD44-52EF-E7E9-0E840C5B2F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5DED22-AC05-86B2-3F5F-DEF080AE1258}"/>
              </a:ext>
            </a:extLst>
          </p:cNvPr>
          <p:cNvSpPr>
            <a:spLocks noGrp="1" noChangeArrowheads="1"/>
          </p:cNvSpPr>
          <p:nvPr>
            <p:ph type="sldNum" sz="quarter" idx="12"/>
          </p:nvPr>
        </p:nvSpPr>
        <p:spPr>
          <a:ln/>
        </p:spPr>
        <p:txBody>
          <a:bodyPr/>
          <a:lstStyle>
            <a:lvl1pPr>
              <a:defRPr/>
            </a:lvl1pPr>
          </a:lstStyle>
          <a:p>
            <a:pPr>
              <a:defRPr/>
            </a:pPr>
            <a:fld id="{E4C4B5BF-885C-4365-BD45-54C16D33DF3B}" type="slidenum">
              <a:rPr lang="en-US" altLang="en-US"/>
              <a:pPr>
                <a:defRPr/>
              </a:pPr>
              <a:t>‹#›</a:t>
            </a:fld>
            <a:endParaRPr lang="en-US" altLang="en-US"/>
          </a:p>
        </p:txBody>
      </p:sp>
    </p:spTree>
    <p:extLst>
      <p:ext uri="{BB962C8B-B14F-4D97-AF65-F5344CB8AC3E}">
        <p14:creationId xmlns:p14="http://schemas.microsoft.com/office/powerpoint/2010/main" val="211039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7B19D1-387B-29F4-E91F-CEEC6FC00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990216-4CD8-0E43-34AD-8DEAAB1A73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64E83A-2787-44F2-8887-6112DC649A06}"/>
              </a:ext>
            </a:extLst>
          </p:cNvPr>
          <p:cNvSpPr>
            <a:spLocks noGrp="1" noChangeArrowheads="1"/>
          </p:cNvSpPr>
          <p:nvPr>
            <p:ph type="sldNum" sz="quarter" idx="12"/>
          </p:nvPr>
        </p:nvSpPr>
        <p:spPr>
          <a:ln/>
        </p:spPr>
        <p:txBody>
          <a:bodyPr/>
          <a:lstStyle>
            <a:lvl1pPr>
              <a:defRPr/>
            </a:lvl1pPr>
          </a:lstStyle>
          <a:p>
            <a:pPr>
              <a:defRPr/>
            </a:pPr>
            <a:fld id="{D040A1A8-2DA6-4FD2-9550-692A4451F7BC}" type="slidenum">
              <a:rPr lang="en-US" altLang="en-US"/>
              <a:pPr>
                <a:defRPr/>
              </a:pPr>
              <a:t>‹#›</a:t>
            </a:fld>
            <a:endParaRPr lang="en-US" altLang="en-US"/>
          </a:p>
        </p:txBody>
      </p:sp>
    </p:spTree>
    <p:extLst>
      <p:ext uri="{BB962C8B-B14F-4D97-AF65-F5344CB8AC3E}">
        <p14:creationId xmlns:p14="http://schemas.microsoft.com/office/powerpoint/2010/main" val="25103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774"/>
            <a:ext cx="31089865" cy="58115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727"/>
            <a:ext cx="31089865" cy="64000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0CE562-A853-DCAB-C38A-1CBAEEF49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F10F2A-9B66-B759-A62D-0CB4B5875C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FA94D5-50A3-F859-AA6D-948721662582}"/>
              </a:ext>
            </a:extLst>
          </p:cNvPr>
          <p:cNvSpPr>
            <a:spLocks noGrp="1" noChangeArrowheads="1"/>
          </p:cNvSpPr>
          <p:nvPr>
            <p:ph type="sldNum" sz="quarter" idx="12"/>
          </p:nvPr>
        </p:nvSpPr>
        <p:spPr>
          <a:ln/>
        </p:spPr>
        <p:txBody>
          <a:bodyPr/>
          <a:lstStyle>
            <a:lvl1pPr>
              <a:defRPr/>
            </a:lvl1pPr>
          </a:lstStyle>
          <a:p>
            <a:pPr>
              <a:defRPr/>
            </a:pPr>
            <a:fld id="{1D391609-5F25-4B46-BA73-D6F29631B36B}" type="slidenum">
              <a:rPr lang="en-US" altLang="en-US"/>
              <a:pPr>
                <a:defRPr/>
              </a:pPr>
              <a:t>‹#›</a:t>
            </a:fld>
            <a:endParaRPr lang="en-US" altLang="en-US"/>
          </a:p>
        </p:txBody>
      </p:sp>
    </p:spTree>
    <p:extLst>
      <p:ext uri="{BB962C8B-B14F-4D97-AF65-F5344CB8AC3E}">
        <p14:creationId xmlns:p14="http://schemas.microsoft.com/office/powerpoint/2010/main" val="1865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730"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4F450D4-2792-8FAF-709A-04FC1B5A4C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4B28CC-B9D4-9443-B909-09D66D64A8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981698-E0B4-97F0-7DC0-7DEE914DDDDE}"/>
              </a:ext>
            </a:extLst>
          </p:cNvPr>
          <p:cNvSpPr>
            <a:spLocks noGrp="1" noChangeArrowheads="1"/>
          </p:cNvSpPr>
          <p:nvPr>
            <p:ph type="sldNum" sz="quarter" idx="12"/>
          </p:nvPr>
        </p:nvSpPr>
        <p:spPr>
          <a:ln/>
        </p:spPr>
        <p:txBody>
          <a:bodyPr/>
          <a:lstStyle>
            <a:lvl1pPr>
              <a:defRPr/>
            </a:lvl1pPr>
          </a:lstStyle>
          <a:p>
            <a:pPr>
              <a:defRPr/>
            </a:pPr>
            <a:fld id="{E614760E-017C-48DC-9D69-EF4FC7958AF7}" type="slidenum">
              <a:rPr lang="en-US" altLang="en-US"/>
              <a:pPr>
                <a:defRPr/>
              </a:pPr>
              <a:t>‹#›</a:t>
            </a:fld>
            <a:endParaRPr lang="en-US" altLang="en-US"/>
          </a:p>
        </p:txBody>
      </p:sp>
    </p:spTree>
    <p:extLst>
      <p:ext uri="{BB962C8B-B14F-4D97-AF65-F5344CB8AC3E}">
        <p14:creationId xmlns:p14="http://schemas.microsoft.com/office/powerpoint/2010/main" val="67035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2540"/>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566"/>
            <a:ext cx="16160750"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566"/>
            <a:ext cx="16167364"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DBFCEF5-7D52-47E3-0A58-64FC54B9910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F5D066-2491-4F64-2773-1F418480A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AB3161-0517-9786-E605-60D8E4F16333}"/>
              </a:ext>
            </a:extLst>
          </p:cNvPr>
          <p:cNvSpPr>
            <a:spLocks noGrp="1" noChangeArrowheads="1"/>
          </p:cNvSpPr>
          <p:nvPr>
            <p:ph type="sldNum" sz="quarter" idx="12"/>
          </p:nvPr>
        </p:nvSpPr>
        <p:spPr>
          <a:ln/>
        </p:spPr>
        <p:txBody>
          <a:bodyPr/>
          <a:lstStyle>
            <a:lvl1pPr>
              <a:defRPr/>
            </a:lvl1pPr>
          </a:lstStyle>
          <a:p>
            <a:pPr>
              <a:defRPr/>
            </a:pPr>
            <a:fld id="{C5C22805-C70E-4E1A-BE7D-A0A15FBB3E18}" type="slidenum">
              <a:rPr lang="en-US" altLang="en-US"/>
              <a:pPr>
                <a:defRPr/>
              </a:pPr>
              <a:t>‹#›</a:t>
            </a:fld>
            <a:endParaRPr lang="en-US" altLang="en-US"/>
          </a:p>
        </p:txBody>
      </p:sp>
    </p:spTree>
    <p:extLst>
      <p:ext uri="{BB962C8B-B14F-4D97-AF65-F5344CB8AC3E}">
        <p14:creationId xmlns:p14="http://schemas.microsoft.com/office/powerpoint/2010/main" val="76307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BD868A-06E2-3C51-CDCC-6F4582D254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C71A8E-BB7B-DBEB-D007-1A3A7FD0D7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80A4ED-7A6B-217F-9E75-16A2F83FAD1A}"/>
              </a:ext>
            </a:extLst>
          </p:cNvPr>
          <p:cNvSpPr>
            <a:spLocks noGrp="1" noChangeArrowheads="1"/>
          </p:cNvSpPr>
          <p:nvPr>
            <p:ph type="sldNum" sz="quarter" idx="12"/>
          </p:nvPr>
        </p:nvSpPr>
        <p:spPr>
          <a:ln/>
        </p:spPr>
        <p:txBody>
          <a:bodyPr/>
          <a:lstStyle>
            <a:lvl1pPr>
              <a:defRPr/>
            </a:lvl1pPr>
          </a:lstStyle>
          <a:p>
            <a:pPr>
              <a:defRPr/>
            </a:pPr>
            <a:fld id="{5E719B80-07D2-4E6C-8E46-74288AD11679}" type="slidenum">
              <a:rPr lang="en-US" altLang="en-US"/>
              <a:pPr>
                <a:defRPr/>
              </a:pPr>
              <a:t>‹#›</a:t>
            </a:fld>
            <a:endParaRPr lang="en-US" altLang="en-US"/>
          </a:p>
        </p:txBody>
      </p:sp>
    </p:spTree>
    <p:extLst>
      <p:ext uri="{BB962C8B-B14F-4D97-AF65-F5344CB8AC3E}">
        <p14:creationId xmlns:p14="http://schemas.microsoft.com/office/powerpoint/2010/main" val="373263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B3A925-9CDE-0263-7427-02B50C5B07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4180864-C071-4CED-CCD9-E712CA4F63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B67B116-EFEC-D849-EDE6-1707471D7269}"/>
              </a:ext>
            </a:extLst>
          </p:cNvPr>
          <p:cNvSpPr>
            <a:spLocks noGrp="1" noChangeArrowheads="1"/>
          </p:cNvSpPr>
          <p:nvPr>
            <p:ph type="sldNum" sz="quarter" idx="12"/>
          </p:nvPr>
        </p:nvSpPr>
        <p:spPr>
          <a:ln/>
        </p:spPr>
        <p:txBody>
          <a:bodyPr/>
          <a:lstStyle>
            <a:lvl1pPr>
              <a:defRPr/>
            </a:lvl1pPr>
          </a:lstStyle>
          <a:p>
            <a:pPr>
              <a:defRPr/>
            </a:pPr>
            <a:fld id="{17B7CECE-13DD-41E5-986C-378188D77111}" type="slidenum">
              <a:rPr lang="en-US" altLang="en-US"/>
              <a:pPr>
                <a:defRPr/>
              </a:pPr>
              <a:t>‹#›</a:t>
            </a:fld>
            <a:endParaRPr lang="en-US" altLang="en-US"/>
          </a:p>
        </p:txBody>
      </p:sp>
    </p:spTree>
    <p:extLst>
      <p:ext uri="{BB962C8B-B14F-4D97-AF65-F5344CB8AC3E}">
        <p14:creationId xmlns:p14="http://schemas.microsoft.com/office/powerpoint/2010/main" val="260951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014"/>
            <a:ext cx="12033250" cy="49580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014"/>
            <a:ext cx="20447000" cy="24974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3094"/>
            <a:ext cx="12033250" cy="20015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1B78CE-147E-612E-51D7-5A0772AA03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8EBF78-5C00-D21C-5251-5836C00298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9AA1FD-CBF0-01BD-5986-55D09CEE5713}"/>
              </a:ext>
            </a:extLst>
          </p:cNvPr>
          <p:cNvSpPr>
            <a:spLocks noGrp="1" noChangeArrowheads="1"/>
          </p:cNvSpPr>
          <p:nvPr>
            <p:ph type="sldNum" sz="quarter" idx="12"/>
          </p:nvPr>
        </p:nvSpPr>
        <p:spPr>
          <a:ln/>
        </p:spPr>
        <p:txBody>
          <a:bodyPr/>
          <a:lstStyle>
            <a:lvl1pPr>
              <a:defRPr/>
            </a:lvl1pPr>
          </a:lstStyle>
          <a:p>
            <a:pPr>
              <a:defRPr/>
            </a:pPr>
            <a:fld id="{7551B12D-AA45-4BEE-BC28-7C3B5C6FA8F1}" type="slidenum">
              <a:rPr lang="en-US" altLang="en-US"/>
              <a:pPr>
                <a:defRPr/>
              </a:pPr>
              <a:t>‹#›</a:t>
            </a:fld>
            <a:endParaRPr lang="en-US" altLang="en-US"/>
          </a:p>
        </p:txBody>
      </p:sp>
    </p:spTree>
    <p:extLst>
      <p:ext uri="{BB962C8B-B14F-4D97-AF65-F5344CB8AC3E}">
        <p14:creationId xmlns:p14="http://schemas.microsoft.com/office/powerpoint/2010/main" val="12327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7" y="20482561"/>
            <a:ext cx="21945864" cy="24188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7" y="2614508"/>
            <a:ext cx="21945864" cy="17556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7" y="22901394"/>
            <a:ext cx="21945864" cy="3433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94D340-32FE-A265-9873-9FD67DFE54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73E8A6-D971-0777-45C1-033C8D896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24B35A-6414-E3F7-D3DD-AB117D52E28D}"/>
              </a:ext>
            </a:extLst>
          </p:cNvPr>
          <p:cNvSpPr>
            <a:spLocks noGrp="1" noChangeArrowheads="1"/>
          </p:cNvSpPr>
          <p:nvPr>
            <p:ph type="sldNum" sz="quarter" idx="12"/>
          </p:nvPr>
        </p:nvSpPr>
        <p:spPr>
          <a:ln/>
        </p:spPr>
        <p:txBody>
          <a:bodyPr/>
          <a:lstStyle>
            <a:lvl1pPr>
              <a:defRPr/>
            </a:lvl1pPr>
          </a:lstStyle>
          <a:p>
            <a:pPr>
              <a:defRPr/>
            </a:pPr>
            <a:fld id="{2511BD04-8ED4-49C0-98B5-C180EDC96525}" type="slidenum">
              <a:rPr lang="en-US" altLang="en-US"/>
              <a:pPr>
                <a:defRPr/>
              </a:pPr>
              <a:t>‹#›</a:t>
            </a:fld>
            <a:endParaRPr lang="en-US" altLang="en-US"/>
          </a:p>
        </p:txBody>
      </p:sp>
    </p:spTree>
    <p:extLst>
      <p:ext uri="{BB962C8B-B14F-4D97-AF65-F5344CB8AC3E}">
        <p14:creationId xmlns:p14="http://schemas.microsoft.com/office/powerpoint/2010/main" val="172965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2C8310-050B-16B0-6E7F-357AF5108C8D}"/>
              </a:ext>
            </a:extLst>
          </p:cNvPr>
          <p:cNvSpPr>
            <a:spLocks noGrp="1" noChangeArrowheads="1"/>
          </p:cNvSpPr>
          <p:nvPr>
            <p:ph type="title"/>
          </p:nvPr>
        </p:nvSpPr>
        <p:spPr bwMode="auto">
          <a:xfrm>
            <a:off x="2743200" y="2600325"/>
            <a:ext cx="3108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81DFBA1-B64E-A5AA-A221-E83B0919B1C1}"/>
              </a:ext>
            </a:extLst>
          </p:cNvPr>
          <p:cNvSpPr>
            <a:spLocks noGrp="1" noChangeArrowheads="1"/>
          </p:cNvSpPr>
          <p:nvPr>
            <p:ph type="body" idx="1"/>
          </p:nvPr>
        </p:nvSpPr>
        <p:spPr bwMode="auto">
          <a:xfrm>
            <a:off x="2743200" y="8451850"/>
            <a:ext cx="31089600" cy="175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950727-F682-DF98-B0E3-2DF91F67CC87}"/>
              </a:ext>
            </a:extLst>
          </p:cNvPr>
          <p:cNvSpPr>
            <a:spLocks noGrp="1" noChangeArrowheads="1"/>
          </p:cNvSpPr>
          <p:nvPr>
            <p:ph type="dt" sz="half" idx="2"/>
          </p:nvPr>
        </p:nvSpPr>
        <p:spPr bwMode="auto">
          <a:xfrm>
            <a:off x="27432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vl1pPr>
          </a:lstStyle>
          <a:p>
            <a:pPr>
              <a:defRPr/>
            </a:pPr>
            <a:endParaRPr lang="en-US"/>
          </a:p>
        </p:txBody>
      </p:sp>
      <p:sp>
        <p:nvSpPr>
          <p:cNvPr id="1029" name="Rectangle 5">
            <a:extLst>
              <a:ext uri="{FF2B5EF4-FFF2-40B4-BE49-F238E27FC236}">
                <a16:creationId xmlns:a16="http://schemas.microsoft.com/office/drawing/2014/main" id="{F5E92ED4-A1E0-87DF-11F1-87A4055EDDEF}"/>
              </a:ext>
            </a:extLst>
          </p:cNvPr>
          <p:cNvSpPr>
            <a:spLocks noGrp="1" noChangeArrowheads="1"/>
          </p:cNvSpPr>
          <p:nvPr>
            <p:ph type="ftr" sz="quarter" idx="3"/>
          </p:nvPr>
        </p:nvSpPr>
        <p:spPr bwMode="auto">
          <a:xfrm>
            <a:off x="12496800" y="26660475"/>
            <a:ext cx="115824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vl1pPr>
          </a:lstStyle>
          <a:p>
            <a:pPr>
              <a:defRPr/>
            </a:pPr>
            <a:endParaRPr lang="en-US"/>
          </a:p>
        </p:txBody>
      </p:sp>
      <p:sp>
        <p:nvSpPr>
          <p:cNvPr id="1030" name="Rectangle 6">
            <a:extLst>
              <a:ext uri="{FF2B5EF4-FFF2-40B4-BE49-F238E27FC236}">
                <a16:creationId xmlns:a16="http://schemas.microsoft.com/office/drawing/2014/main" id="{9E2209C8-80FF-60A0-A96D-C5A9434124AC}"/>
              </a:ext>
            </a:extLst>
          </p:cNvPr>
          <p:cNvSpPr>
            <a:spLocks noGrp="1" noChangeArrowheads="1"/>
          </p:cNvSpPr>
          <p:nvPr>
            <p:ph type="sldNum" sz="quarter" idx="4"/>
          </p:nvPr>
        </p:nvSpPr>
        <p:spPr bwMode="auto">
          <a:xfrm>
            <a:off x="26212800" y="26660475"/>
            <a:ext cx="7620000" cy="194945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pPr>
              <a:defRPr/>
            </a:pPr>
            <a:fld id="{A95A0C88-A0BE-4681-AE92-EC3229E55DE3}" type="slidenum">
              <a:rPr lang="en-US" altLang="en-US"/>
              <a:pPr>
                <a:defRPr/>
              </a:pPr>
              <a:t>‹#›</a:t>
            </a:fld>
            <a:endParaRPr lang="en-US" altLang="en-US"/>
          </a:p>
        </p:txBody>
      </p:sp>
      <p:sp>
        <p:nvSpPr>
          <p:cNvPr id="1031" name="Rectangle 7">
            <a:extLst>
              <a:ext uri="{FF2B5EF4-FFF2-40B4-BE49-F238E27FC236}">
                <a16:creationId xmlns:a16="http://schemas.microsoft.com/office/drawing/2014/main" id="{D4AAE338-27DA-6385-349C-EF74D829D657}"/>
              </a:ext>
            </a:extLst>
          </p:cNvPr>
          <p:cNvSpPr>
            <a:spLocks noChangeArrowheads="1"/>
          </p:cNvSpPr>
          <p:nvPr userDrawn="1"/>
        </p:nvSpPr>
        <p:spPr bwMode="auto">
          <a:xfrm>
            <a:off x="952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2" name="Rectangle 8">
            <a:extLst>
              <a:ext uri="{FF2B5EF4-FFF2-40B4-BE49-F238E27FC236}">
                <a16:creationId xmlns:a16="http://schemas.microsoft.com/office/drawing/2014/main" id="{536AEF48-A5E6-28F7-7558-98EA482D1301}"/>
              </a:ext>
            </a:extLst>
          </p:cNvPr>
          <p:cNvSpPr>
            <a:spLocks noChangeArrowheads="1"/>
          </p:cNvSpPr>
          <p:nvPr userDrawn="1"/>
        </p:nvSpPr>
        <p:spPr bwMode="auto">
          <a:xfrm>
            <a:off x="9779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3" name="Rectangle 9">
            <a:extLst>
              <a:ext uri="{FF2B5EF4-FFF2-40B4-BE49-F238E27FC236}">
                <a16:creationId xmlns:a16="http://schemas.microsoft.com/office/drawing/2014/main" id="{A54E70A1-334C-F24A-0219-C46C9F8B4010}"/>
              </a:ext>
            </a:extLst>
          </p:cNvPr>
          <p:cNvSpPr>
            <a:spLocks noChangeArrowheads="1"/>
          </p:cNvSpPr>
          <p:nvPr userDrawn="1"/>
        </p:nvSpPr>
        <p:spPr bwMode="auto">
          <a:xfrm>
            <a:off x="186055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Rectangle 10">
            <a:extLst>
              <a:ext uri="{FF2B5EF4-FFF2-40B4-BE49-F238E27FC236}">
                <a16:creationId xmlns:a16="http://schemas.microsoft.com/office/drawing/2014/main" id="{388220AC-2063-8424-5CF8-9F3C2D2C9F16}"/>
              </a:ext>
            </a:extLst>
          </p:cNvPr>
          <p:cNvSpPr>
            <a:spLocks noChangeArrowheads="1"/>
          </p:cNvSpPr>
          <p:nvPr userDrawn="1"/>
        </p:nvSpPr>
        <p:spPr bwMode="auto">
          <a:xfrm>
            <a:off x="27432000" y="7947025"/>
            <a:ext cx="8191500" cy="20229513"/>
          </a:xfrm>
          <a:prstGeom prst="rect">
            <a:avLst/>
          </a:prstGeom>
          <a:solidFill>
            <a:schemeClr val="bg1"/>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Rectangle 12">
            <a:extLst>
              <a:ext uri="{FF2B5EF4-FFF2-40B4-BE49-F238E27FC236}">
                <a16:creationId xmlns:a16="http://schemas.microsoft.com/office/drawing/2014/main" id="{5DA6BCE9-F7AF-35DA-EBCE-6C7D5C8F36C4}"/>
              </a:ext>
            </a:extLst>
          </p:cNvPr>
          <p:cNvSpPr>
            <a:spLocks noChangeArrowheads="1"/>
          </p:cNvSpPr>
          <p:nvPr userDrawn="1"/>
        </p:nvSpPr>
        <p:spPr bwMode="auto">
          <a:xfrm>
            <a:off x="0" y="0"/>
            <a:ext cx="36576000" cy="292608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D75"/>
        </a:solidFill>
        <a:effectLst/>
      </p:bgPr>
    </p:bg>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C78FB99D-A2F6-607D-0424-1C3834914E92}"/>
              </a:ext>
            </a:extLst>
          </p:cNvPr>
          <p:cNvSpPr>
            <a:spLocks noChangeArrowheads="1"/>
          </p:cNvSpPr>
          <p:nvPr/>
        </p:nvSpPr>
        <p:spPr bwMode="auto">
          <a:xfrm>
            <a:off x="9748838" y="19735800"/>
            <a:ext cx="17073562" cy="8489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sz="2400"/>
          </a:p>
        </p:txBody>
      </p:sp>
      <p:sp>
        <p:nvSpPr>
          <p:cNvPr id="4099" name="Text Box 343">
            <a:extLst>
              <a:ext uri="{FF2B5EF4-FFF2-40B4-BE49-F238E27FC236}">
                <a16:creationId xmlns:a16="http://schemas.microsoft.com/office/drawing/2014/main" id="{70299039-4BF9-0D68-455D-6D1420FCC023}"/>
              </a:ext>
            </a:extLst>
          </p:cNvPr>
          <p:cNvSpPr txBox="1">
            <a:spLocks noChangeArrowheads="1"/>
          </p:cNvSpPr>
          <p:nvPr/>
        </p:nvSpPr>
        <p:spPr bwMode="auto">
          <a:xfrm>
            <a:off x="27443113" y="7720179"/>
            <a:ext cx="8137525" cy="7434263"/>
          </a:xfrm>
          <a:prstGeom prst="rect">
            <a:avLst/>
          </a:prstGeom>
          <a:solidFill>
            <a:schemeClr val="bg1"/>
          </a:solidFill>
          <a:ln>
            <a:noFill/>
          </a:ln>
        </p:spPr>
        <p:txBody>
          <a:bodyPr lIns="360000" tIns="180000" rIns="360000" bIns="180000">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457200" indent="-457200">
              <a:spcAft>
                <a:spcPts val="1800"/>
              </a:spcAft>
              <a:buFont typeface="Arial" panose="020B0604020202020204" pitchFamily="34" charset="0"/>
              <a:buChar char="•"/>
              <a:defRPr/>
            </a:pPr>
            <a:r>
              <a:rPr lang="en-US" sz="2350">
                <a:latin typeface="+mn-lt"/>
              </a:rPr>
              <a:t>This study is based in an urban city; therefore, it is difficult to generalize the findings with middle-class and upper-class demographics as the results may differ with socioeconomic standing in families.</a:t>
            </a:r>
          </a:p>
          <a:p>
            <a:pPr marL="457200" indent="-457200">
              <a:spcAft>
                <a:spcPts val="1800"/>
              </a:spcAft>
              <a:buFont typeface="Arial" panose="020B0604020202020204" pitchFamily="34" charset="0"/>
              <a:buChar char="•"/>
              <a:defRPr/>
            </a:pPr>
            <a:r>
              <a:rPr lang="en-US" sz="2350">
                <a:latin typeface="+mn-lt"/>
              </a:rPr>
              <a:t>This study is not accounting for the students with parental substance abuse who are not seeking treatment.</a:t>
            </a:r>
          </a:p>
          <a:p>
            <a:pPr marL="457200" indent="-457200">
              <a:spcAft>
                <a:spcPts val="1800"/>
              </a:spcAft>
              <a:buFont typeface="Arial" panose="020B0604020202020204" pitchFamily="34" charset="0"/>
              <a:buChar char="•"/>
              <a:defRPr/>
            </a:pPr>
            <a:r>
              <a:rPr lang="en-US" sz="2350">
                <a:latin typeface="+mn-lt"/>
              </a:rPr>
              <a:t>It is challenging to generalize the findings to all children in urban areas experiencing parental substance abuse.</a:t>
            </a:r>
          </a:p>
          <a:p>
            <a:pPr marL="457200" indent="-457200">
              <a:spcAft>
                <a:spcPts val="1800"/>
              </a:spcAft>
              <a:buFont typeface="Arial" panose="020B0604020202020204" pitchFamily="34" charset="0"/>
              <a:buChar char="•"/>
              <a:defRPr/>
            </a:pPr>
            <a:r>
              <a:rPr lang="en-US" altLang="en-US" sz="2350">
                <a:latin typeface="+mn-lt"/>
              </a:rPr>
              <a:t>It is difficult to validate the long-term outcomes of promoting healthy habit programs when studying the selected age group. </a:t>
            </a:r>
          </a:p>
          <a:p>
            <a:pPr marL="457200" indent="-457200">
              <a:spcAft>
                <a:spcPts val="1800"/>
              </a:spcAft>
              <a:buFont typeface="Arial" panose="020B0604020202020204" pitchFamily="34" charset="0"/>
              <a:buChar char="•"/>
              <a:defRPr/>
            </a:pPr>
            <a:r>
              <a:rPr lang="en-US" altLang="en-US" sz="2350">
                <a:latin typeface="+mn-lt"/>
              </a:rPr>
              <a:t>The primary researcher has not had an adverse experience in childhood, more specifically parental substance abuse, and it may be difficult to understand the feelings and adversities the students face. It is anticipated that some of the information collected can trigger emotional distress and interrupt questioning during the interview process. </a:t>
            </a:r>
          </a:p>
        </p:txBody>
      </p:sp>
      <p:sp>
        <p:nvSpPr>
          <p:cNvPr id="4100" name="Text Box 23">
            <a:extLst>
              <a:ext uri="{FF2B5EF4-FFF2-40B4-BE49-F238E27FC236}">
                <a16:creationId xmlns:a16="http://schemas.microsoft.com/office/drawing/2014/main" id="{71F318B7-C0FC-FBB9-FB3E-F7EB34C3F6E8}"/>
              </a:ext>
            </a:extLst>
          </p:cNvPr>
          <p:cNvSpPr txBox="1">
            <a:spLocks noChangeArrowheads="1"/>
          </p:cNvSpPr>
          <p:nvPr/>
        </p:nvSpPr>
        <p:spPr bwMode="auto">
          <a:xfrm>
            <a:off x="919502" y="7718592"/>
            <a:ext cx="8193087" cy="126591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nchor="t">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pPr>
            <a:r>
              <a:rPr lang="en-US" altLang="en-US" sz="2900">
                <a:latin typeface="Times New Roman"/>
                <a:cs typeface="Times New Roman"/>
              </a:rPr>
              <a:t>Research has shown that parental substance abuse is related to negative effects on a child’s overall health and well-being. Children living with substance using parents are likely to be exposed to household dysfunction, neglectful parenting, economic hardship and are at greater risk for child maltreatment or abuse (Thompson, Roper &amp; Peveto, 2013).</a:t>
            </a:r>
          </a:p>
          <a:p>
            <a:pPr>
              <a:spcAft>
                <a:spcPts val="1800"/>
              </a:spcAft>
              <a:buFont typeface="Arial" panose="020B0604020202020204" pitchFamily="34" charset="0"/>
              <a:buChar char="•"/>
            </a:pPr>
            <a:r>
              <a:rPr lang="en-US" altLang="en-US" sz="2900">
                <a:latin typeface="Times New Roman"/>
                <a:cs typeface="Times New Roman"/>
              </a:rPr>
              <a:t>The current study is needed because, while there are effective treatment and recovery programs for substance abusers, there needs to be an emphasis on the child’s well-being as much as the parent’s recovery.</a:t>
            </a:r>
          </a:p>
          <a:p>
            <a:pPr>
              <a:spcAft>
                <a:spcPts val="1800"/>
              </a:spcAft>
              <a:buFont typeface="Arial" panose="020B0604020202020204" pitchFamily="34" charset="0"/>
              <a:buChar char="•"/>
            </a:pPr>
            <a:r>
              <a:rPr lang="en-US" altLang="en-US" sz="2900">
                <a:latin typeface="Times New Roman"/>
                <a:cs typeface="Times New Roman"/>
              </a:rPr>
              <a:t>This study will interview </a:t>
            </a:r>
            <a:r>
              <a:rPr lang="en-US" altLang="en-US" sz="2900" err="1">
                <a:latin typeface="Times New Roman"/>
                <a:cs typeface="Times New Roman"/>
              </a:rPr>
              <a:t>Lorensville</a:t>
            </a:r>
            <a:r>
              <a:rPr lang="en-US" altLang="en-US" sz="2900">
                <a:latin typeface="Times New Roman"/>
                <a:cs typeface="Times New Roman"/>
              </a:rPr>
              <a:t> Elementary students (N=12), addressing their lived experience with this specific phenomena, as well as identifying the short- and long-term outcomes of parental substance abuse. </a:t>
            </a:r>
            <a:endParaRPr lang="en-US" altLang="en-US" sz="2900">
              <a:cs typeface="Times New Roman"/>
            </a:endParaRPr>
          </a:p>
          <a:p>
            <a:pPr>
              <a:spcAft>
                <a:spcPts val="1800"/>
              </a:spcAft>
              <a:buFont typeface="Arial" panose="020B0604020202020204" pitchFamily="34" charset="0"/>
              <a:buChar char="•"/>
            </a:pPr>
            <a:r>
              <a:rPr lang="en-US" altLang="en-US" sz="2900">
                <a:latin typeface="Times New Roman"/>
                <a:cs typeface="Times New Roman"/>
              </a:rPr>
              <a:t>Additionally, this study examines the benefits of healthy habit programs within elementary schools, as it has potential to be resourceful for students exposed to adverse experiences. Therefore, the </a:t>
            </a:r>
            <a:r>
              <a:rPr lang="en-US" altLang="en-US" sz="2900" err="1">
                <a:latin typeface="Times New Roman"/>
                <a:cs typeface="Times New Roman"/>
              </a:rPr>
              <a:t>Lorensville</a:t>
            </a:r>
            <a:r>
              <a:rPr lang="en-US" altLang="en-US" sz="2900">
                <a:latin typeface="Times New Roman"/>
                <a:cs typeface="Times New Roman"/>
              </a:rPr>
              <a:t> School Counselor (N=1), will be included in the interview process. </a:t>
            </a:r>
            <a:endParaRPr lang="en-US" altLang="en-US" sz="2900">
              <a:cs typeface="Times New Roman"/>
            </a:endParaRPr>
          </a:p>
        </p:txBody>
      </p:sp>
      <p:sp>
        <p:nvSpPr>
          <p:cNvPr id="4102" name="Text Box 25">
            <a:extLst>
              <a:ext uri="{FF2B5EF4-FFF2-40B4-BE49-F238E27FC236}">
                <a16:creationId xmlns:a16="http://schemas.microsoft.com/office/drawing/2014/main" id="{19100997-3938-0AC6-86FF-27279B46B20F}"/>
              </a:ext>
            </a:extLst>
          </p:cNvPr>
          <p:cNvSpPr txBox="1">
            <a:spLocks noChangeArrowheads="1"/>
          </p:cNvSpPr>
          <p:nvPr/>
        </p:nvSpPr>
        <p:spPr bwMode="auto">
          <a:xfrm>
            <a:off x="914400" y="6019800"/>
            <a:ext cx="8193088"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Arial Unicode MS" pitchFamily="34"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latin typeface="+mn-lt"/>
              </a:rPr>
              <a:t>BACKGROUND</a:t>
            </a:r>
            <a:endParaRPr lang="en-US" altLang="en-US">
              <a:latin typeface="+mn-lt"/>
            </a:endParaRPr>
          </a:p>
        </p:txBody>
      </p:sp>
      <p:sp>
        <p:nvSpPr>
          <p:cNvPr id="4" name="Rectangle 34">
            <a:extLst>
              <a:ext uri="{FF2B5EF4-FFF2-40B4-BE49-F238E27FC236}">
                <a16:creationId xmlns:a16="http://schemas.microsoft.com/office/drawing/2014/main" id="{71E0385C-D2F1-EF95-71DD-F6E9A1463A95}"/>
              </a:ext>
            </a:extLst>
          </p:cNvPr>
          <p:cNvSpPr>
            <a:spLocks noChangeArrowheads="1"/>
          </p:cNvSpPr>
          <p:nvPr/>
        </p:nvSpPr>
        <p:spPr bwMode="auto">
          <a:xfrm>
            <a:off x="609600" y="4192588"/>
            <a:ext cx="353568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4700" b="1">
                <a:solidFill>
                  <a:schemeClr val="bg1"/>
                </a:solidFill>
                <a:latin typeface="Arial Unicode MS" panose="020B0604020202020204" pitchFamily="34" charset="-128"/>
              </a:rPr>
              <a:t> Kelly E. Morris</a:t>
            </a:r>
          </a:p>
          <a:p>
            <a:pPr algn="ctr"/>
            <a:r>
              <a:rPr lang="en-US" altLang="en-US" sz="4700" b="1">
                <a:solidFill>
                  <a:schemeClr val="bg1"/>
                </a:solidFill>
                <a:latin typeface="Arial Unicode MS" panose="020B0604020202020204" pitchFamily="34" charset="-128"/>
              </a:rPr>
              <a:t>Monmouth University</a:t>
            </a:r>
          </a:p>
        </p:txBody>
      </p:sp>
      <p:sp>
        <p:nvSpPr>
          <p:cNvPr id="4103" name="Text Box 36">
            <a:extLst>
              <a:ext uri="{FF2B5EF4-FFF2-40B4-BE49-F238E27FC236}">
                <a16:creationId xmlns:a16="http://schemas.microsoft.com/office/drawing/2014/main" id="{73D68542-9017-2BDE-3FD7-119DC1760DED}"/>
              </a:ext>
            </a:extLst>
          </p:cNvPr>
          <p:cNvSpPr txBox="1">
            <a:spLocks noChangeArrowheads="1"/>
          </p:cNvSpPr>
          <p:nvPr/>
        </p:nvSpPr>
        <p:spPr bwMode="auto">
          <a:xfrm>
            <a:off x="9752013" y="7718592"/>
            <a:ext cx="8242300" cy="10874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nchor="t">
            <a:spAutoFit/>
          </a:bodyPr>
          <a:lstStyle>
            <a:lvl1pPr marL="571500" indent="-571500">
              <a:defRPr sz="2000">
                <a:solidFill>
                  <a:schemeClr val="tx1"/>
                </a:solidFill>
                <a:latin typeface="Times New Roman" panose="02020603050405020304" pitchFamily="18" charset="0"/>
              </a:defRPr>
            </a:lvl1pPr>
            <a:lvl2pPr marL="1314450" indent="-57150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pPr>
            <a:r>
              <a:rPr lang="en-US" altLang="en-US" sz="2900" dirty="0">
                <a:latin typeface="Times New Roman"/>
                <a:cs typeface="Times New Roman"/>
              </a:rPr>
              <a:t>Previous research has identified s</a:t>
            </a:r>
            <a:r>
              <a:rPr lang="en-US" sz="2900" dirty="0">
                <a:latin typeface="Times New Roman"/>
                <a:cs typeface="Times New Roman"/>
              </a:rPr>
              <a:t>hort-term consequences linked to adverse experiences in childhood, such as parental substance abuse. </a:t>
            </a:r>
            <a:endParaRPr lang="en-US" altLang="en-US" sz="2900" dirty="0">
              <a:cs typeface="Times New Roman" panose="02020603050405020304" pitchFamily="18" charset="0"/>
            </a:endParaRPr>
          </a:p>
          <a:p>
            <a:pPr>
              <a:spcAft>
                <a:spcPts val="1800"/>
              </a:spcAft>
              <a:buFont typeface="Arial" panose="020B0604020202020204" pitchFamily="34" charset="0"/>
              <a:buChar char="•"/>
            </a:pPr>
            <a:r>
              <a:rPr lang="en-US" sz="2900" dirty="0">
                <a:latin typeface="Times New Roman"/>
                <a:cs typeface="Times New Roman"/>
              </a:rPr>
              <a:t>Possible outcomes linked to parental substance abuse are stress, lower school achievement, behavioral problems as well as anxiety and depression (Vink, van Dommelen, van der Pal, </a:t>
            </a:r>
            <a:r>
              <a:rPr lang="en-US" sz="2900" dirty="0" err="1">
                <a:latin typeface="Times New Roman"/>
                <a:cs typeface="Times New Roman"/>
              </a:rPr>
              <a:t>Eekhout</a:t>
            </a:r>
            <a:r>
              <a:rPr lang="en-US" sz="2900" dirty="0">
                <a:latin typeface="Times New Roman"/>
                <a:cs typeface="Times New Roman"/>
              </a:rPr>
              <a:t>, Pannebakker, Klein </a:t>
            </a:r>
            <a:r>
              <a:rPr lang="en-US" sz="2900" dirty="0" err="1">
                <a:latin typeface="Times New Roman"/>
                <a:cs typeface="Times New Roman"/>
              </a:rPr>
              <a:t>Velderman</a:t>
            </a:r>
            <a:r>
              <a:rPr lang="en-US" sz="2900" dirty="0">
                <a:latin typeface="Times New Roman"/>
                <a:cs typeface="Times New Roman"/>
              </a:rPr>
              <a:t>, </a:t>
            </a:r>
            <a:r>
              <a:rPr lang="en-US" sz="2900" dirty="0" err="1">
                <a:latin typeface="Times New Roman"/>
                <a:cs typeface="Times New Roman"/>
              </a:rPr>
              <a:t>Haagmans</a:t>
            </a:r>
            <a:r>
              <a:rPr lang="en-US" sz="2900" dirty="0">
                <a:latin typeface="Times New Roman"/>
                <a:cs typeface="Times New Roman"/>
              </a:rPr>
              <a:t>, Mulder &amp; Dekker, 2019). </a:t>
            </a:r>
            <a:endParaRPr lang="en-US" sz="2900" dirty="0">
              <a:cs typeface="Times New Roman" panose="02020603050405020304" pitchFamily="18" charset="0"/>
            </a:endParaRPr>
          </a:p>
          <a:p>
            <a:pPr>
              <a:spcAft>
                <a:spcPts val="1800"/>
              </a:spcAft>
              <a:buFont typeface="Arial" panose="020B0604020202020204" pitchFamily="34" charset="0"/>
              <a:buChar char="•"/>
            </a:pPr>
            <a:r>
              <a:rPr lang="en-US" sz="2900" dirty="0">
                <a:latin typeface="Times New Roman"/>
                <a:cs typeface="Times New Roman"/>
              </a:rPr>
              <a:t>Short-term effects may lead to long term developmental problems, including early life exposure to stress which may cause brain dysfunction affecting the person’s mental health all their life (Jääskeläinen, </a:t>
            </a:r>
            <a:r>
              <a:rPr lang="en-US" sz="2900" dirty="0" err="1">
                <a:latin typeface="Times New Roman"/>
                <a:cs typeface="Times New Roman"/>
              </a:rPr>
              <a:t>Holmila</a:t>
            </a:r>
            <a:r>
              <a:rPr lang="en-US" sz="2900" dirty="0">
                <a:latin typeface="Times New Roman"/>
                <a:cs typeface="Times New Roman"/>
              </a:rPr>
              <a:t>, </a:t>
            </a:r>
            <a:r>
              <a:rPr lang="en-US" sz="2900" dirty="0" err="1">
                <a:latin typeface="Times New Roman"/>
                <a:cs typeface="Times New Roman"/>
              </a:rPr>
              <a:t>Notkola</a:t>
            </a:r>
            <a:r>
              <a:rPr lang="en-US" sz="2900" dirty="0">
                <a:latin typeface="Times New Roman"/>
                <a:cs typeface="Times New Roman"/>
              </a:rPr>
              <a:t> &amp; </a:t>
            </a:r>
            <a:r>
              <a:rPr lang="en-US" sz="2900" dirty="0" err="1">
                <a:latin typeface="Times New Roman"/>
                <a:cs typeface="Times New Roman"/>
              </a:rPr>
              <a:t>Raitasalo</a:t>
            </a:r>
            <a:r>
              <a:rPr lang="en-US" sz="2900" dirty="0">
                <a:latin typeface="Times New Roman"/>
                <a:cs typeface="Times New Roman"/>
              </a:rPr>
              <a:t>, 2016).</a:t>
            </a:r>
          </a:p>
          <a:p>
            <a:pPr>
              <a:spcAft>
                <a:spcPts val="1800"/>
              </a:spcAft>
              <a:buFont typeface="Arial" panose="020B0604020202020204" pitchFamily="34" charset="0"/>
              <a:buChar char="•"/>
            </a:pPr>
            <a:r>
              <a:rPr lang="en-US" sz="2900" dirty="0">
                <a:latin typeface="Times New Roman"/>
                <a:cs typeface="Times New Roman"/>
              </a:rPr>
              <a:t>Long-term effects of being exposed to adverse experiences in childhood include negative overall health consequences, physical diseases, and mental disorders (Vink, van Dommelen, van der Pal, </a:t>
            </a:r>
            <a:r>
              <a:rPr lang="en-US" sz="2900" dirty="0" err="1">
                <a:latin typeface="Times New Roman"/>
                <a:cs typeface="Times New Roman"/>
              </a:rPr>
              <a:t>Eekhout</a:t>
            </a:r>
            <a:r>
              <a:rPr lang="en-US" sz="2900" dirty="0">
                <a:latin typeface="Times New Roman"/>
                <a:cs typeface="Times New Roman"/>
              </a:rPr>
              <a:t>, Pannebakker, Klein </a:t>
            </a:r>
            <a:r>
              <a:rPr lang="en-US" sz="2900" dirty="0" err="1">
                <a:latin typeface="Times New Roman"/>
                <a:cs typeface="Times New Roman"/>
              </a:rPr>
              <a:t>Velderman</a:t>
            </a:r>
            <a:r>
              <a:rPr lang="en-US" sz="2900" dirty="0">
                <a:latin typeface="Times New Roman"/>
                <a:cs typeface="Times New Roman"/>
              </a:rPr>
              <a:t>, </a:t>
            </a:r>
            <a:r>
              <a:rPr lang="en-US" sz="2900" dirty="0" err="1">
                <a:latin typeface="Times New Roman"/>
                <a:cs typeface="Times New Roman"/>
              </a:rPr>
              <a:t>Haagmans</a:t>
            </a:r>
            <a:r>
              <a:rPr lang="en-US" sz="2900" dirty="0">
                <a:latin typeface="Times New Roman"/>
                <a:cs typeface="Times New Roman"/>
              </a:rPr>
              <a:t>, Mulder &amp; Dekker, 2019).</a:t>
            </a:r>
          </a:p>
        </p:txBody>
      </p:sp>
      <p:sp>
        <p:nvSpPr>
          <p:cNvPr id="4106" name="Text Box 37">
            <a:extLst>
              <a:ext uri="{FF2B5EF4-FFF2-40B4-BE49-F238E27FC236}">
                <a16:creationId xmlns:a16="http://schemas.microsoft.com/office/drawing/2014/main" id="{7BC787CA-AED5-5C2D-26E6-519E6F113FAD}"/>
              </a:ext>
            </a:extLst>
          </p:cNvPr>
          <p:cNvSpPr txBox="1">
            <a:spLocks noChangeArrowheads="1"/>
          </p:cNvSpPr>
          <p:nvPr/>
        </p:nvSpPr>
        <p:spPr bwMode="auto">
          <a:xfrm>
            <a:off x="914400" y="20820063"/>
            <a:ext cx="8229600" cy="1593850"/>
          </a:xfrm>
          <a:prstGeom prst="rect">
            <a:avLst/>
          </a:prstGeom>
          <a:solidFill>
            <a:schemeClr val="tx2">
              <a:lumMod val="20000"/>
              <a:lumOff val="80000"/>
            </a:schemeClr>
          </a:solidFill>
          <a:ln w="53975">
            <a:solidFill>
              <a:schemeClr val="tx1"/>
            </a:solidFill>
          </a:ln>
        </p:spPr>
        <p:txBody>
          <a:bodyPr lIns="360000" tIns="180000" rIns="360000" bIns="180000" anchor="t">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PURPOSE &amp; RESEARCH QUESTIONS</a:t>
            </a:r>
            <a:endParaRPr lang="en-US" altLang="en-US" dirty="0"/>
          </a:p>
        </p:txBody>
      </p:sp>
      <p:sp>
        <p:nvSpPr>
          <p:cNvPr id="2061" name="Text Box 43">
            <a:extLst>
              <a:ext uri="{FF2B5EF4-FFF2-40B4-BE49-F238E27FC236}">
                <a16:creationId xmlns:a16="http://schemas.microsoft.com/office/drawing/2014/main" id="{EAFCA5D8-EFD0-A5D7-3EA1-C3E39F313C40}"/>
              </a:ext>
            </a:extLst>
          </p:cNvPr>
          <p:cNvSpPr txBox="1">
            <a:spLocks noChangeArrowheads="1"/>
          </p:cNvSpPr>
          <p:nvPr/>
        </p:nvSpPr>
        <p:spPr bwMode="auto">
          <a:xfrm>
            <a:off x="18619618" y="7718592"/>
            <a:ext cx="8223250" cy="10520142"/>
          </a:xfrm>
          <a:prstGeom prst="rect">
            <a:avLst/>
          </a:prstGeom>
          <a:solidFill>
            <a:schemeClr val="bg1"/>
          </a:solidFill>
          <a:ln>
            <a:noFill/>
          </a:ln>
        </p:spPr>
        <p:txBody>
          <a:bodyPr lIns="360000" tIns="180000" rIns="360000" bIns="180000" anchor="t">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2200" b="1" i="1">
                <a:latin typeface="Times New Roman"/>
                <a:cs typeface="Times New Roman"/>
              </a:rPr>
              <a:t>Participants</a:t>
            </a:r>
          </a:p>
          <a:p>
            <a:pPr marL="571500" indent="-571500">
              <a:buFont typeface="Arial" panose="020B0604020202020204" pitchFamily="34" charset="0"/>
              <a:buChar char="•"/>
              <a:defRPr/>
            </a:pPr>
            <a:r>
              <a:rPr lang="en-US" sz="2200" err="1">
                <a:latin typeface="Times New Roman"/>
                <a:cs typeface="Times New Roman"/>
              </a:rPr>
              <a:t>Lorensville</a:t>
            </a:r>
            <a:r>
              <a:rPr lang="en-US" sz="2200">
                <a:latin typeface="Times New Roman"/>
                <a:cs typeface="Times New Roman"/>
              </a:rPr>
              <a:t> Elementary School students (</a:t>
            </a:r>
            <a:r>
              <a:rPr lang="en-US" sz="2200" i="1">
                <a:latin typeface="Times New Roman"/>
                <a:cs typeface="Times New Roman"/>
              </a:rPr>
              <a:t>N</a:t>
            </a:r>
            <a:r>
              <a:rPr lang="en-US" sz="2200">
                <a:latin typeface="Times New Roman"/>
                <a:cs typeface="Times New Roman"/>
              </a:rPr>
              <a:t>=12)</a:t>
            </a:r>
          </a:p>
          <a:p>
            <a:pPr marL="1028700" lvl="1" indent="-571500">
              <a:buFont typeface="Arial" panose="020B0604020202020204" pitchFamily="34" charset="0"/>
              <a:buChar char="•"/>
              <a:defRPr/>
            </a:pPr>
            <a:r>
              <a:rPr lang="en-US" sz="2200">
                <a:latin typeface="+mn-lt"/>
              </a:rPr>
              <a:t>Students must have one parent or guardian enrolled in active treatment; participants age range from 5-10 years is preferred.</a:t>
            </a:r>
            <a:endParaRPr lang="en-US" sz="2200">
              <a:latin typeface="+mn-lt"/>
              <a:cs typeface="Times New Roman"/>
            </a:endParaRPr>
          </a:p>
          <a:p>
            <a:pPr marL="571500" indent="-571500">
              <a:buFont typeface="Arial" panose="020B0604020202020204" pitchFamily="34" charset="0"/>
              <a:buChar char="•"/>
              <a:defRPr/>
            </a:pPr>
            <a:r>
              <a:rPr lang="en-US" sz="2200" err="1">
                <a:latin typeface="Times New Roman"/>
                <a:cs typeface="Times New Roman"/>
              </a:rPr>
              <a:t>Lorensville</a:t>
            </a:r>
            <a:r>
              <a:rPr lang="en-US" sz="2200">
                <a:latin typeface="Times New Roman"/>
                <a:cs typeface="Times New Roman"/>
              </a:rPr>
              <a:t> Elementary School Counselor (N=1)</a:t>
            </a:r>
          </a:p>
          <a:p>
            <a:pPr marL="962025" lvl="1" indent="-571500">
              <a:buFont typeface="Arial" panose="020B0604020202020204" pitchFamily="34" charset="0"/>
              <a:buChar char="•"/>
              <a:defRPr/>
            </a:pPr>
            <a:r>
              <a:rPr lang="en-US" sz="2200">
                <a:latin typeface="Times New Roman"/>
                <a:cs typeface="Times New Roman"/>
              </a:rPr>
              <a:t>The school counselor’s input is important in this study to provide further analyses of participants and detailed information on healthy habit programs within the school. </a:t>
            </a:r>
            <a:endParaRPr lang="en-US" sz="2200">
              <a:latin typeface="+mn-lt"/>
              <a:cs typeface="Times New Roman"/>
            </a:endParaRPr>
          </a:p>
          <a:p>
            <a:pPr marL="962025" lvl="1" indent="-571500">
              <a:buFont typeface="Arial" panose="020B0604020202020204" pitchFamily="34" charset="0"/>
              <a:buChar char="•"/>
              <a:defRPr/>
            </a:pPr>
            <a:endParaRPr lang="en-US" sz="2200">
              <a:latin typeface="+mn-lt"/>
              <a:cs typeface="Times New Roman"/>
            </a:endParaRPr>
          </a:p>
          <a:p>
            <a:pPr indent="0">
              <a:defRPr/>
            </a:pPr>
            <a:r>
              <a:rPr lang="en-US" sz="2200" b="1" i="1">
                <a:latin typeface="+mn-lt"/>
                <a:cs typeface="Times New Roman"/>
              </a:rPr>
              <a:t>Procedures</a:t>
            </a:r>
          </a:p>
          <a:p>
            <a:pPr marL="571500" indent="-571500">
              <a:buFont typeface="Arial"/>
              <a:buChar char="•"/>
              <a:defRPr/>
            </a:pPr>
            <a:r>
              <a:rPr lang="en-US" sz="2200">
                <a:latin typeface="+mn-lt"/>
                <a:cs typeface="Times New Roman"/>
              </a:rPr>
              <a:t>Participants will be selected through purposeful sampling.</a:t>
            </a:r>
          </a:p>
          <a:p>
            <a:pPr marL="571500" indent="-571500">
              <a:buFont typeface="Arial"/>
              <a:buChar char="•"/>
              <a:defRPr/>
            </a:pPr>
            <a:r>
              <a:rPr lang="en-US" sz="2200">
                <a:latin typeface="+mn-lt"/>
                <a:cs typeface="Times New Roman"/>
              </a:rPr>
              <a:t>Qualitative research method will be used, through conducting interviews with the school counselor and students who identify living with parental substance abuse.</a:t>
            </a:r>
          </a:p>
          <a:p>
            <a:pPr marL="571500" indent="-571500">
              <a:buFont typeface="Arial"/>
              <a:buChar char="•"/>
              <a:defRPr/>
            </a:pPr>
            <a:r>
              <a:rPr lang="en-US" sz="2200">
                <a:latin typeface="+mn-lt"/>
                <a:cs typeface="Times New Roman"/>
              </a:rPr>
              <a:t>The interview will follow the autoethnography method of qualitative research, with 8 – 10 scripted open-ended questions, and flexibility of asking follow-up questions, if necessary.</a:t>
            </a:r>
          </a:p>
          <a:p>
            <a:pPr>
              <a:defRPr/>
            </a:pPr>
            <a:endParaRPr lang="en-US" sz="2200">
              <a:latin typeface="+mn-lt"/>
              <a:cs typeface="Times New Roman"/>
            </a:endParaRPr>
          </a:p>
          <a:p>
            <a:pPr>
              <a:defRPr/>
            </a:pPr>
            <a:r>
              <a:rPr lang="en-US" sz="2200" b="1" i="1">
                <a:latin typeface="+mn-lt"/>
              </a:rPr>
              <a:t>Data Analysis</a:t>
            </a:r>
            <a:endParaRPr lang="en-US" sz="2200" b="1" i="1">
              <a:latin typeface="+mn-lt"/>
              <a:cs typeface="Times New Roman"/>
            </a:endParaRPr>
          </a:p>
          <a:p>
            <a:pPr marL="571500" indent="-571500">
              <a:buFont typeface="Arial" panose="020B0604020202020204" pitchFamily="34" charset="0"/>
              <a:buChar char="•"/>
              <a:defRPr/>
            </a:pPr>
            <a:r>
              <a:rPr lang="en-US" sz="2200">
                <a:latin typeface="Times New Roman"/>
                <a:cs typeface="Times New Roman"/>
              </a:rPr>
              <a:t>Audio recordings will be transcribed using artificial intelligence software, Transcribe.</a:t>
            </a:r>
          </a:p>
          <a:p>
            <a:pPr marL="571500" indent="-571500">
              <a:buFont typeface="Arial" panose="020B0604020202020204" pitchFamily="34" charset="0"/>
              <a:buChar char="•"/>
              <a:defRPr/>
            </a:pPr>
            <a:r>
              <a:rPr lang="en-US" sz="2200">
                <a:latin typeface="Times New Roman"/>
                <a:cs typeface="Times New Roman"/>
              </a:rPr>
              <a:t>Any notes taken during the interview process will be included in the data analysis, including nonverbal behaviors and observations. </a:t>
            </a:r>
          </a:p>
          <a:p>
            <a:pPr marL="571500" indent="-571500">
              <a:buFont typeface="Arial" panose="020B0604020202020204" pitchFamily="34" charset="0"/>
              <a:buChar char="•"/>
              <a:defRPr/>
            </a:pPr>
            <a:r>
              <a:rPr lang="en-US" sz="2200">
                <a:latin typeface="Times New Roman"/>
                <a:cs typeface="Times New Roman"/>
              </a:rPr>
              <a:t>To identify recurring themes and patterns, qualitative data analysis program, NVivo will be applied to the collected data.</a:t>
            </a:r>
          </a:p>
          <a:p>
            <a:pPr marL="571500" indent="-571500">
              <a:buFont typeface="Arial" panose="020B0604020202020204" pitchFamily="34" charset="0"/>
              <a:buChar char="•"/>
              <a:defRPr/>
            </a:pPr>
            <a:r>
              <a:rPr lang="en-US" sz="2200">
                <a:latin typeface="Times New Roman"/>
                <a:cs typeface="Times New Roman"/>
              </a:rPr>
              <a:t>A final member check will be conducted once the data has been processed. </a:t>
            </a:r>
          </a:p>
        </p:txBody>
      </p:sp>
      <p:sp>
        <p:nvSpPr>
          <p:cNvPr id="4112" name="Rectangle 371">
            <a:extLst>
              <a:ext uri="{FF2B5EF4-FFF2-40B4-BE49-F238E27FC236}">
                <a16:creationId xmlns:a16="http://schemas.microsoft.com/office/drawing/2014/main" id="{3664BDA2-59B9-468B-6DFC-BE2C8F6C1D89}"/>
              </a:ext>
            </a:extLst>
          </p:cNvPr>
          <p:cNvSpPr>
            <a:spLocks noChangeArrowheads="1"/>
          </p:cNvSpPr>
          <p:nvPr/>
        </p:nvSpPr>
        <p:spPr bwMode="auto">
          <a:xfrm>
            <a:off x="914400" y="987425"/>
            <a:ext cx="34671000" cy="2825750"/>
          </a:xfrm>
          <a:prstGeom prst="rect">
            <a:avLst/>
          </a:prstGeom>
          <a:solidFill>
            <a:schemeClr val="tx2">
              <a:lumMod val="20000"/>
              <a:lumOff val="80000"/>
            </a:schemeClr>
          </a:solidFill>
          <a:ln w="41275">
            <a:solidFill>
              <a:schemeClr val="tx1"/>
            </a:solidFill>
          </a:ln>
        </p:spPr>
        <p:txBody>
          <a:bodyPr lIns="360000" tIns="180000" rIns="360000" bIns="180000">
            <a:spAutoFit/>
          </a:bodyPr>
          <a:lstStyle/>
          <a:p>
            <a:pPr algn="ctr">
              <a:spcBef>
                <a:spcPts val="0"/>
              </a:spcBef>
              <a:defRPr/>
            </a:pPr>
            <a:r>
              <a:rPr lang="en-US" sz="8000" b="1"/>
              <a:t>Effects of Parental Substance Abuse on Children</a:t>
            </a:r>
          </a:p>
          <a:p>
            <a:pPr algn="ctr">
              <a:spcBef>
                <a:spcPts val="0"/>
              </a:spcBef>
              <a:defRPr/>
            </a:pPr>
            <a:r>
              <a:rPr lang="en-US" altLang="en-US" sz="8000" b="1">
                <a:latin typeface="+mn-lt"/>
              </a:rPr>
              <a:t>A Qualitative Study of an Urban City Elementary School</a:t>
            </a:r>
          </a:p>
        </p:txBody>
      </p:sp>
      <p:sp>
        <p:nvSpPr>
          <p:cNvPr id="4113" name="TextBox 31">
            <a:extLst>
              <a:ext uri="{FF2B5EF4-FFF2-40B4-BE49-F238E27FC236}">
                <a16:creationId xmlns:a16="http://schemas.microsoft.com/office/drawing/2014/main" id="{F541D43B-D8AE-F793-BCD8-5252FA2AAAB3}"/>
              </a:ext>
            </a:extLst>
          </p:cNvPr>
          <p:cNvSpPr txBox="1">
            <a:spLocks noChangeArrowheads="1"/>
          </p:cNvSpPr>
          <p:nvPr/>
        </p:nvSpPr>
        <p:spPr bwMode="auto">
          <a:xfrm>
            <a:off x="27736800" y="26533475"/>
            <a:ext cx="7467600" cy="1692275"/>
          </a:xfrm>
          <a:prstGeom prst="rect">
            <a:avLst/>
          </a:prstGeom>
          <a:no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3600" b="1">
                <a:latin typeface="+mn-lt"/>
                <a:ea typeface="Arial Unicode MS" pitchFamily="34" charset="-128"/>
                <a:cs typeface="Arial Unicode MS" pitchFamily="34" charset="-128"/>
              </a:rPr>
              <a:t>For questions/comments, email: </a:t>
            </a:r>
            <a:r>
              <a:rPr lang="en-US" altLang="en-US" sz="3600" b="1" u="sng">
                <a:latin typeface="+mn-lt"/>
                <a:ea typeface="Arial Unicode MS" pitchFamily="34" charset="-128"/>
                <a:cs typeface="Arial Unicode MS" pitchFamily="34" charset="-128"/>
              </a:rPr>
              <a:t>s1317721@monmouth.edu</a:t>
            </a:r>
          </a:p>
          <a:p>
            <a:pPr algn="ctr">
              <a:defRPr/>
            </a:pPr>
            <a:r>
              <a:rPr lang="en-US" altLang="en-US" sz="3200">
                <a:latin typeface="+mn-lt"/>
                <a:ea typeface="Arial Unicode MS" pitchFamily="34" charset="-128"/>
                <a:cs typeface="Arial Unicode MS" pitchFamily="34" charset="-128"/>
              </a:rPr>
              <a:t> </a:t>
            </a:r>
          </a:p>
        </p:txBody>
      </p:sp>
      <p:sp>
        <p:nvSpPr>
          <p:cNvPr id="4108" name="Rectangle 1">
            <a:extLst>
              <a:ext uri="{FF2B5EF4-FFF2-40B4-BE49-F238E27FC236}">
                <a16:creationId xmlns:a16="http://schemas.microsoft.com/office/drawing/2014/main" id="{E6DD114A-EC12-52A7-310E-298942EB9182}"/>
              </a:ext>
            </a:extLst>
          </p:cNvPr>
          <p:cNvSpPr>
            <a:spLocks noChangeArrowheads="1"/>
          </p:cNvSpPr>
          <p:nvPr/>
        </p:nvSpPr>
        <p:spPr bwMode="auto">
          <a:xfrm>
            <a:off x="950913" y="22753638"/>
            <a:ext cx="8156575" cy="5154612"/>
          </a:xfrm>
          <a:prstGeom prst="rect">
            <a:avLst/>
          </a:prstGeom>
          <a:solidFill>
            <a:schemeClr val="bg1"/>
          </a:solidFill>
          <a:ln>
            <a:noFill/>
          </a:ln>
        </p:spPr>
        <p:txBody>
          <a:bodyPr lIns="91440" tIns="45720" rIns="91440" bIns="45720" anchor="t">
            <a:spAutoFit/>
          </a:bodyPr>
          <a:lstStyle>
            <a:lvl1pPr marL="342900" indent="-342900">
              <a:defRPr sz="2000">
                <a:solidFill>
                  <a:schemeClr val="tx1"/>
                </a:solidFill>
                <a:latin typeface="Times New Roman" panose="02020603050405020304" pitchFamily="18" charset="0"/>
              </a:defRPr>
            </a:lvl1pPr>
            <a:lvl2pPr marL="190500">
              <a:defRPr sz="2000">
                <a:solidFill>
                  <a:schemeClr val="tx1"/>
                </a:solidFill>
                <a:latin typeface="Times New Roman" panose="02020603050405020304" pitchFamily="18" charset="0"/>
              </a:defRPr>
            </a:lvl2pPr>
            <a:lvl3pPr marL="1104900" indent="-4572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sz="2350" dirty="0">
                <a:latin typeface="+mn-lt"/>
              </a:rPr>
              <a:t>The purpose of this study is to identify the effects of parental substance abuse on elementary age students.  </a:t>
            </a:r>
          </a:p>
          <a:p>
            <a:pPr>
              <a:defRPr/>
            </a:pPr>
            <a:endParaRPr lang="en-US" sz="2350">
              <a:latin typeface="+mn-lt"/>
            </a:endParaRPr>
          </a:p>
          <a:p>
            <a:pPr marL="0" indent="0">
              <a:defRPr/>
            </a:pPr>
            <a:r>
              <a:rPr lang="en-US" sz="2350" dirty="0">
                <a:latin typeface="+mn-lt"/>
              </a:rPr>
              <a:t>This study will address the following questions:</a:t>
            </a:r>
            <a:endParaRPr lang="en-US" sz="2350" dirty="0">
              <a:latin typeface="+mn-lt"/>
              <a:cs typeface="Times New Roman"/>
            </a:endParaRPr>
          </a:p>
          <a:p>
            <a:pPr marL="0" indent="0">
              <a:defRPr/>
            </a:pPr>
            <a:endParaRPr lang="en-US" sz="2350">
              <a:latin typeface="+mn-lt"/>
            </a:endParaRPr>
          </a:p>
          <a:p>
            <a:pPr marL="457200" indent="-457200">
              <a:buFont typeface="Arial" panose="020B0604020202020204" pitchFamily="34" charset="0"/>
              <a:buChar char="•"/>
              <a:defRPr/>
            </a:pPr>
            <a:r>
              <a:rPr lang="en-US" sz="2350" dirty="0">
                <a:latin typeface="+mn-lt"/>
              </a:rPr>
              <a:t>How do school counselors identify students living with parents with substance abuse problems? </a:t>
            </a:r>
            <a:endParaRPr lang="en-US" sz="2350" dirty="0">
              <a:latin typeface="+mn-lt"/>
              <a:cs typeface="Times New Roman"/>
            </a:endParaRPr>
          </a:p>
          <a:p>
            <a:pPr marL="0" indent="0">
              <a:defRPr/>
            </a:pPr>
            <a:endParaRPr lang="en-US" sz="2350">
              <a:latin typeface="+mn-lt"/>
            </a:endParaRPr>
          </a:p>
          <a:p>
            <a:pPr marL="457200" indent="-457200">
              <a:buFont typeface="Arial" panose="020B0604020202020204" pitchFamily="34" charset="0"/>
              <a:buChar char="•"/>
              <a:defRPr/>
            </a:pPr>
            <a:r>
              <a:rPr lang="en-US" sz="2350" dirty="0">
                <a:latin typeface="+mn-lt"/>
              </a:rPr>
              <a:t>How are students living with parents struggling with substance abuse affected emotionally, and how does this affect their social emotional development?</a:t>
            </a:r>
            <a:endParaRPr lang="en-US" sz="2350" dirty="0">
              <a:latin typeface="+mn-lt"/>
              <a:cs typeface="Times New Roman"/>
            </a:endParaRPr>
          </a:p>
          <a:p>
            <a:pPr marL="0" indent="0">
              <a:defRPr/>
            </a:pPr>
            <a:endParaRPr lang="en-US" sz="2350" dirty="0">
              <a:latin typeface="+mn-lt"/>
              <a:cs typeface="Times New Roman"/>
            </a:endParaRPr>
          </a:p>
          <a:p>
            <a:pPr marL="457200" indent="-457200">
              <a:buFont typeface="Arial" panose="020B0604020202020204" pitchFamily="34" charset="0"/>
              <a:buChar char="•"/>
              <a:defRPr/>
            </a:pPr>
            <a:r>
              <a:rPr lang="en-US" sz="2350" dirty="0">
                <a:latin typeface="+mn-lt"/>
              </a:rPr>
              <a:t>What are the benefits of elementary schools promoting healthy habit programs to all students? </a:t>
            </a:r>
            <a:endParaRPr lang="en-US" sz="2350" dirty="0">
              <a:latin typeface="+mn-lt"/>
              <a:cs typeface="Times New Roman"/>
            </a:endParaRPr>
          </a:p>
        </p:txBody>
      </p:sp>
      <p:sp>
        <p:nvSpPr>
          <p:cNvPr id="2" name="Text Box 39">
            <a:extLst>
              <a:ext uri="{FF2B5EF4-FFF2-40B4-BE49-F238E27FC236}">
                <a16:creationId xmlns:a16="http://schemas.microsoft.com/office/drawing/2014/main" id="{BEF0B485-A9C2-4500-754C-012C3C50D366}"/>
              </a:ext>
            </a:extLst>
          </p:cNvPr>
          <p:cNvSpPr txBox="1">
            <a:spLocks noChangeArrowheads="1"/>
          </p:cNvSpPr>
          <p:nvPr/>
        </p:nvSpPr>
        <p:spPr bwMode="auto">
          <a:xfrm>
            <a:off x="18594388" y="6019800"/>
            <a:ext cx="8228012"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METHOD</a:t>
            </a:r>
            <a:endParaRPr lang="en-US" altLang="en-US"/>
          </a:p>
        </p:txBody>
      </p:sp>
      <p:sp>
        <p:nvSpPr>
          <p:cNvPr id="3" name="Text Box 35">
            <a:extLst>
              <a:ext uri="{FF2B5EF4-FFF2-40B4-BE49-F238E27FC236}">
                <a16:creationId xmlns:a16="http://schemas.microsoft.com/office/drawing/2014/main" id="{67B01607-343E-511C-9F8E-EE4C34F7F05D}"/>
              </a:ext>
            </a:extLst>
          </p:cNvPr>
          <p:cNvSpPr txBox="1">
            <a:spLocks noChangeArrowheads="1"/>
          </p:cNvSpPr>
          <p:nvPr/>
        </p:nvSpPr>
        <p:spPr bwMode="auto">
          <a:xfrm>
            <a:off x="9748838" y="18756313"/>
            <a:ext cx="17073562"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STUDY DESIGN</a:t>
            </a:r>
          </a:p>
        </p:txBody>
      </p:sp>
      <p:sp>
        <p:nvSpPr>
          <p:cNvPr id="29" name="Text Box 37">
            <a:extLst>
              <a:ext uri="{FF2B5EF4-FFF2-40B4-BE49-F238E27FC236}">
                <a16:creationId xmlns:a16="http://schemas.microsoft.com/office/drawing/2014/main" id="{4310C28F-5D0C-280D-C687-19C2E0F322B9}"/>
              </a:ext>
            </a:extLst>
          </p:cNvPr>
          <p:cNvSpPr txBox="1">
            <a:spLocks noChangeArrowheads="1"/>
          </p:cNvSpPr>
          <p:nvPr/>
        </p:nvSpPr>
        <p:spPr bwMode="auto">
          <a:xfrm>
            <a:off x="9748838" y="6019800"/>
            <a:ext cx="8228012"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LITERATURE REVIEW</a:t>
            </a:r>
            <a:endParaRPr lang="en-US" altLang="en-US"/>
          </a:p>
        </p:txBody>
      </p:sp>
      <p:sp>
        <p:nvSpPr>
          <p:cNvPr id="25" name="Text Box 39">
            <a:extLst>
              <a:ext uri="{FF2B5EF4-FFF2-40B4-BE49-F238E27FC236}">
                <a16:creationId xmlns:a16="http://schemas.microsoft.com/office/drawing/2014/main" id="{9CAA945D-6E1A-BF8F-FEA3-F5A7F52ECB39}"/>
              </a:ext>
            </a:extLst>
          </p:cNvPr>
          <p:cNvSpPr txBox="1">
            <a:spLocks noChangeArrowheads="1"/>
          </p:cNvSpPr>
          <p:nvPr/>
        </p:nvSpPr>
        <p:spPr bwMode="auto">
          <a:xfrm>
            <a:off x="27432000" y="6019800"/>
            <a:ext cx="8153400"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LIMITATIONS</a:t>
            </a:r>
            <a:endParaRPr lang="en-US" altLang="en-US"/>
          </a:p>
        </p:txBody>
      </p:sp>
      <p:cxnSp>
        <p:nvCxnSpPr>
          <p:cNvPr id="5" name="Straight Connector 4">
            <a:extLst>
              <a:ext uri="{FF2B5EF4-FFF2-40B4-BE49-F238E27FC236}">
                <a16:creationId xmlns:a16="http://schemas.microsoft.com/office/drawing/2014/main" id="{BB966D58-175A-8587-7568-791BE397815A}"/>
              </a:ext>
            </a:extLst>
          </p:cNvPr>
          <p:cNvCxnSpPr/>
          <p:nvPr/>
        </p:nvCxnSpPr>
        <p:spPr bwMode="auto">
          <a:xfrm>
            <a:off x="27168475" y="24917400"/>
            <a:ext cx="8723313" cy="0"/>
          </a:xfrm>
          <a:prstGeom prst="line">
            <a:avLst/>
          </a:prstGeom>
          <a:solidFill>
            <a:schemeClr val="accent1"/>
          </a:solidFill>
          <a:ln w="120650" cap="flat" cmpd="sng" algn="ctr">
            <a:solidFill>
              <a:schemeClr val="accent4">
                <a:lumMod val="50000"/>
              </a:schemeClr>
            </a:solidFill>
            <a:prstDash val="solid"/>
            <a:round/>
            <a:headEnd type="none" w="med" len="med"/>
            <a:tailEnd type="none" w="med" len="med"/>
          </a:ln>
          <a:effectLst/>
        </p:spPr>
      </p:cxnSp>
      <p:sp>
        <p:nvSpPr>
          <p:cNvPr id="22" name="Text Box 39">
            <a:extLst>
              <a:ext uri="{FF2B5EF4-FFF2-40B4-BE49-F238E27FC236}">
                <a16:creationId xmlns:a16="http://schemas.microsoft.com/office/drawing/2014/main" id="{A3CC3064-03D0-2D2F-E317-E58CDA2EEC7B}"/>
              </a:ext>
            </a:extLst>
          </p:cNvPr>
          <p:cNvSpPr txBox="1">
            <a:spLocks noChangeArrowheads="1"/>
          </p:cNvSpPr>
          <p:nvPr/>
        </p:nvSpPr>
        <p:spPr bwMode="auto">
          <a:xfrm>
            <a:off x="27443113" y="15416213"/>
            <a:ext cx="8153400"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REFERENCES</a:t>
            </a:r>
            <a:endParaRPr lang="en-US" altLang="en-US"/>
          </a:p>
        </p:txBody>
      </p:sp>
      <p:pic>
        <p:nvPicPr>
          <p:cNvPr id="4115" name="Picture 6">
            <a:extLst>
              <a:ext uri="{FF2B5EF4-FFF2-40B4-BE49-F238E27FC236}">
                <a16:creationId xmlns:a16="http://schemas.microsoft.com/office/drawing/2014/main" id="{2F90F2CE-49BA-C59B-730E-3199D5EE34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60800" y="25361900"/>
            <a:ext cx="45386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 Box 343">
            <a:extLst>
              <a:ext uri="{FF2B5EF4-FFF2-40B4-BE49-F238E27FC236}">
                <a16:creationId xmlns:a16="http://schemas.microsoft.com/office/drawing/2014/main" id="{3C80D078-415F-50A6-CB7E-4A02295E639C}"/>
              </a:ext>
            </a:extLst>
          </p:cNvPr>
          <p:cNvSpPr txBox="1">
            <a:spLocks noChangeArrowheads="1"/>
          </p:cNvSpPr>
          <p:nvPr/>
        </p:nvSpPr>
        <p:spPr bwMode="auto">
          <a:xfrm>
            <a:off x="27427238" y="16413163"/>
            <a:ext cx="8153400" cy="8504237"/>
          </a:xfrm>
          <a:prstGeom prst="rect">
            <a:avLst/>
          </a:prstGeom>
          <a:solidFill>
            <a:schemeClr val="bg1"/>
          </a:solidFill>
          <a:ln>
            <a:noFill/>
          </a:ln>
        </p:spPr>
        <p:txBody>
          <a:bodyPr lIns="360000" tIns="180000" rIns="360000" bIns="180000">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sz="1600">
                <a:latin typeface="+mn-lt"/>
              </a:rPr>
              <a:t>American Psychiatric Association. (2013). Substance-Related and Addictive Disorders. In Diagnostic and statistical manual of mental disorders: DSM-5 (pp. 483–490).  </a:t>
            </a:r>
          </a:p>
          <a:p>
            <a:pPr>
              <a:defRPr/>
            </a:pPr>
            <a:endParaRPr lang="en-US" sz="1600">
              <a:latin typeface="+mn-lt"/>
            </a:endParaRPr>
          </a:p>
          <a:p>
            <a:pPr>
              <a:defRPr/>
            </a:pPr>
            <a:r>
              <a:rPr lang="en-US" sz="1600">
                <a:latin typeface="+mn-lt"/>
              </a:rPr>
              <a:t>Akin, B. A., Brook, J., &amp; Lloyd, M. H. (2015). Co-occurrence of parental substance abuse and child serious emotional disturbance: Understanding multiple 	pathways to improve child and family outcomes. Child Welfare, 94(4), 71-96.  </a:t>
            </a:r>
          </a:p>
          <a:p>
            <a:pPr>
              <a:defRPr/>
            </a:pPr>
            <a:endParaRPr lang="en-US" sz="1600">
              <a:latin typeface="+mn-lt"/>
            </a:endParaRPr>
          </a:p>
          <a:p>
            <a:pPr>
              <a:defRPr/>
            </a:pPr>
            <a:r>
              <a:rPr lang="en-US" sz="1600" err="1">
                <a:latin typeface="+mn-lt"/>
              </a:rPr>
              <a:t>Balkin</a:t>
            </a:r>
            <a:r>
              <a:rPr lang="en-US" sz="1600">
                <a:latin typeface="+mn-lt"/>
              </a:rPr>
              <a:t>, R. S., &amp; Kleist, D. M. (2017). Counseling research: A practitioner-scholar approach. American Counseling Association. </a:t>
            </a:r>
          </a:p>
          <a:p>
            <a:pPr>
              <a:defRPr/>
            </a:pPr>
            <a:endParaRPr lang="en-US" sz="1600">
              <a:latin typeface="+mn-lt"/>
            </a:endParaRPr>
          </a:p>
          <a:p>
            <a:pPr>
              <a:defRPr/>
            </a:pPr>
            <a:r>
              <a:rPr lang="en-US" sz="1600" err="1">
                <a:latin typeface="+mn-lt"/>
              </a:rPr>
              <a:t>Jääskeläinen</a:t>
            </a:r>
            <a:r>
              <a:rPr lang="en-US" sz="1600">
                <a:latin typeface="+mn-lt"/>
              </a:rPr>
              <a:t>, M., </a:t>
            </a:r>
            <a:r>
              <a:rPr lang="en-US" sz="1600" err="1">
                <a:latin typeface="+mn-lt"/>
              </a:rPr>
              <a:t>Holmila</a:t>
            </a:r>
            <a:r>
              <a:rPr lang="en-US" sz="1600">
                <a:latin typeface="+mn-lt"/>
              </a:rPr>
              <a:t>, M., </a:t>
            </a:r>
            <a:r>
              <a:rPr lang="en-US" sz="1600" err="1">
                <a:latin typeface="+mn-lt"/>
              </a:rPr>
              <a:t>Notkola</a:t>
            </a:r>
            <a:r>
              <a:rPr lang="en-US" sz="1600">
                <a:latin typeface="+mn-lt"/>
              </a:rPr>
              <a:t>, I.-L., &amp; </a:t>
            </a:r>
            <a:r>
              <a:rPr lang="en-US" sz="1600" err="1">
                <a:latin typeface="+mn-lt"/>
              </a:rPr>
              <a:t>Raitasalo</a:t>
            </a:r>
            <a:r>
              <a:rPr lang="en-US" sz="1600">
                <a:latin typeface="+mn-lt"/>
              </a:rPr>
              <a:t>, K. (2016). Mental disorders and harmful substance use in children of substance abusing parents: A Longitudinal </a:t>
            </a:r>
            <a:r>
              <a:rPr lang="en-US" sz="1600" err="1">
                <a:latin typeface="+mn-lt"/>
              </a:rPr>
              <a:t>Registerbased</a:t>
            </a:r>
            <a:r>
              <a:rPr lang="en-US" sz="1600">
                <a:latin typeface="+mn-lt"/>
              </a:rPr>
              <a:t> study on a complete birth cohort born in 1991. Drug and Alcohol Review, 35(6), 728–740. https://doi.org/10.1111/dar.12417 </a:t>
            </a:r>
          </a:p>
          <a:p>
            <a:pPr>
              <a:defRPr/>
            </a:pPr>
            <a:r>
              <a:rPr lang="en-US" sz="1600">
                <a:latin typeface="+mn-lt"/>
              </a:rPr>
              <a:t> </a:t>
            </a:r>
          </a:p>
          <a:p>
            <a:pPr>
              <a:defRPr/>
            </a:pPr>
            <a:r>
              <a:rPr lang="en-US" sz="1600" err="1">
                <a:latin typeface="+mn-lt"/>
              </a:rPr>
              <a:t>Kuppens</a:t>
            </a:r>
            <a:r>
              <a:rPr lang="en-US" sz="1600">
                <a:latin typeface="+mn-lt"/>
              </a:rPr>
              <a:t>, S., Moore, S. C., Gross, V., </a:t>
            </a:r>
            <a:r>
              <a:rPr lang="en-US" sz="1600" err="1">
                <a:latin typeface="+mn-lt"/>
              </a:rPr>
              <a:t>Lowthian</a:t>
            </a:r>
            <a:r>
              <a:rPr lang="en-US" sz="1600">
                <a:latin typeface="+mn-lt"/>
              </a:rPr>
              <a:t>, E., &amp; </a:t>
            </a:r>
            <a:r>
              <a:rPr lang="en-US" sz="1600" err="1">
                <a:latin typeface="+mn-lt"/>
              </a:rPr>
              <a:t>Siddaway</a:t>
            </a:r>
            <a:r>
              <a:rPr lang="en-US" sz="1600">
                <a:latin typeface="+mn-lt"/>
              </a:rPr>
              <a:t>, A. P. (2019). The enduring effects of parental alcohol, tobacco, and drug use on child well-being: A multilevel </a:t>
            </a:r>
            <a:r>
              <a:rPr lang="en-US" sz="1600" err="1">
                <a:latin typeface="+mn-lt"/>
              </a:rPr>
              <a:t>metaanalysis</a:t>
            </a:r>
            <a:r>
              <a:rPr lang="en-US" sz="1600">
                <a:latin typeface="+mn-lt"/>
              </a:rPr>
              <a:t>. Development and Psychopathology, 32(2), 765–778. https://doi.org/10.1017/s0954579419000749  </a:t>
            </a:r>
          </a:p>
          <a:p>
            <a:pPr>
              <a:defRPr/>
            </a:pPr>
            <a:endParaRPr lang="en-US" sz="1600">
              <a:latin typeface="+mn-lt"/>
            </a:endParaRPr>
          </a:p>
          <a:p>
            <a:pPr>
              <a:defRPr/>
            </a:pPr>
            <a:r>
              <a:rPr lang="en-US" sz="1600">
                <a:latin typeface="+mn-lt"/>
              </a:rPr>
              <a:t>Sutton, J., &amp; Austin, Z. (2015). Qualitative Research: Data Collection, Analysis, and Management. The Canadian Journal of Hospital Pharmacy, 68(3), 226–231. https://doi.org/10.4212/cjhp.v68i3.1456</a:t>
            </a:r>
          </a:p>
          <a:p>
            <a:pPr>
              <a:defRPr/>
            </a:pPr>
            <a:endParaRPr lang="en-US" sz="1600">
              <a:latin typeface="+mn-lt"/>
            </a:endParaRPr>
          </a:p>
          <a:p>
            <a:pPr>
              <a:defRPr/>
            </a:pPr>
            <a:r>
              <a:rPr lang="en-US" sz="1600">
                <a:latin typeface="+mn-lt"/>
              </a:rPr>
              <a:t>Thompson, S., Roper, C., &amp; </a:t>
            </a:r>
            <a:r>
              <a:rPr lang="en-US" sz="1600" err="1">
                <a:latin typeface="+mn-lt"/>
              </a:rPr>
              <a:t>Peveto</a:t>
            </a:r>
            <a:r>
              <a:rPr lang="en-US" sz="1600">
                <a:latin typeface="+mn-lt"/>
              </a:rPr>
              <a:t>, L. (2013). Parenting in recovery program: Participant responses and case examples. Child Welfare, 92(1), 139-57. </a:t>
            </a:r>
          </a:p>
          <a:p>
            <a:pPr>
              <a:defRPr/>
            </a:pPr>
            <a:r>
              <a:rPr lang="en-US" sz="1600">
                <a:latin typeface="+mn-lt"/>
              </a:rPr>
              <a:t> </a:t>
            </a:r>
          </a:p>
          <a:p>
            <a:pPr>
              <a:defRPr/>
            </a:pPr>
            <a:r>
              <a:rPr lang="en-US" sz="1600" err="1">
                <a:latin typeface="+mn-lt"/>
              </a:rPr>
              <a:t>Vink</a:t>
            </a:r>
            <a:r>
              <a:rPr lang="en-US" sz="1600">
                <a:latin typeface="+mn-lt"/>
              </a:rPr>
              <a:t>, R. M., van </a:t>
            </a:r>
            <a:r>
              <a:rPr lang="en-US" sz="1600" err="1">
                <a:latin typeface="+mn-lt"/>
              </a:rPr>
              <a:t>Dommelen</a:t>
            </a:r>
            <a:r>
              <a:rPr lang="en-US" sz="1600">
                <a:latin typeface="+mn-lt"/>
              </a:rPr>
              <a:t>, P., van der Pal, S. M., </a:t>
            </a:r>
            <a:r>
              <a:rPr lang="en-US" sz="1600" err="1">
                <a:latin typeface="+mn-lt"/>
              </a:rPr>
              <a:t>Eekhout</a:t>
            </a:r>
            <a:r>
              <a:rPr lang="en-US" sz="1600">
                <a:latin typeface="+mn-lt"/>
              </a:rPr>
              <a:t>, I., </a:t>
            </a:r>
            <a:r>
              <a:rPr lang="en-US" sz="1600" err="1">
                <a:latin typeface="+mn-lt"/>
              </a:rPr>
              <a:t>Pannebakker</a:t>
            </a:r>
            <a:r>
              <a:rPr lang="en-US" sz="1600">
                <a:latin typeface="+mn-lt"/>
              </a:rPr>
              <a:t>, F. D., Klein </a:t>
            </a:r>
            <a:r>
              <a:rPr lang="en-US" sz="1600" err="1">
                <a:latin typeface="+mn-lt"/>
              </a:rPr>
              <a:t>Velderman</a:t>
            </a:r>
            <a:r>
              <a:rPr lang="en-US" sz="1600">
                <a:latin typeface="+mn-lt"/>
              </a:rPr>
              <a:t>, M., </a:t>
            </a:r>
            <a:r>
              <a:rPr lang="en-US" sz="1600" err="1">
                <a:latin typeface="+mn-lt"/>
              </a:rPr>
              <a:t>Haagmans</a:t>
            </a:r>
            <a:r>
              <a:rPr lang="en-US" sz="1600">
                <a:latin typeface="+mn-lt"/>
              </a:rPr>
              <a:t>, M., Mulder, T., &amp; Dekker, M. (2019). Self-reported adverse Effects of Parental Substance Abuse on Children 13 childhood experiences and quality of life among children in the two last grades of Dutch Elementary Education. Child Abuse &amp; Neglect, 95, 104051. https://doi.org/10.1016/j.chiabu.2019.104051 </a:t>
            </a:r>
          </a:p>
          <a:p>
            <a:pPr>
              <a:spcAft>
                <a:spcPts val="1800"/>
              </a:spcAft>
              <a:defRPr/>
            </a:pPr>
            <a:endParaRPr lang="en-US" altLang="en-US" sz="1700">
              <a:latin typeface="+mn-lt"/>
            </a:endParaRPr>
          </a:p>
        </p:txBody>
      </p:sp>
      <p:sp>
        <p:nvSpPr>
          <p:cNvPr id="8" name="Rectangle: Rounded Corners 7">
            <a:extLst>
              <a:ext uri="{FF2B5EF4-FFF2-40B4-BE49-F238E27FC236}">
                <a16:creationId xmlns:a16="http://schemas.microsoft.com/office/drawing/2014/main" id="{B5E1EFB1-4996-8BF5-7685-07390876AF09}"/>
              </a:ext>
            </a:extLst>
          </p:cNvPr>
          <p:cNvSpPr/>
          <p:nvPr/>
        </p:nvSpPr>
        <p:spPr bwMode="auto">
          <a:xfrm>
            <a:off x="11622632" y="21057145"/>
            <a:ext cx="3733800" cy="2408237"/>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4800" b="1">
                <a:solidFill>
                  <a:schemeClr val="bg1"/>
                </a:solidFill>
              </a:rPr>
              <a:t>Literature</a:t>
            </a:r>
            <a:r>
              <a:rPr lang="en-US" sz="4800">
                <a:solidFill>
                  <a:schemeClr val="tx1"/>
                </a:solidFill>
              </a:rPr>
              <a:t> </a:t>
            </a:r>
            <a:r>
              <a:rPr lang="en-US" sz="4800" b="1">
                <a:solidFill>
                  <a:schemeClr val="bg1"/>
                </a:solidFill>
              </a:rPr>
              <a:t>Review</a:t>
            </a:r>
          </a:p>
        </p:txBody>
      </p:sp>
      <p:sp>
        <p:nvSpPr>
          <p:cNvPr id="37" name="Rectangle: Rounded Corners 36">
            <a:extLst>
              <a:ext uri="{FF2B5EF4-FFF2-40B4-BE49-F238E27FC236}">
                <a16:creationId xmlns:a16="http://schemas.microsoft.com/office/drawing/2014/main" id="{10A07810-E47B-873D-A9A6-EFA913A75446}"/>
              </a:ext>
            </a:extLst>
          </p:cNvPr>
          <p:cNvSpPr/>
          <p:nvPr/>
        </p:nvSpPr>
        <p:spPr bwMode="auto">
          <a:xfrm>
            <a:off x="16428854" y="21053969"/>
            <a:ext cx="3733800" cy="2408237"/>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3200" b="1">
                <a:solidFill>
                  <a:schemeClr val="bg1"/>
                </a:solidFill>
              </a:rPr>
              <a:t>Define purposeful sampling criteria for participant qualification</a:t>
            </a:r>
          </a:p>
        </p:txBody>
      </p:sp>
      <p:sp>
        <p:nvSpPr>
          <p:cNvPr id="38" name="Rectangle: Rounded Corners 37">
            <a:extLst>
              <a:ext uri="{FF2B5EF4-FFF2-40B4-BE49-F238E27FC236}">
                <a16:creationId xmlns:a16="http://schemas.microsoft.com/office/drawing/2014/main" id="{CF94C02E-8A9B-4F69-FA84-22F0B192915E}"/>
              </a:ext>
            </a:extLst>
          </p:cNvPr>
          <p:cNvSpPr/>
          <p:nvPr/>
        </p:nvSpPr>
        <p:spPr bwMode="auto">
          <a:xfrm>
            <a:off x="10498783" y="24823562"/>
            <a:ext cx="3733800" cy="2408238"/>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4800" b="1">
                <a:solidFill>
                  <a:schemeClr val="bg1"/>
                </a:solidFill>
              </a:rPr>
              <a:t>Data Analysis</a:t>
            </a:r>
          </a:p>
        </p:txBody>
      </p:sp>
      <p:sp>
        <p:nvSpPr>
          <p:cNvPr id="39" name="Rectangle: Rounded Corners 38">
            <a:extLst>
              <a:ext uri="{FF2B5EF4-FFF2-40B4-BE49-F238E27FC236}">
                <a16:creationId xmlns:a16="http://schemas.microsoft.com/office/drawing/2014/main" id="{EAC1D90B-D054-8CCA-2B32-03F206F229D7}"/>
              </a:ext>
            </a:extLst>
          </p:cNvPr>
          <p:cNvSpPr/>
          <p:nvPr/>
        </p:nvSpPr>
        <p:spPr bwMode="auto">
          <a:xfrm>
            <a:off x="15840525" y="24686674"/>
            <a:ext cx="5149850" cy="2540000"/>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4800" b="1">
                <a:solidFill>
                  <a:schemeClr val="bg1"/>
                </a:solidFill>
              </a:rPr>
              <a:t>Data Collection</a:t>
            </a:r>
          </a:p>
        </p:txBody>
      </p:sp>
      <p:sp>
        <p:nvSpPr>
          <p:cNvPr id="40" name="Rectangle: Rounded Corners 39">
            <a:extLst>
              <a:ext uri="{FF2B5EF4-FFF2-40B4-BE49-F238E27FC236}">
                <a16:creationId xmlns:a16="http://schemas.microsoft.com/office/drawing/2014/main" id="{0FD92876-8CFA-B7B8-FB47-1A903F6F0155}"/>
              </a:ext>
            </a:extLst>
          </p:cNvPr>
          <p:cNvSpPr/>
          <p:nvPr/>
        </p:nvSpPr>
        <p:spPr bwMode="auto">
          <a:xfrm>
            <a:off x="21571408" y="21061906"/>
            <a:ext cx="3733800" cy="2408238"/>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2400" b="1">
                <a:solidFill>
                  <a:schemeClr val="bg1"/>
                </a:solidFill>
              </a:rPr>
              <a:t>Coordinator to meet with </a:t>
            </a:r>
            <a:r>
              <a:rPr lang="en-US" sz="2400" b="1" err="1">
                <a:solidFill>
                  <a:schemeClr val="bg1"/>
                </a:solidFill>
              </a:rPr>
              <a:t>Lorensville</a:t>
            </a:r>
            <a:r>
              <a:rPr lang="en-US" sz="2400" b="1">
                <a:solidFill>
                  <a:schemeClr val="bg1"/>
                </a:solidFill>
              </a:rPr>
              <a:t> Drug and Alcohol Services to identify parent/guardians appropriate for study</a:t>
            </a:r>
            <a:endParaRPr lang="en-US" sz="2800" b="1">
              <a:solidFill>
                <a:schemeClr val="bg1"/>
              </a:solidFill>
            </a:endParaRPr>
          </a:p>
        </p:txBody>
      </p:sp>
      <p:sp>
        <p:nvSpPr>
          <p:cNvPr id="41" name="Rectangle: Rounded Corners 40">
            <a:extLst>
              <a:ext uri="{FF2B5EF4-FFF2-40B4-BE49-F238E27FC236}">
                <a16:creationId xmlns:a16="http://schemas.microsoft.com/office/drawing/2014/main" id="{8A147ECD-B81D-CF64-3E93-FEFE80E8CE61}"/>
              </a:ext>
            </a:extLst>
          </p:cNvPr>
          <p:cNvSpPr/>
          <p:nvPr/>
        </p:nvSpPr>
        <p:spPr bwMode="auto">
          <a:xfrm>
            <a:off x="22250389" y="24825345"/>
            <a:ext cx="3733800" cy="2408237"/>
          </a:xfrm>
          <a:prstGeom prst="roundRect">
            <a:avLst/>
          </a:prstGeom>
          <a:solidFill>
            <a:schemeClr val="accent4"/>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3200" b="1">
                <a:solidFill>
                  <a:schemeClr val="bg1"/>
                </a:solidFill>
              </a:rPr>
              <a:t>Provide verbal and written consent for parents/guardians and children</a:t>
            </a:r>
          </a:p>
        </p:txBody>
      </p:sp>
      <p:sp>
        <p:nvSpPr>
          <p:cNvPr id="10" name="Arrow: Right 9">
            <a:extLst>
              <a:ext uri="{FF2B5EF4-FFF2-40B4-BE49-F238E27FC236}">
                <a16:creationId xmlns:a16="http://schemas.microsoft.com/office/drawing/2014/main" id="{DA568EBE-9536-93B7-E23F-01BC930A27D9}"/>
              </a:ext>
            </a:extLst>
          </p:cNvPr>
          <p:cNvSpPr/>
          <p:nvPr/>
        </p:nvSpPr>
        <p:spPr bwMode="auto">
          <a:xfrm>
            <a:off x="15435528" y="21782457"/>
            <a:ext cx="990600" cy="990600"/>
          </a:xfrm>
          <a:prstGeom prst="rightArrow">
            <a:avLst/>
          </a:prstGeom>
          <a:solidFill>
            <a:schemeClr val="accent4">
              <a:lumMod val="75000"/>
            </a:schemeClr>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sz="2400">
              <a:solidFill>
                <a:schemeClr val="tx1"/>
              </a:solidFill>
            </a:endParaRPr>
          </a:p>
        </p:txBody>
      </p:sp>
      <p:sp>
        <p:nvSpPr>
          <p:cNvPr id="46" name="Arrow: Right 45">
            <a:extLst>
              <a:ext uri="{FF2B5EF4-FFF2-40B4-BE49-F238E27FC236}">
                <a16:creationId xmlns:a16="http://schemas.microsoft.com/office/drawing/2014/main" id="{DB941B6C-4832-7AD3-5111-9CC1D7E6223B}"/>
              </a:ext>
            </a:extLst>
          </p:cNvPr>
          <p:cNvSpPr/>
          <p:nvPr/>
        </p:nvSpPr>
        <p:spPr bwMode="auto">
          <a:xfrm>
            <a:off x="20501821" y="21771520"/>
            <a:ext cx="990600" cy="990600"/>
          </a:xfrm>
          <a:prstGeom prst="rightArrow">
            <a:avLst/>
          </a:prstGeom>
          <a:solidFill>
            <a:schemeClr val="accent4">
              <a:lumMod val="75000"/>
            </a:schemeClr>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sz="2400">
              <a:solidFill>
                <a:schemeClr val="tx1"/>
              </a:solidFill>
            </a:endParaRPr>
          </a:p>
        </p:txBody>
      </p:sp>
      <p:sp>
        <p:nvSpPr>
          <p:cNvPr id="47" name="Arrow: Right 46">
            <a:extLst>
              <a:ext uri="{FF2B5EF4-FFF2-40B4-BE49-F238E27FC236}">
                <a16:creationId xmlns:a16="http://schemas.microsoft.com/office/drawing/2014/main" id="{57620F54-B1F1-3C68-0A13-ABC94B72CAA0}"/>
              </a:ext>
            </a:extLst>
          </p:cNvPr>
          <p:cNvSpPr/>
          <p:nvPr/>
        </p:nvSpPr>
        <p:spPr bwMode="auto">
          <a:xfrm rot="5400000">
            <a:off x="22946706" y="23705894"/>
            <a:ext cx="990600" cy="990600"/>
          </a:xfrm>
          <a:prstGeom prst="rightArrow">
            <a:avLst/>
          </a:prstGeom>
          <a:solidFill>
            <a:schemeClr val="accent4">
              <a:lumMod val="75000"/>
            </a:schemeClr>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sz="2400">
              <a:solidFill>
                <a:schemeClr val="tx1"/>
              </a:solidFill>
            </a:endParaRPr>
          </a:p>
        </p:txBody>
      </p:sp>
      <p:sp>
        <p:nvSpPr>
          <p:cNvPr id="50" name="Arrow: Right 49">
            <a:extLst>
              <a:ext uri="{FF2B5EF4-FFF2-40B4-BE49-F238E27FC236}">
                <a16:creationId xmlns:a16="http://schemas.microsoft.com/office/drawing/2014/main" id="{B22B847B-DDF9-1F03-6C6A-1402AB58F636}"/>
              </a:ext>
            </a:extLst>
          </p:cNvPr>
          <p:cNvSpPr/>
          <p:nvPr/>
        </p:nvSpPr>
        <p:spPr bwMode="auto">
          <a:xfrm rot="10800000">
            <a:off x="21081102" y="25465439"/>
            <a:ext cx="990600" cy="990600"/>
          </a:xfrm>
          <a:prstGeom prst="rightArrow">
            <a:avLst/>
          </a:prstGeom>
          <a:solidFill>
            <a:schemeClr val="accent4">
              <a:lumMod val="75000"/>
            </a:schemeClr>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sz="2400">
              <a:solidFill>
                <a:schemeClr val="tx1"/>
              </a:solidFill>
            </a:endParaRPr>
          </a:p>
        </p:txBody>
      </p:sp>
      <p:sp>
        <p:nvSpPr>
          <p:cNvPr id="52" name="Rectangle: Rounded Corners 51">
            <a:extLst>
              <a:ext uri="{FF2B5EF4-FFF2-40B4-BE49-F238E27FC236}">
                <a16:creationId xmlns:a16="http://schemas.microsoft.com/office/drawing/2014/main" id="{D087E3BE-7501-4778-FD4A-78FFAA15EDA8}"/>
              </a:ext>
            </a:extLst>
          </p:cNvPr>
          <p:cNvSpPr/>
          <p:nvPr/>
        </p:nvSpPr>
        <p:spPr bwMode="auto">
          <a:xfrm>
            <a:off x="15824928" y="26252997"/>
            <a:ext cx="2422525" cy="1652588"/>
          </a:xfrm>
          <a:prstGeom prst="roundRect">
            <a:avLst/>
          </a:prstGeom>
          <a:solidFill>
            <a:schemeClr val="accent4">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2400" b="1">
                <a:solidFill>
                  <a:schemeClr val="bg1"/>
                </a:solidFill>
              </a:rPr>
              <a:t>One-on-one interview with school counselor</a:t>
            </a:r>
            <a:endParaRPr lang="en-US" sz="2400">
              <a:solidFill>
                <a:schemeClr val="tx1"/>
              </a:solidFill>
            </a:endParaRPr>
          </a:p>
        </p:txBody>
      </p:sp>
      <p:sp>
        <p:nvSpPr>
          <p:cNvPr id="53" name="Rectangle: Rounded Corners 52">
            <a:extLst>
              <a:ext uri="{FF2B5EF4-FFF2-40B4-BE49-F238E27FC236}">
                <a16:creationId xmlns:a16="http://schemas.microsoft.com/office/drawing/2014/main" id="{80D64E1F-48C3-5FE1-3CA6-F535F56FF725}"/>
              </a:ext>
            </a:extLst>
          </p:cNvPr>
          <p:cNvSpPr/>
          <p:nvPr/>
        </p:nvSpPr>
        <p:spPr bwMode="auto">
          <a:xfrm>
            <a:off x="18604482" y="26252997"/>
            <a:ext cx="2390775" cy="1652588"/>
          </a:xfrm>
          <a:prstGeom prst="roundRect">
            <a:avLst/>
          </a:prstGeom>
          <a:solidFill>
            <a:schemeClr val="accent4">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2400" b="1">
                <a:solidFill>
                  <a:schemeClr val="bg1"/>
                </a:solidFill>
              </a:rPr>
              <a:t>One-on-one interviews with each student</a:t>
            </a:r>
            <a:endParaRPr lang="en-US" sz="2400">
              <a:solidFill>
                <a:schemeClr val="tx1"/>
              </a:solidFill>
            </a:endParaRPr>
          </a:p>
        </p:txBody>
      </p:sp>
      <p:sp>
        <p:nvSpPr>
          <p:cNvPr id="42" name="Arrow: Right 41">
            <a:extLst>
              <a:ext uri="{FF2B5EF4-FFF2-40B4-BE49-F238E27FC236}">
                <a16:creationId xmlns:a16="http://schemas.microsoft.com/office/drawing/2014/main" id="{A6237566-E2CC-07B9-9E9F-E4A25C83E484}"/>
              </a:ext>
            </a:extLst>
          </p:cNvPr>
          <p:cNvSpPr/>
          <p:nvPr/>
        </p:nvSpPr>
        <p:spPr bwMode="auto">
          <a:xfrm rot="10800000">
            <a:off x="14443729" y="25424514"/>
            <a:ext cx="990600" cy="990600"/>
          </a:xfrm>
          <a:prstGeom prst="rightArrow">
            <a:avLst/>
          </a:prstGeom>
          <a:solidFill>
            <a:schemeClr val="accent4">
              <a:lumMod val="75000"/>
            </a:schemeClr>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sz="2400">
              <a:solidFill>
                <a:schemeClr val="tx1"/>
              </a:solidFill>
            </a:endParaRPr>
          </a:p>
        </p:txBody>
      </p:sp>
      <p:pic>
        <p:nvPicPr>
          <p:cNvPr id="6" name="ProposedMorrisAudio">
            <a:hlinkClick r:id="" action="ppaction://media"/>
            <a:extLst>
              <a:ext uri="{FF2B5EF4-FFF2-40B4-BE49-F238E27FC236}">
                <a16:creationId xmlns:a16="http://schemas.microsoft.com/office/drawing/2014/main" id="{0AE3C321-CBC8-CE90-9925-D9A8A2244F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260" y="2786038"/>
            <a:ext cx="730250"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3B94F1BA-0257-4F65-88C2-49475C5E3E71}"/>
</file>

<file path=customXml/itemProps2.xml><?xml version="1.0" encoding="utf-8"?>
<ds:datastoreItem xmlns:ds="http://schemas.openxmlformats.org/officeDocument/2006/customXml" ds:itemID="{E0244F2E-E64B-443E-A7A2-BD9BC7543A6C}"/>
</file>

<file path=customXml/itemProps3.xml><?xml version="1.0" encoding="utf-8"?>
<ds:datastoreItem xmlns:ds="http://schemas.openxmlformats.org/officeDocument/2006/customXml" ds:itemID="{F48D7090-7A56-4C68-8480-A4B81BB1FDD2}"/>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revision>16</cp:revision>
  <cp:lastPrinted>1999-09-02T03:17:39Z</cp:lastPrinted>
  <dcterms:created xsi:type="dcterms:W3CDTF">1997-10-24T05:44:18Z</dcterms:created>
  <dcterms:modified xsi:type="dcterms:W3CDTF">2022-04-11T03:51:07Z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