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
  </p:notesMasterIdLst>
  <p:handoutMasterIdLst>
    <p:handoutMasterId r:id="rId4"/>
  </p:handoutMasterIdLst>
  <p:sldIdLst>
    <p:sldId id="261" r:id="rId2"/>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7" autoAdjust="0"/>
    <p:restoredTop sz="95617" autoAdjust="0"/>
  </p:normalViewPr>
  <p:slideViewPr>
    <p:cSldViewPr snapToGrid="0" snapToObjects="1" showGuides="1">
      <p:cViewPr varScale="1">
        <p:scale>
          <a:sx n="22" d="100"/>
          <a:sy n="22" d="100"/>
        </p:scale>
        <p:origin x="2368" y="28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commentAuthors" Target="commentAuthors.xml"/><Relationship Id="rId10" Type="http://schemas.openxmlformats.org/officeDocument/2006/relationships/customXml" Target="../customXml/item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bg>
      <p:bgPr>
        <a:solidFill>
          <a:schemeClr val="accent1">
            <a:lumMod val="50000"/>
          </a:schemeClr>
        </a:solidFill>
        <a:effectLst/>
      </p:bgPr>
    </p:bg>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469293"/>
            <a:ext cx="10059099" cy="923330"/>
          </a:xfrm>
          <a:prstGeom prst="rect">
            <a:avLst/>
          </a:prstGeom>
          <a:solidFill>
            <a:schemeClr val="accent3">
              <a:lumMod val="40000"/>
              <a:lumOff val="60000"/>
            </a:schemeClr>
          </a:solidFill>
        </p:spPr>
        <p:txBody>
          <a:bodyPr wrap="square">
            <a:spAutoFit/>
          </a:bodyPr>
          <a:lstStyle>
            <a:lvl1pPr marL="0" indent="0" algn="ctr">
              <a:buNone/>
              <a:defRPr lang="en-US" sz="5400" b="1" dirty="0">
                <a:solidFill>
                  <a:schemeClr val="tx1"/>
                </a:solidFill>
                <a:latin typeface="Times New Roman" panose="02020603050405020304" pitchFamily="18" charset="0"/>
                <a:cs typeface="Times New Roman" panose="02020603050405020304" pitchFamily="18" charset="0"/>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Introduction</a:t>
            </a:r>
          </a:p>
        </p:txBody>
      </p:sp>
      <p:pic>
        <p:nvPicPr>
          <p:cNvPr id="1030" name="Picture 6" descr="Monmouth University - Wikipedia">
            <a:extLst>
              <a:ext uri="{FF2B5EF4-FFF2-40B4-BE49-F238E27FC236}">
                <a16:creationId xmlns:a16="http://schemas.microsoft.com/office/drawing/2014/main" id="{6175E671-19AE-6448-A320-F96A0FA7AF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8447" y="364362"/>
            <a:ext cx="4268529" cy="3311667"/>
          </a:xfrm>
          <a:prstGeom prst="rect">
            <a:avLst/>
          </a:prstGeom>
          <a:solidFill>
            <a:schemeClr val="bg1"/>
          </a:solidFill>
        </p:spPr>
      </p:pic>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solidFill>
            <a:schemeClr val="bg1"/>
          </a:soli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4" name="Text Placeholder 17">
            <a:extLst>
              <a:ext uri="{FF2B5EF4-FFF2-40B4-BE49-F238E27FC236}">
                <a16:creationId xmlns:a16="http://schemas.microsoft.com/office/drawing/2014/main" id="{9B7C8579-0BDD-F541-A0AB-12651EB47AC7}"/>
              </a:ext>
            </a:extLst>
          </p:cNvPr>
          <p:cNvSpPr txBox="1">
            <a:spLocks/>
          </p:cNvSpPr>
          <p:nvPr userDrawn="1"/>
        </p:nvSpPr>
        <p:spPr>
          <a:xfrm>
            <a:off x="7890258" y="-44963"/>
            <a:ext cx="28092400" cy="2308324"/>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sz="6600" b="1" i="0"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7802411" rtl="0" eaLnBrk="1" latinLnBrk="0" hangingPunct="1">
              <a:spcBef>
                <a:spcPct val="20000"/>
              </a:spcBef>
              <a:buFont typeface="Arial" pitchFamily="34" charset="0"/>
              <a:buNone/>
              <a:tabLst/>
              <a:defRPr sz="7110" b="0" i="0" kern="1200">
                <a:solidFill>
                  <a:schemeClr val="tx1"/>
                </a:solidFill>
                <a:latin typeface="Arial Narrow" panose="020B0604020202020204" pitchFamily="34" charset="0"/>
                <a:ea typeface="+mn-ea"/>
                <a:cs typeface="Arial Narrow" panose="020B0604020202020204" pitchFamily="34" charset="0"/>
              </a:defRPr>
            </a:lvl2pPr>
            <a:lvl3pPr marL="0" indent="0" algn="l" defTabSz="7802411" rtl="0" eaLnBrk="1" latinLnBrk="0" hangingPunct="1">
              <a:spcBef>
                <a:spcPct val="20000"/>
              </a:spcBef>
              <a:buFont typeface="Arial" pitchFamily="34" charset="0"/>
              <a:buNone/>
              <a:tabLst/>
              <a:defRPr sz="5690" b="0" i="0" kern="1200">
                <a:solidFill>
                  <a:schemeClr val="tx1"/>
                </a:solidFill>
                <a:latin typeface="Arial Narrow" panose="020B0604020202020204" pitchFamily="34" charset="0"/>
                <a:ea typeface="+mn-ea"/>
                <a:cs typeface="Arial Narrow" panose="020B0604020202020204" pitchFamily="34" charset="0"/>
              </a:defRPr>
            </a:lvl3pPr>
            <a:lvl4pPr marL="0" indent="0" algn="l" defTabSz="7802411" rtl="0" eaLnBrk="1" latinLnBrk="0" hangingPunct="1">
              <a:spcBef>
                <a:spcPct val="20000"/>
              </a:spcBef>
              <a:buFont typeface="Arial" pitchFamily="34" charset="0"/>
              <a:buNone/>
              <a:tabLst/>
              <a:defRPr sz="4267" b="0" i="0" kern="1200">
                <a:solidFill>
                  <a:schemeClr val="tx1"/>
                </a:solidFill>
                <a:latin typeface="Arial Narrow" panose="020B0604020202020204" pitchFamily="34" charset="0"/>
                <a:ea typeface="+mn-ea"/>
                <a:cs typeface="Arial Narrow" panose="020B0604020202020204" pitchFamily="34" charset="0"/>
              </a:defRPr>
            </a:lvl4pPr>
            <a:lvl5pPr marL="0" indent="0" algn="l" defTabSz="7802411" rtl="0" eaLnBrk="1" latinLnBrk="0" hangingPunct="1">
              <a:spcBef>
                <a:spcPct val="20000"/>
              </a:spcBef>
              <a:buFont typeface="Arial" pitchFamily="34" charset="0"/>
              <a:buNone/>
              <a:tabLst/>
              <a:defRPr sz="4267" b="0" i="0" kern="1200">
                <a:solidFill>
                  <a:schemeClr val="tx1"/>
                </a:solidFill>
                <a:latin typeface="Arial Narrow" panose="020B0604020202020204" pitchFamily="34" charset="0"/>
                <a:ea typeface="+mn-ea"/>
                <a:cs typeface="Arial Narrow" panose="020B0604020202020204" pitchFamily="34" charset="0"/>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7200" dirty="0"/>
              <a:t>Effects of Animal-Assisted Therapy on Individuals with Communication Disorders</a:t>
            </a:r>
          </a:p>
        </p:txBody>
      </p:sp>
      <p:sp>
        <p:nvSpPr>
          <p:cNvPr id="16" name="TextBox 15">
            <a:extLst>
              <a:ext uri="{FF2B5EF4-FFF2-40B4-BE49-F238E27FC236}">
                <a16:creationId xmlns:a16="http://schemas.microsoft.com/office/drawing/2014/main" id="{EFEDA7E8-D116-074F-B640-3B467A0D7CCF}"/>
              </a:ext>
            </a:extLst>
          </p:cNvPr>
          <p:cNvSpPr txBox="1"/>
          <p:nvPr userDrawn="1"/>
        </p:nvSpPr>
        <p:spPr>
          <a:xfrm>
            <a:off x="10491471" y="2325949"/>
            <a:ext cx="22908257" cy="2605009"/>
          </a:xfrm>
          <a:prstGeom prst="rect">
            <a:avLst/>
          </a:prstGeom>
          <a:noFill/>
        </p:spPr>
        <p:txBody>
          <a:bodyPr wrap="square" rtlCol="0">
            <a:spAutoFit/>
          </a:bodyPr>
          <a:lstStyle/>
          <a:p>
            <a:pPr marL="0" marR="0" lvl="0" indent="0" algn="ctr" defTabSz="2821185" rtl="0" eaLnBrk="1" fontAlgn="auto" latinLnBrk="0" hangingPunct="1">
              <a:lnSpc>
                <a:spcPct val="100000"/>
              </a:lnSpc>
              <a:spcBef>
                <a:spcPts val="0"/>
              </a:spcBef>
              <a:spcAft>
                <a:spcPts val="0"/>
              </a:spcAft>
              <a:buClrTx/>
              <a:buSzTx/>
              <a:buFontTx/>
              <a:buNone/>
              <a:tabLst/>
              <a:defRPr/>
            </a:pPr>
            <a:r>
              <a:rPr lang="en-US" sz="5400" dirty="0">
                <a:solidFill>
                  <a:schemeClr val="bg1"/>
                </a:solidFill>
                <a:latin typeface="Times New Roman" panose="02020603050405020304" pitchFamily="18" charset="0"/>
                <a:cs typeface="Times New Roman" panose="02020603050405020304" pitchFamily="18" charset="0"/>
              </a:rPr>
              <a:t>Diana </a:t>
            </a:r>
            <a:r>
              <a:rPr lang="en-US" sz="5400" dirty="0" err="1">
                <a:solidFill>
                  <a:schemeClr val="bg1"/>
                </a:solidFill>
                <a:latin typeface="Times New Roman" panose="02020603050405020304" pitchFamily="18" charset="0"/>
                <a:cs typeface="Times New Roman" panose="02020603050405020304" pitchFamily="18" charset="0"/>
              </a:rPr>
              <a:t>Corticeiro</a:t>
            </a:r>
            <a:r>
              <a:rPr lang="en-US" sz="5400" dirty="0">
                <a:solidFill>
                  <a:schemeClr val="bg1"/>
                </a:solidFill>
                <a:latin typeface="Times New Roman" panose="02020603050405020304" pitchFamily="18" charset="0"/>
                <a:cs typeface="Times New Roman" panose="02020603050405020304" pitchFamily="18" charset="0"/>
              </a:rPr>
              <a:t>, Gia </a:t>
            </a:r>
            <a:r>
              <a:rPr lang="en-US" sz="5400" dirty="0" err="1">
                <a:solidFill>
                  <a:schemeClr val="bg1"/>
                </a:solidFill>
                <a:latin typeface="Times New Roman" panose="02020603050405020304" pitchFamily="18" charset="0"/>
                <a:cs typeface="Times New Roman" panose="02020603050405020304" pitchFamily="18" charset="0"/>
              </a:rPr>
              <a:t>Piccolomini</a:t>
            </a:r>
            <a:r>
              <a:rPr lang="en-US" sz="5400" dirty="0">
                <a:solidFill>
                  <a:schemeClr val="bg1"/>
                </a:solidFill>
                <a:latin typeface="Times New Roman" panose="02020603050405020304" pitchFamily="18" charset="0"/>
                <a:cs typeface="Times New Roman" panose="02020603050405020304" pitchFamily="18" charset="0"/>
              </a:rPr>
              <a:t>, Faith Swain, Megan </a:t>
            </a:r>
            <a:r>
              <a:rPr lang="en-US" sz="5400" dirty="0" err="1">
                <a:solidFill>
                  <a:schemeClr val="bg1"/>
                </a:solidFill>
                <a:latin typeface="Times New Roman" panose="02020603050405020304" pitchFamily="18" charset="0"/>
                <a:cs typeface="Times New Roman" panose="02020603050405020304" pitchFamily="18" charset="0"/>
              </a:rPr>
              <a:t>Tammaro</a:t>
            </a:r>
            <a:r>
              <a:rPr lang="en-US" sz="5400" dirty="0">
                <a:solidFill>
                  <a:schemeClr val="bg1"/>
                </a:solidFill>
                <a:latin typeface="Times New Roman" panose="02020603050405020304" pitchFamily="18" charset="0"/>
                <a:cs typeface="Times New Roman" panose="02020603050405020304" pitchFamily="18" charset="0"/>
              </a:rPr>
              <a:t>, Dr. Erik X. Raj</a:t>
            </a:r>
          </a:p>
          <a:p>
            <a:pPr marL="0" marR="0" lvl="0" indent="0" algn="ctr" defTabSz="2821185" rtl="0" eaLnBrk="1" fontAlgn="auto" latinLnBrk="0" hangingPunct="1">
              <a:lnSpc>
                <a:spcPct val="100000"/>
              </a:lnSpc>
              <a:spcBef>
                <a:spcPts val="0"/>
              </a:spcBef>
              <a:spcAft>
                <a:spcPts val="0"/>
              </a:spcAft>
              <a:buClrTx/>
              <a:buSzTx/>
              <a:buFontTx/>
              <a:buNone/>
              <a:tabLst/>
              <a:defRPr/>
            </a:pPr>
            <a:r>
              <a:rPr lang="en-US" sz="5400" dirty="0">
                <a:solidFill>
                  <a:schemeClr val="bg1"/>
                </a:solidFill>
                <a:latin typeface="Times New Roman" panose="02020603050405020304" pitchFamily="18" charset="0"/>
                <a:cs typeface="Times New Roman" panose="02020603050405020304" pitchFamily="18" charset="0"/>
              </a:rPr>
              <a:t>Department of Speech-Language Pathology/School of Education</a:t>
            </a:r>
          </a:p>
          <a:p>
            <a:endParaRPr lang="en-US" dirty="0">
              <a:solidFill>
                <a:schemeClr val="bg1"/>
              </a:solidFill>
            </a:endParaRPr>
          </a:p>
        </p:txBody>
      </p:sp>
      <p:pic>
        <p:nvPicPr>
          <p:cNvPr id="17" name="Picture 6" descr="Monmouth University - Wikipedia">
            <a:extLst>
              <a:ext uri="{FF2B5EF4-FFF2-40B4-BE49-F238E27FC236}">
                <a16:creationId xmlns:a16="http://schemas.microsoft.com/office/drawing/2014/main" id="{589346CA-6A60-2441-A002-93E9996B43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8447" y="364362"/>
            <a:ext cx="4268529" cy="3311667"/>
          </a:xfrm>
          <a:prstGeom prst="rect">
            <a:avLst/>
          </a:prstGeom>
          <a:solidFill>
            <a:schemeClr val="bg1">
              <a:alpha val="99000"/>
            </a:schemeClr>
          </a:solidFill>
        </p:spPr>
      </p:pic>
      <p:sp>
        <p:nvSpPr>
          <p:cNvPr id="22" name="Text Placeholder 9">
            <a:extLst>
              <a:ext uri="{FF2B5EF4-FFF2-40B4-BE49-F238E27FC236}">
                <a16:creationId xmlns:a16="http://schemas.microsoft.com/office/drawing/2014/main" id="{2C78731B-23BC-8E43-9E8A-244114771CA7}"/>
              </a:ext>
            </a:extLst>
          </p:cNvPr>
          <p:cNvSpPr txBox="1">
            <a:spLocks/>
          </p:cNvSpPr>
          <p:nvPr userDrawn="1"/>
        </p:nvSpPr>
        <p:spPr>
          <a:xfrm>
            <a:off x="456500" y="4469293"/>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Times New Roman" panose="02020603050405020304" pitchFamily="18" charset="0"/>
                <a:ea typeface="+mn-ea"/>
                <a:cs typeface="Times New Roman" panose="02020603050405020304" pitchFamily="18" charset="0"/>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Introduction</a:t>
            </a:r>
          </a:p>
        </p:txBody>
      </p:sp>
      <p:sp>
        <p:nvSpPr>
          <p:cNvPr id="23" name="Text Placeholder 13">
            <a:extLst>
              <a:ext uri="{FF2B5EF4-FFF2-40B4-BE49-F238E27FC236}">
                <a16:creationId xmlns:a16="http://schemas.microsoft.com/office/drawing/2014/main" id="{F24FA378-B642-0F47-8927-DC97ED2F7A23}"/>
              </a:ext>
            </a:extLst>
          </p:cNvPr>
          <p:cNvSpPr txBox="1">
            <a:spLocks/>
          </p:cNvSpPr>
          <p:nvPr userDrawn="1"/>
        </p:nvSpPr>
        <p:spPr>
          <a:xfrm>
            <a:off x="456490" y="5315232"/>
            <a:ext cx="10058400" cy="21790581"/>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4000" b="0" i="0" u="none" strike="noStrike" kern="1200" smtClean="0">
                <a:solidFill>
                  <a:schemeClr val="tx1"/>
                </a:solidFill>
                <a:effectLst/>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sz="4000" dirty="0"/>
              <a:t>     Approximately 5% to 10% of Americans may have communication disorders (ASHA, 2021). A communication disorder may be developmental or acquired and can include a range of severities. There are a multitude of therapy treatments that are commonly and widely used everyday within a variety of individuals. While there are significant treatment approaches that are well known, there are also therapy techniques that are becoming more researched upon and are being encouraged for speech-language pathologists to incorporate into intervention and treatment. Research has been conducted on the effects of communication disorders influenced by animal-assisted therapy (AAT).</a:t>
            </a:r>
          </a:p>
          <a:p>
            <a:pPr algn="l"/>
            <a:r>
              <a:rPr lang="en-US" sz="4000" dirty="0"/>
              <a:t>     AAT is the practice of incorporating trained therapy animals, their human handlers, and a license healthcare professional (e.g., an occupational, physical, speech-language, or recreational therapist) to target client-specific goals throughout therapeutic treatment sessions (Sherrill and </a:t>
            </a:r>
            <a:r>
              <a:rPr lang="en-US" sz="4000" dirty="0" err="1"/>
              <a:t>Hengst</a:t>
            </a:r>
            <a:r>
              <a:rPr lang="en-US" sz="4000" dirty="0"/>
              <a:t>, 2022). AAT has become an innovative approach when addressing psychosocial and communicative skills in individuals with various deficits (</a:t>
            </a:r>
            <a:r>
              <a:rPr lang="en-US" sz="4000" dirty="0" err="1"/>
              <a:t>Hediger</a:t>
            </a:r>
            <a:r>
              <a:rPr lang="en-US" sz="4000" dirty="0"/>
              <a:t> et al., 2019). It is used as an adjunctive or complementary intervention to enhance the influence on therapeutic outcome. It is significant for speech-language pathologists to utilize new and exciting treatment approaches such as AAT into their sessions to keep their clients engaged and motivated. </a:t>
            </a:r>
          </a:p>
        </p:txBody>
      </p:sp>
      <p:sp>
        <p:nvSpPr>
          <p:cNvPr id="24" name="Text Placeholder 9">
            <a:extLst>
              <a:ext uri="{FF2B5EF4-FFF2-40B4-BE49-F238E27FC236}">
                <a16:creationId xmlns:a16="http://schemas.microsoft.com/office/drawing/2014/main" id="{D49B504D-E086-C84A-BE8B-B7EE4F4995A2}"/>
              </a:ext>
            </a:extLst>
          </p:cNvPr>
          <p:cNvSpPr txBox="1">
            <a:spLocks/>
          </p:cNvSpPr>
          <p:nvPr userDrawn="1"/>
        </p:nvSpPr>
        <p:spPr>
          <a:xfrm>
            <a:off x="478047" y="27105813"/>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Purpose</a:t>
            </a:r>
          </a:p>
        </p:txBody>
      </p:sp>
      <p:sp>
        <p:nvSpPr>
          <p:cNvPr id="25" name="Text Placeholder 13">
            <a:extLst>
              <a:ext uri="{FF2B5EF4-FFF2-40B4-BE49-F238E27FC236}">
                <a16:creationId xmlns:a16="http://schemas.microsoft.com/office/drawing/2014/main" id="{7712FC8D-EB1E-3742-AA0F-2686C3A13443}"/>
              </a:ext>
            </a:extLst>
          </p:cNvPr>
          <p:cNvSpPr txBox="1">
            <a:spLocks/>
          </p:cNvSpPr>
          <p:nvPr userDrawn="1"/>
        </p:nvSpPr>
        <p:spPr>
          <a:xfrm>
            <a:off x="503093" y="27780465"/>
            <a:ext cx="10058399" cy="4431983"/>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4000"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t>The goal of this study is to investigate the role of animal-assisted therapy and how it influences social communication, behavior, quality of life, and the overall outcome of its long-term effects on individuals with a communication disorder.</a:t>
            </a:r>
          </a:p>
        </p:txBody>
      </p:sp>
      <p:sp>
        <p:nvSpPr>
          <p:cNvPr id="26" name="Text Placeholder 9">
            <a:extLst>
              <a:ext uri="{FF2B5EF4-FFF2-40B4-BE49-F238E27FC236}">
                <a16:creationId xmlns:a16="http://schemas.microsoft.com/office/drawing/2014/main" id="{61E724B1-2ADA-9342-8D65-A66B49146930}"/>
              </a:ext>
            </a:extLst>
          </p:cNvPr>
          <p:cNvSpPr txBox="1">
            <a:spLocks/>
          </p:cNvSpPr>
          <p:nvPr userDrawn="1"/>
        </p:nvSpPr>
        <p:spPr>
          <a:xfrm>
            <a:off x="11429650" y="4469293"/>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i="0" kern="1200" dirty="0">
                <a:solidFill>
                  <a:schemeClr val="tx1"/>
                </a:solidFill>
                <a:latin typeface="Times New Roman" panose="02020603050405020304" pitchFamily="18" charset="0"/>
                <a:ea typeface="+mn-ea"/>
                <a:cs typeface="Times New Roman" panose="02020603050405020304" pitchFamily="18" charset="0"/>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Literature Review Findings</a:t>
            </a:r>
          </a:p>
        </p:txBody>
      </p:sp>
      <p:sp>
        <p:nvSpPr>
          <p:cNvPr id="27" name="Text Placeholder 13">
            <a:extLst>
              <a:ext uri="{FF2B5EF4-FFF2-40B4-BE49-F238E27FC236}">
                <a16:creationId xmlns:a16="http://schemas.microsoft.com/office/drawing/2014/main" id="{DF171C20-8A8F-2544-98D2-01530AEB911F}"/>
              </a:ext>
            </a:extLst>
          </p:cNvPr>
          <p:cNvSpPr txBox="1">
            <a:spLocks/>
          </p:cNvSpPr>
          <p:nvPr userDrawn="1"/>
        </p:nvSpPr>
        <p:spPr>
          <a:xfrm>
            <a:off x="11381280" y="5298547"/>
            <a:ext cx="10058400" cy="17358598"/>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4000"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There have been many studies investigating </a:t>
            </a:r>
            <a:r>
              <a:rPr lang="en-US" sz="4000" dirty="0">
                <a:latin typeface="Times New Roman" panose="02020603050405020304" pitchFamily="18" charset="0"/>
                <a:cs typeface="Times New Roman" panose="02020603050405020304" pitchFamily="18" charset="0"/>
              </a:rPr>
              <a:t>the overall effects of animal-assisted therapy on individuals with communication disorders. Studies have revealed that incorporating animals into therapy sessions has created an overall positive impact on the lives of individuals with communication disorders. These aspects include a beneficial influence on mood, communication, social competence, and overall quality of life in patients presenting with a communication disorder. The inclusion of nonhuman partners (i.e., therapy animals) into the counseling process has numerous benefits. Clients report that building a therapeutic relationship or rapport occurs quicker and with more ease with a therapy animal than with a human counselor, with client’s expressing greater level of trust with therapy animals (Atherton and </a:t>
            </a:r>
            <a:r>
              <a:rPr lang="en-US" sz="4000" dirty="0" err="1">
                <a:latin typeface="Times New Roman" panose="02020603050405020304" pitchFamily="18" charset="0"/>
                <a:cs typeface="Times New Roman" panose="02020603050405020304" pitchFamily="18" charset="0"/>
              </a:rPr>
              <a:t>Hudock</a:t>
            </a:r>
            <a:r>
              <a:rPr lang="en-US" sz="4000" dirty="0">
                <a:latin typeface="Times New Roman" panose="02020603050405020304" pitchFamily="18" charset="0"/>
                <a:cs typeface="Times New Roman" panose="02020603050405020304" pitchFamily="18" charset="0"/>
              </a:rPr>
              <a:t>, 2022). While there are many positive attributes to animal-assisted therapy, the majority of studies that have been conducted so far have only reported short-term effects on individuals. Research has yet to reveal specific long-term effects of animal-assisted therapy and should be studied further. </a:t>
            </a:r>
          </a:p>
        </p:txBody>
      </p:sp>
      <p:sp>
        <p:nvSpPr>
          <p:cNvPr id="28" name="Text Placeholder 9">
            <a:extLst>
              <a:ext uri="{FF2B5EF4-FFF2-40B4-BE49-F238E27FC236}">
                <a16:creationId xmlns:a16="http://schemas.microsoft.com/office/drawing/2014/main" id="{77884865-AEAA-9440-96DE-E72774905436}"/>
              </a:ext>
            </a:extLst>
          </p:cNvPr>
          <p:cNvSpPr txBox="1">
            <a:spLocks/>
          </p:cNvSpPr>
          <p:nvPr userDrawn="1"/>
        </p:nvSpPr>
        <p:spPr>
          <a:xfrm>
            <a:off x="11473776" y="27064112"/>
            <a:ext cx="10014974"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Research Question</a:t>
            </a:r>
          </a:p>
        </p:txBody>
      </p:sp>
      <p:sp>
        <p:nvSpPr>
          <p:cNvPr id="29" name="Text Placeholder 13">
            <a:extLst>
              <a:ext uri="{FF2B5EF4-FFF2-40B4-BE49-F238E27FC236}">
                <a16:creationId xmlns:a16="http://schemas.microsoft.com/office/drawing/2014/main" id="{87AC5A6F-FF70-D74C-9D89-D3AF933DEAFD}"/>
              </a:ext>
            </a:extLst>
          </p:cNvPr>
          <p:cNvSpPr txBox="1">
            <a:spLocks/>
          </p:cNvSpPr>
          <p:nvPr userDrawn="1"/>
        </p:nvSpPr>
        <p:spPr>
          <a:xfrm>
            <a:off x="11430350" y="27701112"/>
            <a:ext cx="10058399" cy="4431983"/>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4000"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t>How does the use of animal-assisted therapy (AAT) enhance an individual with a communication disorder overall communication, behavior, quality of life and their long-term effects in comparison to those who do not utilize AAT?</a:t>
            </a:r>
          </a:p>
        </p:txBody>
      </p:sp>
      <p:sp>
        <p:nvSpPr>
          <p:cNvPr id="30" name="Text Placeholder 9">
            <a:extLst>
              <a:ext uri="{FF2B5EF4-FFF2-40B4-BE49-F238E27FC236}">
                <a16:creationId xmlns:a16="http://schemas.microsoft.com/office/drawing/2014/main" id="{18D6BA7F-6CA1-7C4C-B072-CE04CB4F13C6}"/>
              </a:ext>
            </a:extLst>
          </p:cNvPr>
          <p:cNvSpPr txBox="1">
            <a:spLocks/>
          </p:cNvSpPr>
          <p:nvPr userDrawn="1"/>
        </p:nvSpPr>
        <p:spPr>
          <a:xfrm>
            <a:off x="22402101" y="4469293"/>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Times New Roman" panose="02020603050405020304" pitchFamily="18" charset="0"/>
                <a:ea typeface="+mn-ea"/>
                <a:cs typeface="Times New Roman" panose="02020603050405020304" pitchFamily="18" charset="0"/>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Survey Questions</a:t>
            </a:r>
          </a:p>
        </p:txBody>
      </p:sp>
      <p:sp>
        <p:nvSpPr>
          <p:cNvPr id="32" name="Text Placeholder 9">
            <a:extLst>
              <a:ext uri="{FF2B5EF4-FFF2-40B4-BE49-F238E27FC236}">
                <a16:creationId xmlns:a16="http://schemas.microsoft.com/office/drawing/2014/main" id="{2D0B51CD-1720-094B-BD7B-D993DA713D0E}"/>
              </a:ext>
            </a:extLst>
          </p:cNvPr>
          <p:cNvSpPr txBox="1">
            <a:spLocks/>
          </p:cNvSpPr>
          <p:nvPr userDrawn="1"/>
        </p:nvSpPr>
        <p:spPr>
          <a:xfrm>
            <a:off x="33375250" y="4469293"/>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Times New Roman" panose="02020603050405020304" pitchFamily="18" charset="0"/>
                <a:ea typeface="+mn-ea"/>
                <a:cs typeface="Times New Roman" panose="02020603050405020304" pitchFamily="18" charset="0"/>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Proposed Methodology</a:t>
            </a:r>
          </a:p>
        </p:txBody>
      </p:sp>
      <p:sp>
        <p:nvSpPr>
          <p:cNvPr id="33" name="Text Placeholder 13">
            <a:extLst>
              <a:ext uri="{FF2B5EF4-FFF2-40B4-BE49-F238E27FC236}">
                <a16:creationId xmlns:a16="http://schemas.microsoft.com/office/drawing/2014/main" id="{302949D0-49AF-6E42-95BF-C65E2C453275}"/>
              </a:ext>
            </a:extLst>
          </p:cNvPr>
          <p:cNvSpPr txBox="1">
            <a:spLocks/>
          </p:cNvSpPr>
          <p:nvPr userDrawn="1"/>
        </p:nvSpPr>
        <p:spPr>
          <a:xfrm>
            <a:off x="33332183" y="5334678"/>
            <a:ext cx="10058400" cy="9110186"/>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4000" b="1"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t>Participants: </a:t>
            </a:r>
            <a:r>
              <a:rPr lang="en-US" b="0" dirty="0"/>
              <a:t>Individuals with communication disorders and ASHA certified speech-language pathologists who have had experience with AAT</a:t>
            </a:r>
            <a:endParaRPr lang="en-US" dirty="0"/>
          </a:p>
          <a:p>
            <a:r>
              <a:rPr lang="en-US" dirty="0"/>
              <a:t>Materials: </a:t>
            </a:r>
            <a:r>
              <a:rPr lang="en-US" b="0" dirty="0"/>
              <a:t>12 question survey</a:t>
            </a:r>
            <a:endParaRPr lang="en-US" dirty="0"/>
          </a:p>
          <a:p>
            <a:r>
              <a:rPr lang="en-US" dirty="0"/>
              <a:t>Methods: </a:t>
            </a:r>
            <a:r>
              <a:rPr lang="en-US" b="0" dirty="0"/>
              <a:t>The participants will receive an email including the purpose of the study and the corresponding survey. Prior to completing the survey, the individuals will provide consent by checking the appropriate box on the consent form provided in the email as well.</a:t>
            </a:r>
            <a:endParaRPr lang="en-US" dirty="0"/>
          </a:p>
          <a:p>
            <a:endParaRPr lang="en-US" dirty="0"/>
          </a:p>
        </p:txBody>
      </p:sp>
      <p:sp>
        <p:nvSpPr>
          <p:cNvPr id="35" name="Text Placeholder 9">
            <a:extLst>
              <a:ext uri="{FF2B5EF4-FFF2-40B4-BE49-F238E27FC236}">
                <a16:creationId xmlns:a16="http://schemas.microsoft.com/office/drawing/2014/main" id="{741F4ED2-3D6F-DD42-A1C8-6BCA6B3FA5BA}"/>
              </a:ext>
            </a:extLst>
          </p:cNvPr>
          <p:cNvSpPr txBox="1">
            <a:spLocks/>
          </p:cNvSpPr>
          <p:nvPr userDrawn="1"/>
        </p:nvSpPr>
        <p:spPr>
          <a:xfrm>
            <a:off x="33375250" y="18782448"/>
            <a:ext cx="10059099" cy="923330"/>
          </a:xfrm>
          <a:prstGeom prst="rect">
            <a:avLst/>
          </a:prstGeom>
          <a:solidFill>
            <a:schemeClr val="accent3">
              <a:lumMod val="40000"/>
              <a:lumOff val="60000"/>
            </a:schemeClr>
          </a:solidFill>
        </p:spPr>
        <p:txBody>
          <a:bodyPr wrap="square">
            <a:spAutoFit/>
          </a:bodyPr>
          <a:lstStyle>
            <a:lvl1pPr marL="0" indent="0" algn="ctr" defTabSz="7802411" rtl="0" eaLnBrk="1" latinLnBrk="0" hangingPunct="1">
              <a:spcBef>
                <a:spcPct val="20000"/>
              </a:spcBef>
              <a:buFont typeface="Arial" pitchFamily="34" charset="0"/>
              <a:buNone/>
              <a:tabLst/>
              <a:defRPr lang="en-US" sz="5400" b="1" kern="1200" dirty="0">
                <a:solidFill>
                  <a:schemeClr val="tx1"/>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Selected References</a:t>
            </a:r>
          </a:p>
        </p:txBody>
      </p:sp>
      <p:sp>
        <p:nvSpPr>
          <p:cNvPr id="36" name="Text Placeholder 13">
            <a:extLst>
              <a:ext uri="{FF2B5EF4-FFF2-40B4-BE49-F238E27FC236}">
                <a16:creationId xmlns:a16="http://schemas.microsoft.com/office/drawing/2014/main" id="{949B5C64-5D7A-5740-A58F-77EF0D5B3AD0}"/>
              </a:ext>
            </a:extLst>
          </p:cNvPr>
          <p:cNvSpPr txBox="1">
            <a:spLocks/>
          </p:cNvSpPr>
          <p:nvPr userDrawn="1"/>
        </p:nvSpPr>
        <p:spPr>
          <a:xfrm>
            <a:off x="33375600" y="19705778"/>
            <a:ext cx="10058400" cy="12655772"/>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b="0" i="0"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American Speech-Language-Hearing Association. (n.d.) </a:t>
            </a:r>
            <a:r>
              <a:rPr lang="en-US" i="1" dirty="0">
                <a:latin typeface="Times New Roman" panose="02020603050405020304" pitchFamily="18" charset="0"/>
                <a:cs typeface="Times New Roman" panose="02020603050405020304" pitchFamily="18" charset="0"/>
              </a:rPr>
              <a:t>Asha.</a:t>
            </a:r>
            <a:r>
              <a:rPr lang="en-US" dirty="0">
                <a:latin typeface="Times New Roman" panose="02020603050405020304" pitchFamily="18" charset="0"/>
                <a:cs typeface="Times New Roman" panose="02020603050405020304" pitchFamily="18" charset="0"/>
              </a:rPr>
              <a:t> American Speech-Language-Hearing Association. Retrieved from https://</a:t>
            </a:r>
            <a:r>
              <a:rPr lang="en-US" dirty="0" err="1">
                <a:latin typeface="Times New Roman" panose="02020603050405020304" pitchFamily="18" charset="0"/>
                <a:cs typeface="Times New Roman" panose="02020603050405020304" pitchFamily="18" charset="0"/>
              </a:rPr>
              <a:t>www.asha.org</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Atherton, W. L.., &amp; </a:t>
            </a:r>
            <a:r>
              <a:rPr lang="en-US" dirty="0" err="1">
                <a:latin typeface="Times New Roman" panose="02020603050405020304" pitchFamily="18" charset="0"/>
                <a:cs typeface="Times New Roman" panose="02020603050405020304" pitchFamily="18" charset="0"/>
              </a:rPr>
              <a:t>Hudock</a:t>
            </a:r>
            <a:r>
              <a:rPr lang="en-US" dirty="0">
                <a:latin typeface="Times New Roman" panose="02020603050405020304" pitchFamily="18" charset="0"/>
                <a:cs typeface="Times New Roman" panose="02020603050405020304" pitchFamily="18" charset="0"/>
              </a:rPr>
              <a:t>, D. (2022). Addressing the psychosocial needs of individuals with communication disorders: The integration of animal-assisted therapy within counseling. </a:t>
            </a:r>
            <a:r>
              <a:rPr lang="en-US" i="1" dirty="0">
                <a:latin typeface="Times New Roman" panose="02020603050405020304" pitchFamily="18" charset="0"/>
                <a:cs typeface="Times New Roman" panose="02020603050405020304" pitchFamily="18" charset="0"/>
              </a:rPr>
              <a:t>Seminars in Speech and Language</a:t>
            </a:r>
            <a:r>
              <a:rPr lang="en-US" dirty="0">
                <a:latin typeface="Times New Roman" panose="02020603050405020304" pitchFamily="18" charset="0"/>
                <a:cs typeface="Times New Roman" panose="02020603050405020304" pitchFamily="18" charset="0"/>
              </a:rPr>
              <a:t>, 43 (01), 024-034.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/10.1055/s-0041-1741556</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Hediger</a:t>
            </a:r>
            <a:r>
              <a:rPr lang="en-US" dirty="0">
                <a:latin typeface="Times New Roman" panose="02020603050405020304" pitchFamily="18" charset="0"/>
                <a:cs typeface="Times New Roman" panose="02020603050405020304" pitchFamily="18" charset="0"/>
              </a:rPr>
              <a:t>, K., Thommen, S., Wagner, C., </a:t>
            </a:r>
            <a:r>
              <a:rPr lang="en-US" dirty="0" err="1">
                <a:latin typeface="Times New Roman" panose="02020603050405020304" pitchFamily="18" charset="0"/>
                <a:cs typeface="Times New Roman" panose="02020603050405020304" pitchFamily="18" charset="0"/>
              </a:rPr>
              <a:t>Gaab</a:t>
            </a:r>
            <a:r>
              <a:rPr lang="en-US" dirty="0">
                <a:latin typeface="Times New Roman" panose="02020603050405020304" pitchFamily="18" charset="0"/>
                <a:cs typeface="Times New Roman" panose="02020603050405020304" pitchFamily="18" charset="0"/>
              </a:rPr>
              <a:t> J., Hund-Georgiadis M. (2019). Effects of animal-assisted therapy on social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in patients with acquired brain injury: a randomized controlled trial: </a:t>
            </a:r>
            <a:r>
              <a:rPr lang="en-US" i="1" dirty="0">
                <a:latin typeface="Times New Roman" panose="02020603050405020304" pitchFamily="18" charset="0"/>
                <a:cs typeface="Times New Roman" panose="02020603050405020304" pitchFamily="18" charset="0"/>
              </a:rPr>
              <a:t>Scientific Reports. </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/10.1038/s41598-019-42280-0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Sherrill, M., &amp; </a:t>
            </a:r>
            <a:r>
              <a:rPr lang="en-US" dirty="0" err="1">
                <a:latin typeface="Times New Roman" panose="02020603050405020304" pitchFamily="18" charset="0"/>
                <a:cs typeface="Times New Roman" panose="02020603050405020304" pitchFamily="18" charset="0"/>
              </a:rPr>
              <a:t>Hengst</a:t>
            </a:r>
            <a:r>
              <a:rPr lang="en-US" dirty="0">
                <a:latin typeface="Times New Roman" panose="02020603050405020304" pitchFamily="18" charset="0"/>
                <a:cs typeface="Times New Roman" panose="02020603050405020304" pitchFamily="18" charset="0"/>
              </a:rPr>
              <a:t>, J. A. (2022). Exploring animal-assisted therapy for creating rich communicative environments and targeting communication goals in subacute rehabilitation. </a:t>
            </a:r>
            <a:r>
              <a:rPr lang="en-US" i="1" dirty="0">
                <a:latin typeface="Times New Roman" panose="02020603050405020304" pitchFamily="18" charset="0"/>
                <a:cs typeface="Times New Roman" panose="02020603050405020304" pitchFamily="18" charset="0"/>
              </a:rPr>
              <a:t>American Journal of Speech-Language Pathology (Online), 31(1), </a:t>
            </a:r>
            <a:r>
              <a:rPr lang="en-US" dirty="0">
                <a:latin typeface="Times New Roman" panose="02020603050405020304" pitchFamily="18" charset="0"/>
                <a:cs typeface="Times New Roman" panose="02020603050405020304" pitchFamily="18" charset="0"/>
              </a:rPr>
              <a:t>113-132. </a:t>
            </a:r>
            <a:r>
              <a:rPr lang="en-US" dirty="0" err="1">
                <a:latin typeface="Times New Roman" panose="02020603050405020304" pitchFamily="18" charset="0"/>
                <a:cs typeface="Times New Roman" panose="02020603050405020304" pitchFamily="18" charset="0"/>
              </a:rPr>
              <a:t>doi.http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dx.doi.org</a:t>
            </a:r>
            <a:r>
              <a:rPr lang="en-US" dirty="0">
                <a:latin typeface="Times New Roman" panose="02020603050405020304" pitchFamily="18" charset="0"/>
                <a:cs typeface="Times New Roman" panose="02020603050405020304" pitchFamily="18" charset="0"/>
              </a:rPr>
              <a:t>/10.1044/2021_AJSLP-20-00284</a:t>
            </a:r>
          </a:p>
        </p:txBody>
      </p:sp>
      <p:sp>
        <p:nvSpPr>
          <p:cNvPr id="37" name="Text Placeholder 13">
            <a:extLst>
              <a:ext uri="{FF2B5EF4-FFF2-40B4-BE49-F238E27FC236}">
                <a16:creationId xmlns:a16="http://schemas.microsoft.com/office/drawing/2014/main" id="{0AEC5700-C7E6-E449-9E32-5FFE2CCD3E54}"/>
              </a:ext>
            </a:extLst>
          </p:cNvPr>
          <p:cNvSpPr txBox="1">
            <a:spLocks/>
          </p:cNvSpPr>
          <p:nvPr userDrawn="1"/>
        </p:nvSpPr>
        <p:spPr>
          <a:xfrm>
            <a:off x="22290662" y="5315232"/>
            <a:ext cx="10058400" cy="19328368"/>
          </a:xfrm>
          <a:prstGeom prst="rect">
            <a:avLst/>
          </a:prstGeom>
        </p:spPr>
        <p:txBody>
          <a:bodyPr wrap="square" lIns="365760" tIns="365760" rIns="365760" bIns="365760">
            <a:spAutoFit/>
          </a:bodyPr>
          <a:lstStyle>
            <a:lvl1pPr marL="742950" indent="-742950" algn="l" defTabSz="7802411" rtl="0" eaLnBrk="1" latinLnBrk="0" hangingPunct="1">
              <a:spcBef>
                <a:spcPct val="20000"/>
              </a:spcBef>
              <a:buFont typeface="Arial" pitchFamily="34" charset="0"/>
              <a:buAutoNum type="arabicPeriod"/>
              <a:tabLst/>
              <a:defRPr lang="en-US" sz="4000" kern="1200" dirty="0">
                <a:solidFill>
                  <a:schemeClr val="tx1"/>
                </a:solidFill>
                <a:latin typeface="Times New Roman" panose="02020603050405020304" pitchFamily="18" charset="0"/>
                <a:ea typeface="+mn-ea"/>
                <a:cs typeface="Times New Roman" panose="02020603050405020304" pitchFamily="18" charset="0"/>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742950" indent="-742950"/>
            <a:r>
              <a:rPr lang="en-US" dirty="0">
                <a:latin typeface="Times New Roman" panose="02020603050405020304" pitchFamily="18" charset="0"/>
                <a:cs typeface="Times New Roman" panose="02020603050405020304" pitchFamily="18" charset="0"/>
              </a:rPr>
              <a:t>Do you know anyone in your life with a communication disorder?</a:t>
            </a:r>
          </a:p>
          <a:p>
            <a:pPr marL="742950" indent="-742950"/>
            <a:r>
              <a:rPr lang="en-US" dirty="0">
                <a:latin typeface="Times New Roman" panose="02020603050405020304" pitchFamily="18" charset="0"/>
                <a:cs typeface="Times New Roman" panose="02020603050405020304" pitchFamily="18" charset="0"/>
              </a:rPr>
              <a:t>Are you an individual with a communication disorder?</a:t>
            </a:r>
          </a:p>
          <a:p>
            <a:pPr marL="742950" indent="-742950"/>
            <a:r>
              <a:rPr lang="en-US" dirty="0">
                <a:latin typeface="Times New Roman" panose="02020603050405020304" pitchFamily="18" charset="0"/>
                <a:cs typeface="Times New Roman" panose="02020603050405020304" pitchFamily="18" charset="0"/>
              </a:rPr>
              <a:t>Do you feel that AAT could be beneficial to individuals with a communication disorder?</a:t>
            </a:r>
          </a:p>
          <a:p>
            <a:pPr marL="742950" indent="-742950"/>
            <a:r>
              <a:rPr lang="en-US" dirty="0">
                <a:latin typeface="Times New Roman" panose="02020603050405020304" pitchFamily="18" charset="0"/>
                <a:cs typeface="Times New Roman" panose="02020603050405020304" pitchFamily="18" charset="0"/>
              </a:rPr>
              <a:t>Are you familiar with AAT?</a:t>
            </a:r>
          </a:p>
          <a:p>
            <a:pPr marL="742950" indent="-742950"/>
            <a:r>
              <a:rPr lang="en-US" dirty="0">
                <a:latin typeface="Times New Roman" panose="02020603050405020304" pitchFamily="18" charset="0"/>
                <a:cs typeface="Times New Roman" panose="02020603050405020304" pitchFamily="18" charset="0"/>
              </a:rPr>
              <a:t>If you said yes to the previous question, have you ever experienced AAT? How so?</a:t>
            </a:r>
          </a:p>
          <a:p>
            <a:pPr marL="742950" indent="-742950"/>
            <a:r>
              <a:rPr lang="en-US" dirty="0">
                <a:latin typeface="Times New Roman" panose="02020603050405020304" pitchFamily="18" charset="0"/>
                <a:cs typeface="Times New Roman" panose="02020603050405020304" pitchFamily="18" charset="0"/>
              </a:rPr>
              <a:t>If you have experienced AAT, did you enjoy it?</a:t>
            </a:r>
          </a:p>
          <a:p>
            <a:pPr marL="742950" indent="-742950"/>
            <a:r>
              <a:rPr lang="en-US" dirty="0">
                <a:latin typeface="Times New Roman" panose="02020603050405020304" pitchFamily="18" charset="0"/>
                <a:cs typeface="Times New Roman" panose="02020603050405020304" pitchFamily="18" charset="0"/>
              </a:rPr>
              <a:t>Did it assist in your other therapies?</a:t>
            </a:r>
          </a:p>
          <a:p>
            <a:pPr marL="742950" indent="-742950"/>
            <a:r>
              <a:rPr lang="en-US" dirty="0">
                <a:latin typeface="Times New Roman" panose="02020603050405020304" pitchFamily="18" charset="0"/>
                <a:cs typeface="Times New Roman" panose="02020603050405020304" pitchFamily="18" charset="0"/>
              </a:rPr>
              <a:t>As a speech-language pathologist, have you utilized AAT?</a:t>
            </a:r>
          </a:p>
          <a:p>
            <a:pPr marL="742950" indent="-742950"/>
            <a:r>
              <a:rPr lang="en-US" dirty="0">
                <a:latin typeface="Times New Roman" panose="02020603050405020304" pitchFamily="18" charset="0"/>
                <a:cs typeface="Times New Roman" panose="02020603050405020304" pitchFamily="18" charset="0"/>
              </a:rPr>
              <a:t>If you said yes to the previous question, how so?</a:t>
            </a:r>
          </a:p>
          <a:p>
            <a:pPr marL="742950" indent="-742950"/>
            <a:r>
              <a:rPr lang="en-US" dirty="0">
                <a:latin typeface="Times New Roman" panose="02020603050405020304" pitchFamily="18" charset="0"/>
                <a:cs typeface="Times New Roman" panose="02020603050405020304" pitchFamily="18" charset="0"/>
              </a:rPr>
              <a:t>If you are a speech-language pathologist, would you try incorporating AAT into your session?</a:t>
            </a:r>
          </a:p>
          <a:p>
            <a:pPr marL="742950" indent="-742950"/>
            <a:r>
              <a:rPr lang="en-US" dirty="0">
                <a:latin typeface="Times New Roman" panose="02020603050405020304" pitchFamily="18" charset="0"/>
                <a:cs typeface="Times New Roman" panose="02020603050405020304" pitchFamily="18" charset="0"/>
              </a:rPr>
              <a:t>If you incorporated AAT into your session, which population(s) did you implement it with?</a:t>
            </a:r>
          </a:p>
          <a:p>
            <a:pPr marL="742950" indent="-742950"/>
            <a:r>
              <a:rPr lang="en-US" dirty="0">
                <a:latin typeface="Times New Roman" panose="02020603050405020304" pitchFamily="18" charset="0"/>
                <a:cs typeface="Times New Roman" panose="02020603050405020304" pitchFamily="18" charset="0"/>
              </a:rPr>
              <a:t>Do you feel that AAT has increased your/the client’s overall communication, behavior, and quality of life?</a:t>
            </a:r>
          </a:p>
        </p:txBody>
      </p:sp>
      <p:pic>
        <p:nvPicPr>
          <p:cNvPr id="4" name="Picture 3">
            <a:extLst>
              <a:ext uri="{FF2B5EF4-FFF2-40B4-BE49-F238E27FC236}">
                <a16:creationId xmlns:a16="http://schemas.microsoft.com/office/drawing/2014/main" id="{C673BD66-6764-E042-8A2E-7EEAE929C7E0}"/>
              </a:ext>
            </a:extLst>
          </p:cNvPr>
          <p:cNvPicPr>
            <a:picLocks noChangeAspect="1"/>
          </p:cNvPicPr>
          <p:nvPr userDrawn="1"/>
        </p:nvPicPr>
        <p:blipFill>
          <a:blip r:embed="rId4"/>
          <a:stretch>
            <a:fillRect/>
          </a:stretch>
        </p:blipFill>
        <p:spPr>
          <a:xfrm>
            <a:off x="23948614" y="25109091"/>
            <a:ext cx="6967120" cy="6967120"/>
          </a:xfrm>
          <a:prstGeom prst="rect">
            <a:avLst/>
          </a:prstGeom>
        </p:spPr>
      </p:pic>
      <p:pic>
        <p:nvPicPr>
          <p:cNvPr id="31" name="Picture 6" descr="Monmouth University - Wikipedia">
            <a:extLst>
              <a:ext uri="{FF2B5EF4-FFF2-40B4-BE49-F238E27FC236}">
                <a16:creationId xmlns:a16="http://schemas.microsoft.com/office/drawing/2014/main" id="{3315BD81-3A3D-C343-846A-FC0154ADFC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464224" y="392235"/>
            <a:ext cx="4268529" cy="3311667"/>
          </a:xfrm>
          <a:prstGeom prst="rect">
            <a:avLst/>
          </a:prstGeom>
          <a:solidFill>
            <a:schemeClr val="bg1"/>
          </a:solidFill>
        </p:spPr>
      </p:pic>
      <p:pic>
        <p:nvPicPr>
          <p:cNvPr id="1028" name="Picture 4" descr="Healing Through Horses | Equine Assisted Therapy">
            <a:extLst>
              <a:ext uri="{FF2B5EF4-FFF2-40B4-BE49-F238E27FC236}">
                <a16:creationId xmlns:a16="http://schemas.microsoft.com/office/drawing/2014/main" id="{991ECCA9-6EAB-4841-BACA-CD451A0687D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53176" y="22532514"/>
            <a:ext cx="8056174" cy="45315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a The Therapy Cat |">
            <a:extLst>
              <a:ext uri="{FF2B5EF4-FFF2-40B4-BE49-F238E27FC236}">
                <a16:creationId xmlns:a16="http://schemas.microsoft.com/office/drawing/2014/main" id="{C617D7E3-205F-DF48-9EBF-6CB3F530795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622553" y="13764494"/>
            <a:ext cx="7526932" cy="501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233738-739B-6242-962A-B74EB99DCD6F}"/>
              </a:ext>
            </a:extLst>
          </p:cNvPr>
          <p:cNvPicPr>
            <a:picLocks noChangeAspect="1"/>
          </p:cNvPicPr>
          <p:nvPr/>
        </p:nvPicPr>
        <p:blipFill>
          <a:blip r:embed="rId4"/>
          <a:stretch>
            <a:fillRect/>
          </a:stretch>
        </p:blipFill>
        <p:spPr>
          <a:xfrm>
            <a:off x="24038560" y="25257760"/>
            <a:ext cx="6807200" cy="6807200"/>
          </a:xfrm>
          <a:prstGeom prst="rect">
            <a:avLst/>
          </a:prstGeom>
        </p:spPr>
      </p:pic>
      <p:pic>
        <p:nvPicPr>
          <p:cNvPr id="2" name="audio_only_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3829" y="3381828"/>
            <a:ext cx="812800" cy="812800"/>
          </a:xfrm>
          <a:prstGeom prst="rect">
            <a:avLst/>
          </a:prstGeom>
        </p:spPr>
      </p:pic>
    </p:spTree>
    <p:extLst>
      <p:ext uri="{BB962C8B-B14F-4D97-AF65-F5344CB8AC3E}">
        <p14:creationId xmlns:p14="http://schemas.microsoft.com/office/powerpoint/2010/main" val="183389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52971E83-8D3B-44A2-A7A0-B8379EE6E9D7}"/>
</file>

<file path=customXml/itemProps2.xml><?xml version="1.0" encoding="utf-8"?>
<ds:datastoreItem xmlns:ds="http://schemas.openxmlformats.org/officeDocument/2006/customXml" ds:itemID="{852723AB-96A2-4615-91C1-3F8FDCBD654F}"/>
</file>

<file path=customXml/itemProps3.xml><?xml version="1.0" encoding="utf-8"?>
<ds:datastoreItem xmlns:ds="http://schemas.openxmlformats.org/officeDocument/2006/customXml" ds:itemID="{EC81EDC3-2633-46E5-9689-22A2BE616508}"/>
</file>

<file path=docProps/app.xml><?xml version="1.0" encoding="utf-8"?>
<Properties xmlns="http://schemas.openxmlformats.org/officeDocument/2006/extended-properties" xmlns:vt="http://schemas.openxmlformats.org/officeDocument/2006/docPropsVTypes">
  <Template/>
  <TotalTime>1027</TotalTime>
  <Words>0</Words>
  <Application>Microsoft Macintosh PowerPoint</Application>
  <PresentationFormat>Custom</PresentationFormat>
  <Paragraphs>0</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Trebuchet MS</vt:lpstr>
      <vt:lpstr>With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dcorticeiro@gmail.com</cp:lastModifiedBy>
  <cp:revision>46</cp:revision>
  <cp:lastPrinted>2022-03-24T17:45:25Z</cp:lastPrinted>
  <dcterms:created xsi:type="dcterms:W3CDTF">2019-01-07T21:49:45Z</dcterms:created>
  <dcterms:modified xsi:type="dcterms:W3CDTF">2022-04-10T17:28:30Z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