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A9871-2842-4CA8-869F-20DBC108FD72}" v="2328" dt="2022-04-11T18:20:44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177B19F5-1FD9-DA9A-0E75-49E7933F3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35" y="231921"/>
            <a:ext cx="9161585" cy="1261023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BC15805C-6D2C-9FE2-86AB-52F83E1A08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67" r="4407" b="-324"/>
          <a:stretch/>
        </p:blipFill>
        <p:spPr>
          <a:xfrm>
            <a:off x="4434759" y="1796159"/>
            <a:ext cx="2184166" cy="2427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4357F5-E774-29CB-0BCC-4AF3182F33B2}"/>
              </a:ext>
            </a:extLst>
          </p:cNvPr>
          <p:cNvSpPr txBox="1"/>
          <p:nvPr/>
        </p:nvSpPr>
        <p:spPr>
          <a:xfrm>
            <a:off x="9660165" y="1324842"/>
            <a:ext cx="2030362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Britannic Bold"/>
              </a:rPr>
              <a:t>Noelle </a:t>
            </a:r>
            <a:r>
              <a:rPr lang="en-US" sz="2400" dirty="0" err="1">
                <a:latin typeface="Britannic Bold"/>
              </a:rPr>
              <a:t>Kulisz</a:t>
            </a:r>
            <a:endParaRPr lang="en-US" sz="2400">
              <a:latin typeface="Britannic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42A5A-3BFB-3C5F-5B7F-33CBA2A0E8DF}"/>
              </a:ext>
            </a:extLst>
          </p:cNvPr>
          <p:cNvSpPr txBox="1"/>
          <p:nvPr/>
        </p:nvSpPr>
        <p:spPr>
          <a:xfrm>
            <a:off x="73471" y="1718459"/>
            <a:ext cx="3899296" cy="486287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latin typeface="Britannic Bold"/>
            </a:endParaRPr>
          </a:p>
          <a:p>
            <a:r>
              <a:rPr lang="en-US" sz="2000" dirty="0">
                <a:latin typeface="Britannic Bold"/>
              </a:rPr>
              <a:t>SCHOOL OVERVIEW: </a:t>
            </a:r>
            <a:endParaRPr lang="en-US" dirty="0"/>
          </a:p>
          <a:p>
            <a:r>
              <a:rPr lang="en-US" sz="1600" dirty="0">
                <a:latin typeface="Ebrima"/>
                <a:ea typeface="Ebrima"/>
                <a:cs typeface="Ebrima"/>
              </a:rPr>
              <a:t>- Amerigo A Anastasia Elementary School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- Located in Long Branch, New Jersey </a:t>
            </a:r>
          </a:p>
          <a:p>
            <a:r>
              <a:rPr lang="en-US" sz="2000" dirty="0">
                <a:latin typeface="Britannic Bold"/>
                <a:ea typeface="Ebrima"/>
                <a:cs typeface="Ebrima"/>
              </a:rPr>
              <a:t>GRADES:</a:t>
            </a:r>
            <a:r>
              <a:rPr lang="en-US" sz="1600" dirty="0">
                <a:latin typeface="Britannic Bold"/>
                <a:ea typeface="Ebrima"/>
                <a:cs typeface="Ebrima"/>
              </a:rPr>
              <a:t> </a:t>
            </a:r>
            <a:r>
              <a:rPr lang="en-US" sz="1600" dirty="0">
                <a:latin typeface="Ebrima"/>
                <a:ea typeface="Ebrima"/>
                <a:cs typeface="Ebrima"/>
              </a:rPr>
              <a:t>K-5 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581 students 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24.8% English Learners 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25.1% Students with disabilities </a:t>
            </a:r>
          </a:p>
          <a:p>
            <a:endParaRPr lang="en-US"/>
          </a:p>
          <a:p>
            <a:r>
              <a:rPr lang="en-US" sz="2000" dirty="0">
                <a:latin typeface="Britannic Bold"/>
              </a:rPr>
              <a:t>STUDENTS: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- Special Education LD math classroom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consisting of 4 students </a:t>
            </a:r>
            <a:endParaRPr lang="en-US" sz="1600">
              <a:ea typeface="+mn-lt"/>
              <a:cs typeface="+mn-lt"/>
            </a:endParaRP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- Each student has their own specific IEP</a:t>
            </a:r>
          </a:p>
          <a:p>
            <a:r>
              <a:rPr lang="en-US" sz="2000" dirty="0">
                <a:latin typeface="Britannic Bold"/>
                <a:ea typeface="Ebrima"/>
                <a:cs typeface="Ebrima"/>
              </a:rPr>
              <a:t>ROLE: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- Observe teaching behaviors 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- Collaborate with CT 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- Assist students when needed</a:t>
            </a:r>
          </a:p>
          <a:p>
            <a:endParaRPr lang="en-US" sz="1600" dirty="0">
              <a:latin typeface="Ebrima"/>
              <a:ea typeface="Ebrima"/>
              <a:cs typeface="Ebri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E9058-FB05-4360-8226-433617129C50}"/>
              </a:ext>
            </a:extLst>
          </p:cNvPr>
          <p:cNvSpPr txBox="1"/>
          <p:nvPr/>
        </p:nvSpPr>
        <p:spPr>
          <a:xfrm>
            <a:off x="6992599" y="1861115"/>
            <a:ext cx="5113027" cy="203132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ritannic Bold"/>
              </a:rPr>
              <a:t>PURPOSE OF PROJECT &amp; LAYOUT:</a:t>
            </a:r>
          </a:p>
          <a:p>
            <a:r>
              <a:rPr lang="en-US" dirty="0">
                <a:latin typeface="Ebrima"/>
                <a:ea typeface="Ebrima"/>
                <a:cs typeface="Ebrima"/>
              </a:rPr>
              <a:t>- EDS 330</a:t>
            </a:r>
          </a:p>
          <a:p>
            <a:r>
              <a:rPr lang="en-US" dirty="0">
                <a:latin typeface="Ebrima"/>
                <a:ea typeface="Ebrima"/>
                <a:cs typeface="Ebrima"/>
              </a:rPr>
              <a:t>Students will practice their addition, subtraction, and place value skills through a hands-on activity. Students will be given resources such as a number line to help visualize how the answers to such equations become bigger or smaller.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520C-6A4C-1ECF-BF2C-2284E99D3EC3}"/>
              </a:ext>
            </a:extLst>
          </p:cNvPr>
          <p:cNvSpPr txBox="1"/>
          <p:nvPr/>
        </p:nvSpPr>
        <p:spPr>
          <a:xfrm>
            <a:off x="4107279" y="4369185"/>
            <a:ext cx="2743200" cy="233910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ritannic Bold"/>
              </a:rPr>
              <a:t>WHAT I LEARNED: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The provided resources helped fit the needs of all leveled students. I was able to easily adjust the problems for those who struggled. I noticed a major increase in student motivation.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4E2E3-CDE4-7CA0-4C91-EA2F216A69FA}"/>
              </a:ext>
            </a:extLst>
          </p:cNvPr>
          <p:cNvSpPr txBox="1"/>
          <p:nvPr/>
        </p:nvSpPr>
        <p:spPr>
          <a:xfrm>
            <a:off x="6997183" y="5096329"/>
            <a:ext cx="5114925" cy="160043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ritannic Bold"/>
              </a:rPr>
              <a:t>MY IMPACT: </a:t>
            </a:r>
          </a:p>
          <a:p>
            <a:r>
              <a:rPr lang="en-US" sz="1600" dirty="0">
                <a:latin typeface="Ebrima"/>
                <a:ea typeface="Ebrima"/>
                <a:cs typeface="Ebrima"/>
              </a:rPr>
              <a:t>This activity helped make learning math fun. I successfully assisted the students in helping to strengthen their addition, subtraction, and place value skills. The students even collaborated with one another to complete the math mats. </a:t>
            </a:r>
            <a:endParaRPr lang="en-US" dirty="0"/>
          </a:p>
        </p:txBody>
      </p:sp>
      <p:pic>
        <p:nvPicPr>
          <p:cNvPr id="11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4455819-D42E-5F56-5F9A-DD316142AB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" r="5443" b="552"/>
          <a:stretch/>
        </p:blipFill>
        <p:spPr>
          <a:xfrm flipH="1">
            <a:off x="10675461" y="223704"/>
            <a:ext cx="1216106" cy="1104058"/>
          </a:xfrm>
          <a:prstGeom prst="rect">
            <a:avLst/>
          </a:prstGeom>
        </p:spPr>
      </p:pic>
      <p:pic>
        <p:nvPicPr>
          <p:cNvPr id="13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1D64BF0-8AD7-00ED-CB3C-B31B4BB1BE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" r="5443" b="552"/>
          <a:stretch/>
        </p:blipFill>
        <p:spPr>
          <a:xfrm flipH="1">
            <a:off x="295785" y="230568"/>
            <a:ext cx="1291620" cy="126195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418F37A-E6CD-48F2-442C-623113C615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37" b="-781"/>
          <a:stretch/>
        </p:blipFill>
        <p:spPr>
          <a:xfrm>
            <a:off x="3049373" y="2919843"/>
            <a:ext cx="841471" cy="887900"/>
          </a:xfrm>
          <a:prstGeom prst="rect">
            <a:avLst/>
          </a:prstGeom>
        </p:spPr>
      </p:pic>
      <p:pic>
        <p:nvPicPr>
          <p:cNvPr id="15" name="Picture 15" descr="Shape&#10;&#10;Description automatically generated">
            <a:extLst>
              <a:ext uri="{FF2B5EF4-FFF2-40B4-BE49-F238E27FC236}">
                <a16:creationId xmlns:a16="http://schemas.microsoft.com/office/drawing/2014/main" id="{DA3EBAB2-332E-7044-D9CE-CB2130425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1350" y="4014518"/>
            <a:ext cx="1466850" cy="1019714"/>
          </a:xfrm>
          <a:prstGeom prst="rect">
            <a:avLst/>
          </a:prstGeom>
        </p:spPr>
      </p:pic>
      <p:pic>
        <p:nvPicPr>
          <p:cNvPr id="16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11D52831-F6AC-7002-5940-B137B7CA82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8700" y="4015740"/>
            <a:ext cx="3352800" cy="350520"/>
          </a:xfrm>
          <a:prstGeom prst="rect">
            <a:avLst/>
          </a:prstGeom>
        </p:spPr>
      </p:pic>
      <p:pic>
        <p:nvPicPr>
          <p:cNvPr id="17" name="Picture 17" descr="Shape&#10;&#10;Description automatically generated">
            <a:extLst>
              <a:ext uri="{FF2B5EF4-FFF2-40B4-BE49-F238E27FC236}">
                <a16:creationId xmlns:a16="http://schemas.microsoft.com/office/drawing/2014/main" id="{EBE3C062-7FF2-DAC2-7239-F7D8515E53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8700" y="4530714"/>
            <a:ext cx="1609725" cy="387373"/>
          </a:xfrm>
          <a:prstGeom prst="rect">
            <a:avLst/>
          </a:prstGeom>
        </p:spPr>
      </p:pic>
      <p:pic>
        <p:nvPicPr>
          <p:cNvPr id="18" name="Picture 18" descr="Shape, rectangle&#10;&#10;Description automatically generated">
            <a:extLst>
              <a:ext uri="{FF2B5EF4-FFF2-40B4-BE49-F238E27FC236}">
                <a16:creationId xmlns:a16="http://schemas.microsoft.com/office/drawing/2014/main" id="{5C948DBB-C051-6E03-C352-926FD3CB6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0825" y="4541429"/>
            <a:ext cx="1695450" cy="356417"/>
          </a:xfrm>
          <a:prstGeom prst="rect">
            <a:avLst/>
          </a:prstGeom>
        </p:spPr>
      </p:pic>
      <p:pic>
        <p:nvPicPr>
          <p:cNvPr id="6" name="New Recording">
            <a:hlinkClick r:id="" action="ppaction://media"/>
            <a:extLst>
              <a:ext uri="{FF2B5EF4-FFF2-40B4-BE49-F238E27FC236}">
                <a16:creationId xmlns:a16="http://schemas.microsoft.com/office/drawing/2014/main" id="{FADE60AC-25AF-5E6A-139E-F702D4E75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40436" y="1589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13" ma:contentTypeDescription="Create a new document." ma:contentTypeScope="" ma:versionID="7bcbf76d8a5f9853cb2511a3e3eb5a7e">
  <xsd:schema xmlns:xsd="http://www.w3.org/2001/XMLSchema" xmlns:xs="http://www.w3.org/2001/XMLSchema" xmlns:p="http://schemas.microsoft.com/office/2006/metadata/properties" xmlns:ns2="534808a3-1996-4bca-b93f-52da087a3071" xmlns:ns3="0a4f58d1-f41a-45f0-876c-1a9e974d94fa" targetNamespace="http://schemas.microsoft.com/office/2006/metadata/properties" ma:root="true" ma:fieldsID="98a8789ed0efc4869865a8122e3197e0" ns2:_="" ns3:_="">
    <xsd:import namespace="534808a3-1996-4bca-b93f-52da087a3071"/>
    <xsd:import namespace="0a4f58d1-f41a-45f0-876c-1a9e974d9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f58d1-f41a-45f0-876c-1a9e974d94f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d03e6bd-50f7-477b-9f1e-680f64dcc856}" ma:internalName="TaxCatchAll" ma:showField="CatchAllData" ma:web="0a4f58d1-f41a-45f0-876c-1a9e974d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808a3-1996-4bca-b93f-52da087a3071">
      <Terms xmlns="http://schemas.microsoft.com/office/infopath/2007/PartnerControls"/>
    </lcf76f155ced4ddcb4097134ff3c332f>
    <TaxCatchAll xmlns="0a4f58d1-f41a-45f0-876c-1a9e974d94fa" xsi:nil="true"/>
  </documentManagement>
</p:properties>
</file>

<file path=customXml/itemProps1.xml><?xml version="1.0" encoding="utf-8"?>
<ds:datastoreItem xmlns:ds="http://schemas.openxmlformats.org/officeDocument/2006/customXml" ds:itemID="{B99701A4-D1E2-4D14-AEEC-57D7B075FAFC}"/>
</file>

<file path=customXml/itemProps2.xml><?xml version="1.0" encoding="utf-8"?>
<ds:datastoreItem xmlns:ds="http://schemas.openxmlformats.org/officeDocument/2006/customXml" ds:itemID="{E90A8842-7669-4F3C-90E3-C7ABCB7C1926}"/>
</file>

<file path=customXml/itemProps3.xml><?xml version="1.0" encoding="utf-8"?>
<ds:datastoreItem xmlns:ds="http://schemas.openxmlformats.org/officeDocument/2006/customXml" ds:itemID="{AA932307-C767-4303-8ECC-F5307EA56C0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343</cp:revision>
  <dcterms:created xsi:type="dcterms:W3CDTF">2022-04-11T01:04:26Z</dcterms:created>
  <dcterms:modified xsi:type="dcterms:W3CDTF">2022-04-11T18:21:58Z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