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6" r:id="rId5"/>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EB317-1D03-4931-9D8E-3D17FBF356CD}" v="11" dt="2022-04-10T22:07:54.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23"/>
    <p:restoredTop sz="91433"/>
  </p:normalViewPr>
  <p:slideViewPr>
    <p:cSldViewPr snapToGrid="0" snapToObjects="1">
      <p:cViewPr>
        <p:scale>
          <a:sx n="23" d="100"/>
          <a:sy n="23" d="100"/>
        </p:scale>
        <p:origin x="183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F1A54-818D-4935-B845-944AC609B628}" type="datetimeFigureOut">
              <a:rPr lang="en-US" smtClean="0"/>
              <a:t>4/10/2022</a:t>
            </a:fld>
            <a:endParaRPr lang="en-US" dirty="0"/>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72410-D2FB-4AD0-903C-6054C760B0F9}" type="slidenum">
              <a:rPr lang="en-US" smtClean="0"/>
              <a:t>‹#›</a:t>
            </a:fld>
            <a:endParaRPr lang="en-US" dirty="0"/>
          </a:p>
        </p:txBody>
      </p:sp>
    </p:spTree>
    <p:extLst>
      <p:ext uri="{BB962C8B-B14F-4D97-AF65-F5344CB8AC3E}">
        <p14:creationId xmlns:p14="http://schemas.microsoft.com/office/powerpoint/2010/main" val="24123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72410-D2FB-4AD0-903C-6054C760B0F9}" type="slidenum">
              <a:rPr lang="en-US" smtClean="0"/>
              <a:t>1</a:t>
            </a:fld>
            <a:endParaRPr lang="en-US" dirty="0"/>
          </a:p>
        </p:txBody>
      </p:sp>
    </p:spTree>
    <p:extLst>
      <p:ext uri="{BB962C8B-B14F-4D97-AF65-F5344CB8AC3E}">
        <p14:creationId xmlns:p14="http://schemas.microsoft.com/office/powerpoint/2010/main" val="99726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7A0B7A-9F5B-8148-9351-BFD40B802F5F}" type="datetimeFigureOut">
              <a:rPr lang="en-US" smtClean="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DDFCA-6EFF-A94F-80E8-E2E16385EA91}" type="slidenum">
              <a:rPr lang="en-US" smtClean="0"/>
              <a:t>‹#›</a:t>
            </a:fld>
            <a:endParaRPr lang="en-US" dirty="0"/>
          </a:p>
        </p:txBody>
      </p:sp>
    </p:spTree>
    <p:extLst>
      <p:ext uri="{BB962C8B-B14F-4D97-AF65-F5344CB8AC3E}">
        <p14:creationId xmlns:p14="http://schemas.microsoft.com/office/powerpoint/2010/main" val="28327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A0B7A-9F5B-8148-9351-BFD40B802F5F}" type="datetimeFigureOut">
              <a:rPr lang="en-US" smtClean="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DDFCA-6EFF-A94F-80E8-E2E16385EA91}" type="slidenum">
              <a:rPr lang="en-US" smtClean="0"/>
              <a:t>‹#›</a:t>
            </a:fld>
            <a:endParaRPr lang="en-US" dirty="0"/>
          </a:p>
        </p:txBody>
      </p:sp>
    </p:spTree>
    <p:extLst>
      <p:ext uri="{BB962C8B-B14F-4D97-AF65-F5344CB8AC3E}">
        <p14:creationId xmlns:p14="http://schemas.microsoft.com/office/powerpoint/2010/main" val="375414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A0B7A-9F5B-8148-9351-BFD40B802F5F}" type="datetimeFigureOut">
              <a:rPr lang="en-US" smtClean="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DDFCA-6EFF-A94F-80E8-E2E16385EA91}" type="slidenum">
              <a:rPr lang="en-US" smtClean="0"/>
              <a:t>‹#›</a:t>
            </a:fld>
            <a:endParaRPr lang="en-US" dirty="0"/>
          </a:p>
        </p:txBody>
      </p:sp>
    </p:spTree>
    <p:extLst>
      <p:ext uri="{BB962C8B-B14F-4D97-AF65-F5344CB8AC3E}">
        <p14:creationId xmlns:p14="http://schemas.microsoft.com/office/powerpoint/2010/main" val="364507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A0B7A-9F5B-8148-9351-BFD40B802F5F}" type="datetimeFigureOut">
              <a:rPr lang="en-US" smtClean="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DDFCA-6EFF-A94F-80E8-E2E16385EA91}" type="slidenum">
              <a:rPr lang="en-US" smtClean="0"/>
              <a:t>‹#›</a:t>
            </a:fld>
            <a:endParaRPr lang="en-US" dirty="0"/>
          </a:p>
        </p:txBody>
      </p:sp>
    </p:spTree>
    <p:extLst>
      <p:ext uri="{BB962C8B-B14F-4D97-AF65-F5344CB8AC3E}">
        <p14:creationId xmlns:p14="http://schemas.microsoft.com/office/powerpoint/2010/main" val="263137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7A0B7A-9F5B-8148-9351-BFD40B802F5F}" type="datetimeFigureOut">
              <a:rPr lang="en-US" smtClean="0"/>
              <a:t>4/10/2022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DDFCA-6EFF-A94F-80E8-E2E16385EA91}" type="slidenum">
              <a:rPr lang="en-US" smtClean="0"/>
              <a:t>‹#›</a:t>
            </a:fld>
            <a:endParaRPr lang="en-US" dirty="0"/>
          </a:p>
        </p:txBody>
      </p:sp>
    </p:spTree>
    <p:extLst>
      <p:ext uri="{BB962C8B-B14F-4D97-AF65-F5344CB8AC3E}">
        <p14:creationId xmlns:p14="http://schemas.microsoft.com/office/powerpoint/2010/main" val="379713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7A0B7A-9F5B-8148-9351-BFD40B802F5F}" type="datetimeFigureOut">
              <a:rPr lang="en-US" smtClean="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DDFCA-6EFF-A94F-80E8-E2E16385EA91}" type="slidenum">
              <a:rPr lang="en-US" smtClean="0"/>
              <a:t>‹#›</a:t>
            </a:fld>
            <a:endParaRPr lang="en-US" dirty="0"/>
          </a:p>
        </p:txBody>
      </p:sp>
    </p:spTree>
    <p:extLst>
      <p:ext uri="{BB962C8B-B14F-4D97-AF65-F5344CB8AC3E}">
        <p14:creationId xmlns:p14="http://schemas.microsoft.com/office/powerpoint/2010/main" val="429395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7A0B7A-9F5B-8148-9351-BFD40B802F5F}" type="datetimeFigureOut">
              <a:rPr lang="en-US" smtClean="0"/>
              <a:t>4/10/2022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8DDFCA-6EFF-A94F-80E8-E2E16385EA91}" type="slidenum">
              <a:rPr lang="en-US" smtClean="0"/>
              <a:t>‹#›</a:t>
            </a:fld>
            <a:endParaRPr lang="en-US" dirty="0"/>
          </a:p>
        </p:txBody>
      </p:sp>
    </p:spTree>
    <p:extLst>
      <p:ext uri="{BB962C8B-B14F-4D97-AF65-F5344CB8AC3E}">
        <p14:creationId xmlns:p14="http://schemas.microsoft.com/office/powerpoint/2010/main" val="266646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7A0B7A-9F5B-8148-9351-BFD40B802F5F}" type="datetimeFigureOut">
              <a:rPr lang="en-US" smtClean="0"/>
              <a:t>4/10/2022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8DDFCA-6EFF-A94F-80E8-E2E16385EA91}" type="slidenum">
              <a:rPr lang="en-US" smtClean="0"/>
              <a:t>‹#›</a:t>
            </a:fld>
            <a:endParaRPr lang="en-US" dirty="0"/>
          </a:p>
        </p:txBody>
      </p:sp>
    </p:spTree>
    <p:extLst>
      <p:ext uri="{BB962C8B-B14F-4D97-AF65-F5344CB8AC3E}">
        <p14:creationId xmlns:p14="http://schemas.microsoft.com/office/powerpoint/2010/main" val="289682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A0B7A-9F5B-8148-9351-BFD40B802F5F}" type="datetimeFigureOut">
              <a:rPr lang="en-US" smtClean="0"/>
              <a:t>4/10/2022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8DDFCA-6EFF-A94F-80E8-E2E16385EA91}" type="slidenum">
              <a:rPr lang="en-US" smtClean="0"/>
              <a:t>‹#›</a:t>
            </a:fld>
            <a:endParaRPr lang="en-US" dirty="0"/>
          </a:p>
        </p:txBody>
      </p:sp>
    </p:spTree>
    <p:extLst>
      <p:ext uri="{BB962C8B-B14F-4D97-AF65-F5344CB8AC3E}">
        <p14:creationId xmlns:p14="http://schemas.microsoft.com/office/powerpoint/2010/main" val="277950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407A0B7A-9F5B-8148-9351-BFD40B802F5F}" type="datetimeFigureOut">
              <a:rPr lang="en-US" smtClean="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DDFCA-6EFF-A94F-80E8-E2E16385EA91}" type="slidenum">
              <a:rPr lang="en-US" smtClean="0"/>
              <a:t>‹#›</a:t>
            </a:fld>
            <a:endParaRPr lang="en-US" dirty="0"/>
          </a:p>
        </p:txBody>
      </p:sp>
    </p:spTree>
    <p:extLst>
      <p:ext uri="{BB962C8B-B14F-4D97-AF65-F5344CB8AC3E}">
        <p14:creationId xmlns:p14="http://schemas.microsoft.com/office/powerpoint/2010/main" val="95082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dirty="0"/>
              <a:t>Click icon to add picture</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407A0B7A-9F5B-8148-9351-BFD40B802F5F}" type="datetimeFigureOut">
              <a:rPr lang="en-US" smtClean="0"/>
              <a:t>4/10/2022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DDFCA-6EFF-A94F-80E8-E2E16385EA91}" type="slidenum">
              <a:rPr lang="en-US" smtClean="0"/>
              <a:t>‹#›</a:t>
            </a:fld>
            <a:endParaRPr lang="en-US" dirty="0"/>
          </a:p>
        </p:txBody>
      </p:sp>
    </p:spTree>
    <p:extLst>
      <p:ext uri="{BB962C8B-B14F-4D97-AF65-F5344CB8AC3E}">
        <p14:creationId xmlns:p14="http://schemas.microsoft.com/office/powerpoint/2010/main" val="148601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407A0B7A-9F5B-8148-9351-BFD40B802F5F}" type="datetimeFigureOut">
              <a:rPr lang="en-US" smtClean="0"/>
              <a:t>4/10/2022</a:t>
            </a:fld>
            <a:endParaRPr lang="en-US" dirty="0"/>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A48DDFCA-6EFF-A94F-80E8-E2E16385EA91}" type="slidenum">
              <a:rPr lang="en-US" smtClean="0"/>
              <a:t>‹#›</a:t>
            </a:fld>
            <a:endParaRPr lang="en-US" dirty="0"/>
          </a:p>
        </p:txBody>
      </p:sp>
    </p:spTree>
    <p:extLst>
      <p:ext uri="{BB962C8B-B14F-4D97-AF65-F5344CB8AC3E}">
        <p14:creationId xmlns:p14="http://schemas.microsoft.com/office/powerpoint/2010/main" val="15065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emf"/><Relationship Id="rId11"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hyperlink" Target="https://blanchethouse.org/donate-clothes-with-dignity-give-used-clothing-that-respects-the-receiver/" TargetMode="External"/><Relationship Id="rId4" Type="http://schemas.openxmlformats.org/officeDocument/2006/relationships/notesSlide" Target="../notesSlides/notesSlide1.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 Box 194">
            <a:extLst>
              <a:ext uri="{FF2B5EF4-FFF2-40B4-BE49-F238E27FC236}">
                <a16:creationId xmlns:a16="http://schemas.microsoft.com/office/drawing/2014/main" id="{BB7AAEED-DC01-C443-9D27-85616640FD5A}"/>
              </a:ext>
            </a:extLst>
          </p:cNvPr>
          <p:cNvSpPr txBox="1">
            <a:spLocks noChangeArrowheads="1"/>
          </p:cNvSpPr>
          <p:nvPr/>
        </p:nvSpPr>
        <p:spPr bwMode="auto">
          <a:xfrm>
            <a:off x="5553239" y="4875883"/>
            <a:ext cx="8641421" cy="4431983"/>
          </a:xfrm>
          <a:prstGeom prst="rect">
            <a:avLst/>
          </a:prstGeom>
          <a:solidFill>
            <a:schemeClr val="bg1"/>
          </a:solidFill>
          <a:ln w="25400">
            <a:solidFill>
              <a:schemeClr val="tx1"/>
            </a:solidFill>
          </a:ln>
          <a:effectLst/>
        </p:spPr>
        <p:txBody>
          <a:bodyPr wrap="square" lIns="182880" tIns="182880" rIns="182880" bIns="182880">
            <a:spAutoFit/>
          </a:bodyPr>
          <a:lstStyle/>
          <a:p>
            <a:pPr lvl="0" defTabSz="4023067" fontAlgn="auto">
              <a:spcBef>
                <a:spcPts val="0"/>
              </a:spcBef>
              <a:spcAft>
                <a:spcPts val="0"/>
              </a:spcAft>
            </a:pPr>
            <a:r>
              <a:rPr lang="en-US" sz="2200" dirty="0">
                <a:solidFill>
                  <a:prstClr val="black"/>
                </a:solidFill>
                <a:latin typeface="Calibri"/>
              </a:rPr>
              <a:t>The project’s population are clients of Shore Haven. who often face mental health stigma from the surrounding community. Male and female adults of all ages attend Shore Haven 3-5x a week and diagnosed with one or multiple mental heath issues. Additionally, most clients are financially challenged. This becomes increasingly significant during the winter months. The agency often receives clothing donations; however, many items are unworthy, do not fit the needs, and are incorrect sizes. People often believe if it is free, individuals should be grateful. According to Showers (2022), “while the need for clothes is essential, people still want to look good and maintain their self-respect.” The homeless are as deserving of clothes that in good condition and nice to wear like everyone else (Showers, 2022). </a:t>
            </a:r>
          </a:p>
        </p:txBody>
      </p:sp>
      <p:sp>
        <p:nvSpPr>
          <p:cNvPr id="8" name="Text Box 130">
            <a:extLst>
              <a:ext uri="{FF2B5EF4-FFF2-40B4-BE49-F238E27FC236}">
                <a16:creationId xmlns:a16="http://schemas.microsoft.com/office/drawing/2014/main" id="{25B50B77-434F-7946-96FE-BEE42A92AFE1}"/>
              </a:ext>
            </a:extLst>
          </p:cNvPr>
          <p:cNvSpPr txBox="1">
            <a:spLocks noChangeArrowheads="1"/>
          </p:cNvSpPr>
          <p:nvPr/>
        </p:nvSpPr>
        <p:spPr bwMode="auto">
          <a:xfrm>
            <a:off x="5553239" y="3781004"/>
            <a:ext cx="864142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000" b="1" dirty="0">
                <a:latin typeface="Calibri" pitchFamily="34" charset="0"/>
              </a:rPr>
              <a:t>PROBLEM AND POPULATION</a:t>
            </a:r>
          </a:p>
        </p:txBody>
      </p:sp>
      <p:sp>
        <p:nvSpPr>
          <p:cNvPr id="9" name="Rectangle 8">
            <a:extLst>
              <a:ext uri="{FF2B5EF4-FFF2-40B4-BE49-F238E27FC236}">
                <a16:creationId xmlns:a16="http://schemas.microsoft.com/office/drawing/2014/main" id="{0759145B-4834-3B47-A414-42FC82D0B966}"/>
              </a:ext>
            </a:extLst>
          </p:cNvPr>
          <p:cNvSpPr/>
          <p:nvPr/>
        </p:nvSpPr>
        <p:spPr>
          <a:xfrm>
            <a:off x="-74004" y="-27491"/>
            <a:ext cx="32992404" cy="3515477"/>
          </a:xfrm>
          <a:prstGeom prst="rect">
            <a:avLst/>
          </a:prstGeom>
          <a:solidFill>
            <a:srgbClr val="002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12B8A5-5B05-8249-9476-184E74020E43}"/>
              </a:ext>
            </a:extLst>
          </p:cNvPr>
          <p:cNvSpPr/>
          <p:nvPr/>
        </p:nvSpPr>
        <p:spPr>
          <a:xfrm rot="5400000">
            <a:off x="-6738445" y="10177955"/>
            <a:ext cx="18432085" cy="51032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p>
        </p:txBody>
      </p:sp>
      <p:sp>
        <p:nvSpPr>
          <p:cNvPr id="11" name="Text Box 189">
            <a:extLst>
              <a:ext uri="{FF2B5EF4-FFF2-40B4-BE49-F238E27FC236}">
                <a16:creationId xmlns:a16="http://schemas.microsoft.com/office/drawing/2014/main" id="{884B8338-17E3-B549-A0A3-DD645DA71EEA}"/>
              </a:ext>
            </a:extLst>
          </p:cNvPr>
          <p:cNvSpPr txBox="1">
            <a:spLocks noChangeArrowheads="1"/>
          </p:cNvSpPr>
          <p:nvPr/>
        </p:nvSpPr>
        <p:spPr bwMode="auto">
          <a:xfrm>
            <a:off x="191597" y="6636957"/>
            <a:ext cx="4572000" cy="10987623"/>
          </a:xfrm>
          <a:prstGeom prst="rect">
            <a:avLst/>
          </a:prstGeom>
          <a:noFill/>
          <a:ln>
            <a:noFill/>
          </a:ln>
          <a:effectLst/>
        </p:spPr>
        <p:txBody>
          <a:bodyPr lIns="182880" tIns="182880" rIns="182880" bIns="182880">
            <a:spAutoFit/>
          </a:bodyPr>
          <a:lstStyle/>
          <a:p>
            <a:pPr lvl="0" algn="ctr" defTabSz="4023067" fontAlgn="auto">
              <a:spcBef>
                <a:spcPts val="0"/>
              </a:spcBef>
              <a:spcAft>
                <a:spcPts val="0"/>
              </a:spcAft>
            </a:pPr>
            <a:r>
              <a:rPr lang="en-US" sz="4000" b="1" dirty="0">
                <a:latin typeface="Calibri" pitchFamily="34" charset="0"/>
              </a:rPr>
              <a:t>ABSTRACT</a:t>
            </a:r>
          </a:p>
          <a:p>
            <a:pPr lvl="0" algn="ctr" defTabSz="4023067" fontAlgn="auto">
              <a:spcBef>
                <a:spcPts val="0"/>
              </a:spcBef>
              <a:spcAft>
                <a:spcPts val="0"/>
              </a:spcAft>
            </a:pPr>
            <a:r>
              <a:rPr lang="en-US" sz="2500" dirty="0">
                <a:latin typeface="Calibri" pitchFamily="34" charset="0"/>
              </a:rPr>
              <a:t>The purpose of this project was to combat mental health stigma through collecting ethical donations for Shore Haven clients to provide for essential needs. A list was created which included all colors and sizes of coats needed for the 30 clients who regularly attend Shore Haven. The social worker located a local church who became the designated partner. Church members were willing to donate the monies necessary to fulfill the  requests. After providing the coats to the clients, they felt respected and thankful. The church members were able to see the impact this had on the clients, equally joyful and grateful for the results, understanding the importance of client empowerment, allowing them to voice their needs. </a:t>
            </a:r>
          </a:p>
        </p:txBody>
      </p:sp>
      <p:sp>
        <p:nvSpPr>
          <p:cNvPr id="13" name="Text Box 135">
            <a:extLst>
              <a:ext uri="{FF2B5EF4-FFF2-40B4-BE49-F238E27FC236}">
                <a16:creationId xmlns:a16="http://schemas.microsoft.com/office/drawing/2014/main" id="{25A7CE6B-1814-B94E-BC6F-E1B94CDC34B5}"/>
              </a:ext>
            </a:extLst>
          </p:cNvPr>
          <p:cNvSpPr txBox="1">
            <a:spLocks noChangeArrowheads="1"/>
          </p:cNvSpPr>
          <p:nvPr/>
        </p:nvSpPr>
        <p:spPr bwMode="auto">
          <a:xfrm>
            <a:off x="14903689" y="3791340"/>
            <a:ext cx="869370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000" b="1" dirty="0">
                <a:latin typeface="Calibri" pitchFamily="34" charset="0"/>
              </a:rPr>
              <a:t>INTERVENTION</a:t>
            </a:r>
          </a:p>
        </p:txBody>
      </p:sp>
      <p:sp>
        <p:nvSpPr>
          <p:cNvPr id="14" name="Text Box 190">
            <a:extLst>
              <a:ext uri="{FF2B5EF4-FFF2-40B4-BE49-F238E27FC236}">
                <a16:creationId xmlns:a16="http://schemas.microsoft.com/office/drawing/2014/main" id="{3F2B9643-ACD4-704B-BFE5-6873DCC673BB}"/>
              </a:ext>
            </a:extLst>
          </p:cNvPr>
          <p:cNvSpPr txBox="1">
            <a:spLocks noChangeArrowheads="1"/>
          </p:cNvSpPr>
          <p:nvPr/>
        </p:nvSpPr>
        <p:spPr bwMode="auto">
          <a:xfrm>
            <a:off x="14868789" y="4875883"/>
            <a:ext cx="8745983" cy="4945520"/>
          </a:xfrm>
          <a:prstGeom prst="rect">
            <a:avLst/>
          </a:prstGeom>
          <a:solidFill>
            <a:schemeClr val="bg1"/>
          </a:solidFill>
          <a:ln w="25400">
            <a:solidFill>
              <a:schemeClr val="tx1"/>
            </a:solidFill>
          </a:ln>
          <a:effectLst/>
        </p:spPr>
        <p:txBody>
          <a:bodyPr wrap="square" lIns="182880" tIns="182880" rIns="182880" bIns="182880">
            <a:spAutoFit/>
          </a:bodyPr>
          <a:lstStyle/>
          <a:p>
            <a:pPr lvl="0" defTabSz="4023067" fontAlgn="auto">
              <a:spcBef>
                <a:spcPts val="0"/>
              </a:spcBef>
              <a:spcAft>
                <a:spcPts val="0"/>
              </a:spcAft>
            </a:pPr>
            <a:r>
              <a:rPr lang="en-US" sz="2200" dirty="0">
                <a:solidFill>
                  <a:prstClr val="black"/>
                </a:solidFill>
                <a:latin typeface="Calibri" pitchFamily="34" charset="0"/>
              </a:rPr>
              <a:t>Community collaboration can transform lives and is crucial to social work practice. It takes dedication and action from community organizations to champion transformation that can promote healthier individuals and communities. It helps locate resources, fosters new relationships, and can satisfy organizational missions that promote positive outcomes (Lanier et al., 2015). </a:t>
            </a:r>
          </a:p>
          <a:p>
            <a:pPr lvl="0" defTabSz="4023067" fontAlgn="auto">
              <a:spcBef>
                <a:spcPts val="0"/>
              </a:spcBef>
              <a:spcAft>
                <a:spcPts val="0"/>
              </a:spcAft>
            </a:pPr>
            <a:endParaRPr lang="en-US" sz="2200" dirty="0">
              <a:solidFill>
                <a:prstClr val="black"/>
              </a:solidFill>
              <a:latin typeface="Calibri" pitchFamily="34" charset="0"/>
            </a:endParaRPr>
          </a:p>
          <a:p>
            <a:pPr lvl="0" defTabSz="4023067" fontAlgn="auto">
              <a:spcBef>
                <a:spcPts val="0"/>
              </a:spcBef>
              <a:spcAft>
                <a:spcPts val="0"/>
              </a:spcAft>
            </a:pPr>
            <a:r>
              <a:rPr lang="en-US" sz="2200" dirty="0">
                <a:solidFill>
                  <a:prstClr val="black"/>
                </a:solidFill>
                <a:latin typeface="Calibri" pitchFamily="34" charset="0"/>
              </a:rPr>
              <a:t>Making a list of all sizes and color of coats needed at Shore Haven. Fulfilling the need, supplying everyone with the size and color coat requested. Providing winter accessories such as hats and gloves.</a:t>
            </a:r>
          </a:p>
          <a:p>
            <a:pPr lvl="0" defTabSz="4023067" fontAlgn="auto">
              <a:spcBef>
                <a:spcPts val="0"/>
              </a:spcBef>
              <a:spcAft>
                <a:spcPts val="0"/>
              </a:spcAft>
            </a:pPr>
            <a:endParaRPr lang="en-US" sz="2200" dirty="0">
              <a:solidFill>
                <a:prstClr val="black"/>
              </a:solidFill>
              <a:latin typeface="Calibri" pitchFamily="34" charset="0"/>
            </a:endParaRPr>
          </a:p>
          <a:p>
            <a:pPr lvl="0" defTabSz="4023067" fontAlgn="auto">
              <a:spcBef>
                <a:spcPts val="0"/>
              </a:spcBef>
              <a:spcAft>
                <a:spcPts val="0"/>
              </a:spcAft>
            </a:pPr>
            <a:r>
              <a:rPr lang="en-US" sz="2200" dirty="0">
                <a:solidFill>
                  <a:prstClr val="black"/>
                </a:solidFill>
                <a:latin typeface="Calibri" pitchFamily="34" charset="0"/>
              </a:rPr>
              <a:t>Educating church leaders about unintentional stigma through clothing donations and reasons why this population may face homelessness. </a:t>
            </a:r>
          </a:p>
        </p:txBody>
      </p:sp>
      <p:sp>
        <p:nvSpPr>
          <p:cNvPr id="15" name="Text Box 134">
            <a:extLst>
              <a:ext uri="{FF2B5EF4-FFF2-40B4-BE49-F238E27FC236}">
                <a16:creationId xmlns:a16="http://schemas.microsoft.com/office/drawing/2014/main" id="{79453C06-4D69-8F4C-8758-AA55C9436155}"/>
              </a:ext>
            </a:extLst>
          </p:cNvPr>
          <p:cNvSpPr txBox="1">
            <a:spLocks noChangeArrowheads="1"/>
          </p:cNvSpPr>
          <p:nvPr/>
        </p:nvSpPr>
        <p:spPr bwMode="auto">
          <a:xfrm>
            <a:off x="24306420" y="3793415"/>
            <a:ext cx="8256968" cy="90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000" b="1" dirty="0">
                <a:latin typeface="Calibri" pitchFamily="34" charset="0"/>
              </a:rPr>
              <a:t>IMPACT</a:t>
            </a:r>
          </a:p>
        </p:txBody>
      </p:sp>
      <p:sp>
        <p:nvSpPr>
          <p:cNvPr id="16" name="Text Box 191">
            <a:extLst>
              <a:ext uri="{FF2B5EF4-FFF2-40B4-BE49-F238E27FC236}">
                <a16:creationId xmlns:a16="http://schemas.microsoft.com/office/drawing/2014/main" id="{C6584029-761F-A24B-B60A-CDC3D1F917E3}"/>
              </a:ext>
            </a:extLst>
          </p:cNvPr>
          <p:cNvSpPr txBox="1">
            <a:spLocks noChangeArrowheads="1"/>
          </p:cNvSpPr>
          <p:nvPr/>
        </p:nvSpPr>
        <p:spPr bwMode="auto">
          <a:xfrm>
            <a:off x="24341178" y="4847295"/>
            <a:ext cx="8226425" cy="8630055"/>
          </a:xfrm>
          <a:prstGeom prst="rect">
            <a:avLst/>
          </a:prstGeom>
          <a:solidFill>
            <a:schemeClr val="bg1"/>
          </a:solidFill>
          <a:ln w="25400">
            <a:solidFill>
              <a:schemeClr val="tx1"/>
            </a:solidFill>
          </a:ln>
          <a:effectLst/>
        </p:spPr>
        <p:txBody>
          <a:bodyPr lIns="182880" tIns="182880" rIns="182880" bIns="182880">
            <a:spAutoFit/>
          </a:bodyPr>
          <a:lstStyle/>
          <a:p>
            <a:pPr lvl="0" defTabSz="4023067" fontAlgn="auto">
              <a:spcBef>
                <a:spcPts val="0"/>
              </a:spcBef>
              <a:spcAft>
                <a:spcPts val="0"/>
              </a:spcAft>
            </a:pPr>
            <a:r>
              <a:rPr lang="en-US" sz="2200" dirty="0">
                <a:latin typeface="Calibri" pitchFamily="34" charset="0"/>
              </a:rPr>
              <a:t>The members of the church provided 30 brand new winter coats and accessories for the clients at Shore Haven to promote positive well-being and prepare for any possible homelessness.</a:t>
            </a:r>
            <a:endParaRPr lang="en-US" sz="2200" b="1" dirty="0">
              <a:solidFill>
                <a:prstClr val="black"/>
              </a:solidFill>
              <a:latin typeface="Calibri" pitchFamily="34" charset="0"/>
            </a:endParaRPr>
          </a:p>
          <a:p>
            <a:pPr lvl="0" defTabSz="4023067" fontAlgn="auto">
              <a:spcBef>
                <a:spcPts val="0"/>
              </a:spcBef>
              <a:spcAft>
                <a:spcPts val="0"/>
              </a:spcAft>
            </a:pPr>
            <a:endParaRPr lang="en-US" sz="2200" b="1" dirty="0">
              <a:solidFill>
                <a:prstClr val="black"/>
              </a:solidFill>
              <a:latin typeface="Calibri" pitchFamily="34" charset="0"/>
            </a:endParaRPr>
          </a:p>
          <a:p>
            <a:pPr lvl="0" defTabSz="4023067" fontAlgn="auto">
              <a:spcBef>
                <a:spcPts val="0"/>
              </a:spcBef>
              <a:spcAft>
                <a:spcPts val="0"/>
              </a:spcAft>
            </a:pPr>
            <a:r>
              <a:rPr lang="en-US" sz="2200" b="1" dirty="0">
                <a:solidFill>
                  <a:prstClr val="black"/>
                </a:solidFill>
                <a:latin typeface="Calibri" pitchFamily="34" charset="0"/>
              </a:rPr>
              <a:t>Shore Haven Clients Response: </a:t>
            </a:r>
            <a:r>
              <a:rPr lang="en-US" sz="2200" dirty="0">
                <a:solidFill>
                  <a:prstClr val="black"/>
                </a:solidFill>
                <a:latin typeface="Calibri" pitchFamily="34" charset="0"/>
              </a:rPr>
              <a:t>The gratitude and the joy in being connected to the community, being provided with brand new winter coats and accessories helped to reduce the unintentional stigma that is often found in clothing donations. </a:t>
            </a:r>
          </a:p>
          <a:p>
            <a:pPr lvl="0" defTabSz="4023067" fontAlgn="auto">
              <a:spcBef>
                <a:spcPts val="0"/>
              </a:spcBef>
              <a:spcAft>
                <a:spcPts val="0"/>
              </a:spcAft>
            </a:pPr>
            <a:r>
              <a:rPr lang="en-US" sz="2200" dirty="0">
                <a:solidFill>
                  <a:prstClr val="black"/>
                </a:solidFill>
                <a:latin typeface="Calibri" pitchFamily="34" charset="0"/>
              </a:rPr>
              <a:t> </a:t>
            </a:r>
          </a:p>
          <a:p>
            <a:pPr lvl="0" defTabSz="4023067" fontAlgn="auto">
              <a:spcBef>
                <a:spcPts val="0"/>
              </a:spcBef>
              <a:spcAft>
                <a:spcPts val="0"/>
              </a:spcAft>
            </a:pPr>
            <a:r>
              <a:rPr lang="en-US" sz="2200" b="1" dirty="0">
                <a:solidFill>
                  <a:prstClr val="black"/>
                </a:solidFill>
                <a:latin typeface="Calibri" pitchFamily="34" charset="0"/>
              </a:rPr>
              <a:t>Church Leaders Response to Giving: </a:t>
            </a:r>
            <a:r>
              <a:rPr lang="en-US" sz="2200" dirty="0">
                <a:solidFill>
                  <a:prstClr val="black"/>
                </a:solidFill>
                <a:latin typeface="Calibri" pitchFamily="34" charset="0"/>
              </a:rPr>
              <a:t>During the presentation, there were tears of joy and heartfelt gratitude, recognizing the impact the church members had on the clients.  </a:t>
            </a:r>
          </a:p>
          <a:p>
            <a:pPr lvl="0" defTabSz="4023067" fontAlgn="auto">
              <a:spcBef>
                <a:spcPts val="0"/>
              </a:spcBef>
              <a:spcAft>
                <a:spcPts val="0"/>
              </a:spcAft>
            </a:pPr>
            <a:endParaRPr lang="en-US" sz="2200" dirty="0">
              <a:solidFill>
                <a:prstClr val="black"/>
              </a:solidFill>
              <a:latin typeface="Calibri" pitchFamily="34" charset="0"/>
            </a:endParaRPr>
          </a:p>
          <a:p>
            <a:pPr lvl="0" defTabSz="4023067" fontAlgn="auto">
              <a:spcBef>
                <a:spcPts val="0"/>
              </a:spcBef>
              <a:spcAft>
                <a:spcPts val="0"/>
              </a:spcAft>
            </a:pPr>
            <a:r>
              <a:rPr lang="en-US" sz="2200" b="1" dirty="0">
                <a:solidFill>
                  <a:prstClr val="black"/>
                </a:solidFill>
                <a:latin typeface="Calibri" pitchFamily="34" charset="0"/>
              </a:rPr>
              <a:t>Evaluation: </a:t>
            </a:r>
            <a:r>
              <a:rPr lang="en-US" sz="2200" dirty="0">
                <a:solidFill>
                  <a:prstClr val="black"/>
                </a:solidFill>
                <a:latin typeface="Calibri" pitchFamily="34" charset="0"/>
              </a:rPr>
              <a:t>The posttest following the presentation reflected an increase in understanding of the importance of client empowerment and unintentional stigma in donations..</a:t>
            </a:r>
          </a:p>
          <a:p>
            <a:pPr lvl="0" defTabSz="4023067" fontAlgn="auto">
              <a:spcBef>
                <a:spcPts val="0"/>
              </a:spcBef>
              <a:spcAft>
                <a:spcPts val="0"/>
              </a:spcAft>
            </a:pPr>
            <a:endParaRPr lang="en-US" sz="2200" dirty="0">
              <a:solidFill>
                <a:prstClr val="black"/>
              </a:solidFill>
              <a:latin typeface="Calibri" pitchFamily="34" charset="0"/>
            </a:endParaRPr>
          </a:p>
          <a:p>
            <a:pPr lvl="0" algn="ctr" defTabSz="4023067" fontAlgn="auto">
              <a:spcBef>
                <a:spcPts val="0"/>
              </a:spcBef>
              <a:spcAft>
                <a:spcPts val="0"/>
              </a:spcAft>
            </a:pPr>
            <a:r>
              <a:rPr lang="en-US" sz="2200" b="1" dirty="0">
                <a:solidFill>
                  <a:prstClr val="black"/>
                </a:solidFill>
                <a:latin typeface="Calibri" pitchFamily="34" charset="0"/>
              </a:rPr>
              <a:t>CLIENT RESPONSES</a:t>
            </a:r>
          </a:p>
          <a:p>
            <a:pPr marL="285750" indent="-285750">
              <a:lnSpc>
                <a:spcPct val="90000"/>
              </a:lnSpc>
              <a:buFont typeface="Wingdings" panose="05000000000000000000" pitchFamily="2" charset="2"/>
              <a:buChar char="Ø"/>
            </a:pPr>
            <a:r>
              <a:rPr lang="en-US" sz="2200" dirty="0"/>
              <a:t>One gentleman was handed his coat and began crying. He stated, “this is one of the nicest things someone has ever done for me.</a:t>
            </a:r>
          </a:p>
          <a:p>
            <a:pPr marL="285750" indent="-285750">
              <a:lnSpc>
                <a:spcPct val="90000"/>
              </a:lnSpc>
              <a:buFont typeface="Wingdings" panose="05000000000000000000" pitchFamily="2" charset="2"/>
              <a:buChar char="Ø"/>
            </a:pPr>
            <a:r>
              <a:rPr lang="en-US" sz="2200" dirty="0"/>
              <a:t>One woman stated, “I will actually be warm this winter.”</a:t>
            </a:r>
          </a:p>
          <a:p>
            <a:pPr marL="285750" indent="-285750">
              <a:lnSpc>
                <a:spcPct val="90000"/>
              </a:lnSpc>
              <a:buFont typeface="Wingdings" panose="05000000000000000000" pitchFamily="2" charset="2"/>
              <a:buChar char="Ø"/>
            </a:pPr>
            <a:r>
              <a:rPr lang="en-US" sz="2200" dirty="0"/>
              <a:t>One gentleman stated, “geez, this is the nicest winter coat I ever owned, thank you.”</a:t>
            </a:r>
          </a:p>
          <a:p>
            <a:pPr marL="285750" indent="-285750">
              <a:lnSpc>
                <a:spcPct val="90000"/>
              </a:lnSpc>
              <a:buFont typeface="Wingdings" panose="05000000000000000000" pitchFamily="2" charset="2"/>
              <a:buChar char="Ø"/>
            </a:pPr>
            <a:r>
              <a:rPr lang="en-US" sz="2200" dirty="0"/>
              <a:t>One woman stated, “wow, it is exactly what I asked for.”</a:t>
            </a:r>
          </a:p>
          <a:p>
            <a:pPr lvl="0" defTabSz="4023067" fontAlgn="auto">
              <a:spcBef>
                <a:spcPts val="0"/>
              </a:spcBef>
              <a:spcAft>
                <a:spcPts val="0"/>
              </a:spcAft>
            </a:pPr>
            <a:endParaRPr lang="en-US" sz="2200" dirty="0">
              <a:solidFill>
                <a:prstClr val="black"/>
              </a:solidFill>
              <a:latin typeface="Calibri" pitchFamily="34" charset="0"/>
            </a:endParaRPr>
          </a:p>
        </p:txBody>
      </p:sp>
      <p:sp>
        <p:nvSpPr>
          <p:cNvPr id="18" name="Text Box 133">
            <a:extLst>
              <a:ext uri="{FF2B5EF4-FFF2-40B4-BE49-F238E27FC236}">
                <a16:creationId xmlns:a16="http://schemas.microsoft.com/office/drawing/2014/main" id="{6BBCE8ED-8423-A944-81C4-F41B9C4D2ECD}"/>
              </a:ext>
            </a:extLst>
          </p:cNvPr>
          <p:cNvSpPr txBox="1">
            <a:spLocks noChangeArrowheads="1"/>
          </p:cNvSpPr>
          <p:nvPr/>
        </p:nvSpPr>
        <p:spPr bwMode="auto">
          <a:xfrm>
            <a:off x="14898467" y="16325460"/>
            <a:ext cx="874598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000" b="1" dirty="0">
                <a:latin typeface="Calibri" pitchFamily="34" charset="0"/>
              </a:rPr>
              <a:t>SOCIAL JUSTICE &amp; HUMAN RIGHTS</a:t>
            </a:r>
          </a:p>
        </p:txBody>
      </p:sp>
      <p:sp>
        <p:nvSpPr>
          <p:cNvPr id="19" name="Text Box 193">
            <a:extLst>
              <a:ext uri="{FF2B5EF4-FFF2-40B4-BE49-F238E27FC236}">
                <a16:creationId xmlns:a16="http://schemas.microsoft.com/office/drawing/2014/main" id="{6FDD2BA7-D1E3-ED4B-ADB7-9D909D54FE0E}"/>
              </a:ext>
            </a:extLst>
          </p:cNvPr>
          <p:cNvSpPr txBox="1">
            <a:spLocks noChangeArrowheads="1"/>
          </p:cNvSpPr>
          <p:nvPr/>
        </p:nvSpPr>
        <p:spPr bwMode="auto">
          <a:xfrm>
            <a:off x="14886308" y="17217564"/>
            <a:ext cx="8728464" cy="4093428"/>
          </a:xfrm>
          <a:prstGeom prst="rect">
            <a:avLst/>
          </a:prstGeom>
          <a:solidFill>
            <a:schemeClr val="bg1"/>
          </a:solidFill>
          <a:ln w="25400">
            <a:solidFill>
              <a:schemeClr val="tx1"/>
            </a:solidFill>
          </a:ln>
          <a:effectLst/>
        </p:spPr>
        <p:txBody>
          <a:bodyPr wrap="square" lIns="182880" tIns="182880" rIns="182880" bIns="182880">
            <a:spAutoFit/>
          </a:bodyPr>
          <a:lstStyle/>
          <a:p>
            <a:pPr lvl="0" algn="ctr" defTabSz="4023067" fontAlgn="auto">
              <a:spcBef>
                <a:spcPts val="0"/>
              </a:spcBef>
              <a:spcAft>
                <a:spcPts val="0"/>
              </a:spcAft>
            </a:pPr>
            <a:r>
              <a:rPr lang="en-US" sz="2200" b="1" dirty="0">
                <a:solidFill>
                  <a:prstClr val="black"/>
                </a:solidFill>
                <a:latin typeface="Calibri" pitchFamily="34" charset="0"/>
              </a:rPr>
              <a:t>Universal Declaration of Human Rights</a:t>
            </a:r>
          </a:p>
          <a:p>
            <a:pPr lvl="0" algn="ctr" defTabSz="4023067" fontAlgn="auto">
              <a:spcBef>
                <a:spcPts val="0"/>
              </a:spcBef>
              <a:spcAft>
                <a:spcPts val="0"/>
              </a:spcAft>
            </a:pPr>
            <a:endParaRPr lang="en-US" sz="2200" b="1" dirty="0">
              <a:solidFill>
                <a:prstClr val="black"/>
              </a:solidFill>
              <a:latin typeface="Calibri" pitchFamily="34" charset="0"/>
            </a:endParaRPr>
          </a:p>
          <a:p>
            <a:pPr lvl="0" defTabSz="4023067" fontAlgn="auto">
              <a:spcBef>
                <a:spcPts val="0"/>
              </a:spcBef>
              <a:spcAft>
                <a:spcPts val="0"/>
              </a:spcAft>
            </a:pPr>
            <a:r>
              <a:rPr lang="en-US" sz="2200" b="1" dirty="0">
                <a:solidFill>
                  <a:prstClr val="black"/>
                </a:solidFill>
                <a:latin typeface="Calibri" pitchFamily="34" charset="0"/>
              </a:rPr>
              <a:t>Article 8 – </a:t>
            </a:r>
            <a:r>
              <a:rPr lang="en-US" sz="2200" dirty="0">
                <a:solidFill>
                  <a:prstClr val="black"/>
                </a:solidFill>
                <a:latin typeface="Calibri" pitchFamily="34" charset="0"/>
              </a:rPr>
              <a:t>Awareness Raising, states “parties undertake to adopt immediate, effective and appropriate measure to raise awareness throughout society, including the family level, regarding persons with disabilities, and to foster respect for the rights and dignity of persons with disabilities.”</a:t>
            </a:r>
          </a:p>
          <a:p>
            <a:pPr lvl="0" defTabSz="4023067" fontAlgn="auto">
              <a:spcBef>
                <a:spcPts val="0"/>
              </a:spcBef>
              <a:spcAft>
                <a:spcPts val="0"/>
              </a:spcAft>
            </a:pPr>
            <a:endParaRPr lang="en-US" sz="2200" dirty="0">
              <a:solidFill>
                <a:prstClr val="black"/>
              </a:solidFill>
              <a:latin typeface="Calibri" pitchFamily="34" charset="0"/>
            </a:endParaRPr>
          </a:p>
          <a:p>
            <a:pPr lvl="0" defTabSz="4023067" fontAlgn="auto">
              <a:spcBef>
                <a:spcPts val="0"/>
              </a:spcBef>
              <a:spcAft>
                <a:spcPts val="0"/>
              </a:spcAft>
            </a:pPr>
            <a:r>
              <a:rPr lang="en-US" sz="2200" b="1" dirty="0">
                <a:solidFill>
                  <a:prstClr val="black"/>
                </a:solidFill>
                <a:latin typeface="Calibri" pitchFamily="34" charset="0"/>
              </a:rPr>
              <a:t>Article 25 -  </a:t>
            </a:r>
            <a:r>
              <a:rPr lang="en-US" sz="2200" dirty="0">
                <a:solidFill>
                  <a:prstClr val="black"/>
                </a:solidFill>
                <a:latin typeface="Calibri" pitchFamily="34" charset="0"/>
              </a:rPr>
              <a:t>All individuals have the right to an adequate standard of life that includes necessities such as clothing, housing, food, healthcare, and social services when needed to sustain personal and family well-being. </a:t>
            </a:r>
          </a:p>
        </p:txBody>
      </p:sp>
      <p:sp>
        <p:nvSpPr>
          <p:cNvPr id="21" name="Text Box 131">
            <a:extLst>
              <a:ext uri="{FF2B5EF4-FFF2-40B4-BE49-F238E27FC236}">
                <a16:creationId xmlns:a16="http://schemas.microsoft.com/office/drawing/2014/main" id="{10D44FAE-F9E1-104A-9787-CCC512B827E0}"/>
              </a:ext>
            </a:extLst>
          </p:cNvPr>
          <p:cNvSpPr txBox="1">
            <a:spLocks noChangeArrowheads="1"/>
          </p:cNvSpPr>
          <p:nvPr/>
        </p:nvSpPr>
        <p:spPr bwMode="auto">
          <a:xfrm>
            <a:off x="5553240" y="9821403"/>
            <a:ext cx="8641421" cy="110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000" b="1" dirty="0">
                <a:latin typeface="Calibri" pitchFamily="34" charset="0"/>
              </a:rPr>
              <a:t> SITES OF INTERVENTION</a:t>
            </a:r>
          </a:p>
        </p:txBody>
      </p:sp>
      <p:sp>
        <p:nvSpPr>
          <p:cNvPr id="22" name="Text Box 192">
            <a:extLst>
              <a:ext uri="{FF2B5EF4-FFF2-40B4-BE49-F238E27FC236}">
                <a16:creationId xmlns:a16="http://schemas.microsoft.com/office/drawing/2014/main" id="{EC7819D6-C051-1649-A1AC-9FB9C370B2D4}"/>
              </a:ext>
            </a:extLst>
          </p:cNvPr>
          <p:cNvSpPr txBox="1">
            <a:spLocks noChangeArrowheads="1"/>
          </p:cNvSpPr>
          <p:nvPr/>
        </p:nvSpPr>
        <p:spPr bwMode="auto">
          <a:xfrm>
            <a:off x="5528410" y="11008210"/>
            <a:ext cx="8641421" cy="3754874"/>
          </a:xfrm>
          <a:prstGeom prst="rect">
            <a:avLst/>
          </a:prstGeom>
          <a:solidFill>
            <a:schemeClr val="bg1"/>
          </a:solidFill>
          <a:ln w="25400">
            <a:solidFill>
              <a:schemeClr val="tx1"/>
            </a:solidFill>
          </a:ln>
          <a:effectLst/>
        </p:spPr>
        <p:txBody>
          <a:bodyPr wrap="square" lIns="182880" tIns="182880" rIns="182880" bIns="182880">
            <a:spAutoFit/>
          </a:bodyPr>
          <a:lstStyle/>
          <a:p>
            <a:pPr lvl="0" defTabSz="4023067" fontAlgn="auto">
              <a:spcBef>
                <a:spcPts val="0"/>
              </a:spcBef>
              <a:spcAft>
                <a:spcPts val="0"/>
              </a:spcAft>
            </a:pPr>
            <a:r>
              <a:rPr lang="en-US" sz="2200" dirty="0">
                <a:latin typeface="Calibri" pitchFamily="34" charset="0"/>
              </a:rPr>
              <a:t>Shore Haven of Bright Harbor Healthcare  is the highest level of care outside of hospitalization. It is a mental health care organization serving individuals with  mental illness in an outpatient setting with structured programming and daily monitoring. Very few clients are voluntary and are more likely to be referred by hospitals, judicial systems, and family members. The agency’s primary focus is to prevent re-hospitalization and increase stabilization.</a:t>
            </a:r>
          </a:p>
          <a:p>
            <a:pPr lvl="0" defTabSz="4023067" fontAlgn="auto">
              <a:spcBef>
                <a:spcPts val="0"/>
              </a:spcBef>
              <a:spcAft>
                <a:spcPts val="0"/>
              </a:spcAft>
            </a:pPr>
            <a:endParaRPr lang="en-US" sz="2200" dirty="0">
              <a:latin typeface="Calibri" pitchFamily="34" charset="0"/>
            </a:endParaRPr>
          </a:p>
          <a:p>
            <a:pPr lvl="0" defTabSz="4023067" fontAlgn="auto">
              <a:spcBef>
                <a:spcPts val="0"/>
              </a:spcBef>
              <a:spcAft>
                <a:spcPts val="0"/>
              </a:spcAft>
            </a:pPr>
            <a:r>
              <a:rPr lang="en-US" sz="2200" dirty="0">
                <a:latin typeface="Calibri" pitchFamily="34" charset="0"/>
              </a:rPr>
              <a:t>Calvary Baptist Church is a local church in Ocean County that became the designated partner of Shore Haven of Bright Harbor Healthcare. </a:t>
            </a:r>
          </a:p>
        </p:txBody>
      </p:sp>
      <p:sp>
        <p:nvSpPr>
          <p:cNvPr id="25" name="TextBox 24">
            <a:extLst>
              <a:ext uri="{FF2B5EF4-FFF2-40B4-BE49-F238E27FC236}">
                <a16:creationId xmlns:a16="http://schemas.microsoft.com/office/drawing/2014/main" id="{1A324A8F-429E-5146-97E4-C1DB77959FC3}"/>
              </a:ext>
            </a:extLst>
          </p:cNvPr>
          <p:cNvSpPr txBox="1"/>
          <p:nvPr/>
        </p:nvSpPr>
        <p:spPr>
          <a:xfrm>
            <a:off x="766265" y="468378"/>
            <a:ext cx="18792974" cy="1200329"/>
          </a:xfrm>
          <a:prstGeom prst="rect">
            <a:avLst/>
          </a:prstGeom>
          <a:noFill/>
        </p:spPr>
        <p:txBody>
          <a:bodyPr wrap="square" rtlCol="0">
            <a:spAutoFit/>
          </a:bodyPr>
          <a:lstStyle/>
          <a:p>
            <a:r>
              <a:rPr lang="en-US" sz="7200" dirty="0">
                <a:solidFill>
                  <a:schemeClr val="bg1"/>
                </a:solidFill>
              </a:rPr>
              <a:t>Combating Stigma Through Ethical Donations</a:t>
            </a:r>
          </a:p>
        </p:txBody>
      </p:sp>
      <p:sp>
        <p:nvSpPr>
          <p:cNvPr id="26" name="Text Box 123">
            <a:extLst>
              <a:ext uri="{FF2B5EF4-FFF2-40B4-BE49-F238E27FC236}">
                <a16:creationId xmlns:a16="http://schemas.microsoft.com/office/drawing/2014/main" id="{E46B1805-8CB2-AD42-9599-247300CBCE5E}"/>
              </a:ext>
            </a:extLst>
          </p:cNvPr>
          <p:cNvSpPr txBox="1">
            <a:spLocks noChangeArrowheads="1"/>
          </p:cNvSpPr>
          <p:nvPr/>
        </p:nvSpPr>
        <p:spPr bwMode="auto">
          <a:xfrm>
            <a:off x="766265" y="1668707"/>
            <a:ext cx="2054039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42" tIns="97942" rIns="97942" bIns="97942"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4400" dirty="0">
                <a:solidFill>
                  <a:schemeClr val="accent3">
                    <a:lumMod val="20000"/>
                    <a:lumOff val="80000"/>
                  </a:schemeClr>
                </a:solidFill>
                <a:latin typeface="+mn-lt"/>
              </a:rPr>
              <a:t>By: Suzette D. Lohr</a:t>
            </a:r>
          </a:p>
        </p:txBody>
      </p:sp>
      <p:pic>
        <p:nvPicPr>
          <p:cNvPr id="3" name="Picture 2" descr="A picture containing text, sign, tableware, dishware&#10;&#10;Description automatically generated">
            <a:extLst>
              <a:ext uri="{FF2B5EF4-FFF2-40B4-BE49-F238E27FC236}">
                <a16:creationId xmlns:a16="http://schemas.microsoft.com/office/drawing/2014/main" id="{734C2346-3DFE-924C-8146-92ABD0F2CA08}"/>
              </a:ext>
            </a:extLst>
          </p:cNvPr>
          <p:cNvPicPr>
            <a:picLocks noChangeAspect="1"/>
          </p:cNvPicPr>
          <p:nvPr/>
        </p:nvPicPr>
        <p:blipFill>
          <a:blip r:embed="rId5"/>
          <a:stretch>
            <a:fillRect/>
          </a:stretch>
        </p:blipFill>
        <p:spPr>
          <a:xfrm>
            <a:off x="24053840" y="19498126"/>
            <a:ext cx="7679931" cy="1658865"/>
          </a:xfrm>
          <a:prstGeom prst="rect">
            <a:avLst/>
          </a:prstGeom>
        </p:spPr>
      </p:pic>
      <p:pic>
        <p:nvPicPr>
          <p:cNvPr id="24" name="Picture 23">
            <a:extLst>
              <a:ext uri="{FF2B5EF4-FFF2-40B4-BE49-F238E27FC236}">
                <a16:creationId xmlns:a16="http://schemas.microsoft.com/office/drawing/2014/main" id="{EA5A523C-A10D-7643-BF18-02D177F7F166}"/>
              </a:ext>
            </a:extLst>
          </p:cNvPr>
          <p:cNvPicPr>
            <a:picLocks noChangeAspect="1"/>
          </p:cNvPicPr>
          <p:nvPr/>
        </p:nvPicPr>
        <p:blipFill rotWithShape="1">
          <a:blip r:embed="rId6"/>
          <a:srcRect l="3962" r="10769"/>
          <a:stretch/>
        </p:blipFill>
        <p:spPr>
          <a:xfrm>
            <a:off x="21266331" y="624931"/>
            <a:ext cx="11064214" cy="2024562"/>
          </a:xfrm>
          <a:prstGeom prst="rect">
            <a:avLst/>
          </a:prstGeom>
        </p:spPr>
      </p:pic>
      <p:pic>
        <p:nvPicPr>
          <p:cNvPr id="2" name="Picture 1">
            <a:extLst>
              <a:ext uri="{FF2B5EF4-FFF2-40B4-BE49-F238E27FC236}">
                <a16:creationId xmlns:a16="http://schemas.microsoft.com/office/drawing/2014/main" id="{8A01EB01-B7FC-4FA6-B880-72A8216E7B74}"/>
              </a:ext>
            </a:extLst>
          </p:cNvPr>
          <p:cNvPicPr>
            <a:picLocks noChangeAspect="1"/>
          </p:cNvPicPr>
          <p:nvPr/>
        </p:nvPicPr>
        <p:blipFill rotWithShape="1">
          <a:blip r:embed="rId7"/>
          <a:srcRect b="11439"/>
          <a:stretch/>
        </p:blipFill>
        <p:spPr>
          <a:xfrm>
            <a:off x="14868789" y="10344287"/>
            <a:ext cx="8693702" cy="5571090"/>
          </a:xfrm>
          <a:prstGeom prst="rect">
            <a:avLst/>
          </a:prstGeom>
          <a:ln w="25400">
            <a:solidFill>
              <a:schemeClr val="tx1"/>
            </a:solidFill>
          </a:ln>
        </p:spPr>
      </p:pic>
      <p:pic>
        <p:nvPicPr>
          <p:cNvPr id="29" name="Content Placeholder 13" descr="Text, whiteboard&#10;&#10;Description automatically generated">
            <a:extLst>
              <a:ext uri="{FF2B5EF4-FFF2-40B4-BE49-F238E27FC236}">
                <a16:creationId xmlns:a16="http://schemas.microsoft.com/office/drawing/2014/main" id="{2A056E87-3BDD-47B8-8EFC-7D87605D5907}"/>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5564" b="7370"/>
          <a:stretch/>
        </p:blipFill>
        <p:spPr>
          <a:xfrm rot="5400000">
            <a:off x="7127440" y="14208605"/>
            <a:ext cx="5310032" cy="8229600"/>
          </a:xfrm>
          <a:prstGeom prst="rect">
            <a:avLst/>
          </a:prstGeom>
          <a:ln w="25400">
            <a:solidFill>
              <a:schemeClr val="tx1"/>
            </a:solidFill>
          </a:ln>
        </p:spPr>
      </p:pic>
      <p:sp>
        <p:nvSpPr>
          <p:cNvPr id="30" name="Text Box 193">
            <a:extLst>
              <a:ext uri="{FF2B5EF4-FFF2-40B4-BE49-F238E27FC236}">
                <a16:creationId xmlns:a16="http://schemas.microsoft.com/office/drawing/2014/main" id="{926AC1E6-8EA5-438E-B4FD-F84CC50E8256}"/>
              </a:ext>
            </a:extLst>
          </p:cNvPr>
          <p:cNvSpPr txBox="1">
            <a:spLocks noChangeArrowheads="1"/>
          </p:cNvSpPr>
          <p:nvPr/>
        </p:nvSpPr>
        <p:spPr bwMode="auto">
          <a:xfrm>
            <a:off x="24603824" y="14697841"/>
            <a:ext cx="7840736" cy="4431983"/>
          </a:xfrm>
          <a:prstGeom prst="rect">
            <a:avLst/>
          </a:prstGeom>
          <a:solidFill>
            <a:schemeClr val="bg1"/>
          </a:solidFill>
          <a:ln w="25400">
            <a:solidFill>
              <a:schemeClr val="tx1"/>
            </a:solidFill>
          </a:ln>
          <a:effectLst/>
        </p:spPr>
        <p:txBody>
          <a:bodyPr wrap="square" lIns="182880" tIns="182880" rIns="182880" bIns="182880">
            <a:spAutoFit/>
          </a:bodyPr>
          <a:lstStyle/>
          <a:p>
            <a:pPr indent="-457200" rtl="0">
              <a:spcBef>
                <a:spcPts val="0"/>
              </a:spcBef>
              <a:spcAft>
                <a:spcPts val="0"/>
              </a:spcAft>
            </a:pPr>
            <a:r>
              <a:rPr lang="en-US" sz="2200" b="0" i="0" u="none" strike="noStrike" dirty="0">
                <a:solidFill>
                  <a:srgbClr val="000000"/>
                </a:solidFill>
                <a:effectLst/>
              </a:rPr>
              <a:t>Lanier J., Schumacher., &amp; Calvert, K. (2015). Cultivating community collaboration and community health through community gardens. </a:t>
            </a:r>
            <a:r>
              <a:rPr lang="en-US" sz="2200" b="0" i="1" u="none" strike="noStrike" dirty="0">
                <a:solidFill>
                  <a:srgbClr val="000000"/>
                </a:solidFill>
                <a:effectLst/>
              </a:rPr>
              <a:t>Journal of Community Practice</a:t>
            </a:r>
            <a:r>
              <a:rPr lang="en-US" sz="2200" b="0" i="0" u="none" strike="noStrike" dirty="0">
                <a:solidFill>
                  <a:srgbClr val="000000"/>
                </a:solidFill>
                <a:effectLst/>
              </a:rPr>
              <a:t>, 23, 492-507. Doi: 10.1080/10705422.2015.1096316</a:t>
            </a:r>
          </a:p>
          <a:p>
            <a:pPr indent="-457200" rtl="0">
              <a:spcBef>
                <a:spcPts val="0"/>
              </a:spcBef>
              <a:spcAft>
                <a:spcPts val="0"/>
              </a:spcAft>
            </a:pPr>
            <a:endParaRPr lang="en-US" sz="2200" b="0" dirty="0">
              <a:effectLst/>
            </a:endParaRPr>
          </a:p>
          <a:p>
            <a:pPr indent="-457200" rtl="0">
              <a:spcBef>
                <a:spcPts val="0"/>
              </a:spcBef>
              <a:spcAft>
                <a:spcPts val="0"/>
              </a:spcAft>
            </a:pPr>
            <a:r>
              <a:rPr lang="en-US" sz="2200" b="0" i="0" u="none" strike="noStrike" dirty="0">
                <a:solidFill>
                  <a:srgbClr val="000000"/>
                </a:solidFill>
                <a:effectLst/>
              </a:rPr>
              <a:t>Showers, J. (2022). Donate Clothes with Dignity: Give used clothing that respects the receiver. Blanchet House.</a:t>
            </a:r>
            <a:r>
              <a:rPr lang="en-US" sz="2200" b="0" i="0" u="none" strike="noStrike" dirty="0">
                <a:solidFill>
                  <a:srgbClr val="000000"/>
                </a:solidFill>
                <a:effectLst/>
                <a:hlinkClick r:id="rId10"/>
              </a:rPr>
              <a:t> </a:t>
            </a:r>
            <a:r>
              <a:rPr lang="en-US" sz="2200" b="0" i="0" u="sng" strike="noStrike" dirty="0">
                <a:solidFill>
                  <a:srgbClr val="1155CC"/>
                </a:solidFill>
                <a:effectLst/>
                <a:hlinkClick r:id="rId10"/>
              </a:rPr>
              <a:t>https://blanchethouse.org/donate-clothes-with-dignity-give-used-clothing-that-respects-the-receiver/</a:t>
            </a:r>
            <a:endParaRPr lang="en-US" sz="2200" b="0" i="0" u="sng" strike="noStrike" dirty="0">
              <a:solidFill>
                <a:srgbClr val="1155CC"/>
              </a:solidFill>
              <a:effectLst/>
            </a:endParaRPr>
          </a:p>
          <a:p>
            <a:pPr indent="-457200" rtl="0">
              <a:spcBef>
                <a:spcPts val="0"/>
              </a:spcBef>
              <a:spcAft>
                <a:spcPts val="0"/>
              </a:spcAft>
            </a:pPr>
            <a:endParaRPr lang="en-US" sz="2200" b="0" dirty="0">
              <a:effectLst/>
            </a:endParaRPr>
          </a:p>
          <a:p>
            <a:pPr indent="-457200" rtl="0">
              <a:spcBef>
                <a:spcPts val="0"/>
              </a:spcBef>
              <a:spcAft>
                <a:spcPts val="0"/>
              </a:spcAft>
            </a:pPr>
            <a:r>
              <a:rPr lang="en-US" sz="2200" b="0" i="0" u="none" strike="noStrike" dirty="0">
                <a:solidFill>
                  <a:srgbClr val="000000"/>
                </a:solidFill>
                <a:effectLst/>
              </a:rPr>
              <a:t>United Nations Human Rights. (2012). Committee on the rights of persons with disabilities</a:t>
            </a:r>
            <a:endParaRPr lang="en-US" sz="2200" b="0" dirty="0">
              <a:effectLst/>
            </a:endParaRPr>
          </a:p>
        </p:txBody>
      </p:sp>
      <p:sp>
        <p:nvSpPr>
          <p:cNvPr id="31" name="Text Box 131">
            <a:extLst>
              <a:ext uri="{FF2B5EF4-FFF2-40B4-BE49-F238E27FC236}">
                <a16:creationId xmlns:a16="http://schemas.microsoft.com/office/drawing/2014/main" id="{C846469D-FE11-4C64-958A-69EF3C79A429}"/>
              </a:ext>
            </a:extLst>
          </p:cNvPr>
          <p:cNvSpPr txBox="1">
            <a:spLocks noChangeArrowheads="1"/>
          </p:cNvSpPr>
          <p:nvPr/>
        </p:nvSpPr>
        <p:spPr bwMode="auto">
          <a:xfrm>
            <a:off x="23808925" y="13711927"/>
            <a:ext cx="9290933" cy="69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000" b="1" dirty="0">
                <a:latin typeface="Calibri" pitchFamily="34" charset="0"/>
              </a:rPr>
              <a:t>REFERENCES</a:t>
            </a:r>
          </a:p>
        </p:txBody>
      </p:sp>
      <p:pic>
        <p:nvPicPr>
          <p:cNvPr id="5" name="Recorded Sound">
            <a:hlinkClick r:id="" action="ppaction://media"/>
            <a:extLst>
              <a:ext uri="{FF2B5EF4-FFF2-40B4-BE49-F238E27FC236}">
                <a16:creationId xmlns:a16="http://schemas.microsoft.com/office/drawing/2014/main" id="{F69E4B9A-7406-4595-97CA-AEA783FAD1C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72033" y="17529633"/>
            <a:ext cx="2747260" cy="2747260"/>
          </a:xfrm>
          <a:prstGeom prst="rect">
            <a:avLst/>
          </a:prstGeom>
        </p:spPr>
      </p:pic>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6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4808a3-1996-4bca-b93f-52da087a3071">
      <Terms xmlns="http://schemas.microsoft.com/office/infopath/2007/PartnerControls"/>
    </lcf76f155ced4ddcb4097134ff3c332f>
    <TaxCatchAll xmlns="0a4f58d1-f41a-45f0-876c-1a9e974d94f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13" ma:contentTypeDescription="Create a new document." ma:contentTypeScope="" ma:versionID="7bcbf76d8a5f9853cb2511a3e3eb5a7e">
  <xsd:schema xmlns:xsd="http://www.w3.org/2001/XMLSchema" xmlns:xs="http://www.w3.org/2001/XMLSchema" xmlns:p="http://schemas.microsoft.com/office/2006/metadata/properties" xmlns:ns2="534808a3-1996-4bca-b93f-52da087a3071" xmlns:ns3="0a4f58d1-f41a-45f0-876c-1a9e974d94fa" targetNamespace="http://schemas.microsoft.com/office/2006/metadata/properties" ma:root="true" ma:fieldsID="98a8789ed0efc4869865a8122e3197e0" ns2:_="" ns3:_="">
    <xsd:import namespace="534808a3-1996-4bca-b93f-52da087a3071"/>
    <xsd:import namespace="0a4f58d1-f41a-45f0-876c-1a9e974d94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f58d1-f41a-45f0-876c-1a9e974d94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d03e6bd-50f7-477b-9f1e-680f64dcc856}" ma:internalName="TaxCatchAll" ma:showField="CatchAllData" ma:web="0a4f58d1-f41a-45f0-876c-1a9e974d9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0658F-011E-420D-B68C-89C4E96C1629}">
  <ds:schemaRef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B7DA0603-33AB-4E3F-A8F5-DEB5B2483B23}"/>
</file>

<file path=customXml/itemProps3.xml><?xml version="1.0" encoding="utf-8"?>
<ds:datastoreItem xmlns:ds="http://schemas.openxmlformats.org/officeDocument/2006/customXml" ds:itemID="{1309E174-6F79-4B17-B7E0-95A2388390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590</TotalTime>
  <Words>887</Words>
  <Application>Microsoft Office PowerPoint</Application>
  <PresentationFormat>Custom</PresentationFormat>
  <Paragraphs>43</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Suzette Meoni-Lohr</cp:lastModifiedBy>
  <cp:revision>19</cp:revision>
  <dcterms:created xsi:type="dcterms:W3CDTF">2017-11-20T20:05:03Z</dcterms:created>
  <dcterms:modified xsi:type="dcterms:W3CDTF">2022-04-10T22:46:54Z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