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m4a" ContentType="audio/mp4"/>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3.xml" ContentType="application/vnd.openxmlformats-officedocument.presentationml.slideMaster+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 id="2147483674" r:id="rId3"/>
  </p:sldMasterIdLst>
  <p:notesMasterIdLst>
    <p:notesMasterId r:id="rId5"/>
  </p:notesMasterIdLst>
  <p:sldIdLst>
    <p:sldId id="256" r:id="rId4"/>
  </p:sldIdLst>
  <p:sldSz cx="32918400" cy="219456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orient="horz" pos="192">
          <p15:clr>
            <a:srgbClr val="A4A3A4"/>
          </p15:clr>
        </p15:guide>
        <p15:guide id="3" orient="horz" pos="13440">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94749" autoAdjust="0"/>
  </p:normalViewPr>
  <p:slideViewPr>
    <p:cSldViewPr snapToGrid="0" snapToObjects="1" showGuides="1">
      <p:cViewPr>
        <p:scale>
          <a:sx n="37" d="100"/>
          <a:sy n="37" d="100"/>
        </p:scale>
        <p:origin x="416" y="168"/>
      </p:cViewPr>
      <p:guideLst>
        <p:guide orient="horz" pos="2212"/>
        <p:guide orient="horz" pos="192"/>
        <p:guide orient="horz" pos="1344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Master" Target="slideMasters/slideMaster3.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Master" Target="slideMasters/slideMaster2.xml"/><Relationship Id="rId6" Type="http://schemas.openxmlformats.org/officeDocument/2006/relationships/commentAuthors" Target="commentAuthors.xml"/><Relationship Id="rId1" Type="http://schemas.openxmlformats.org/officeDocument/2006/relationships/slideMaster" Target="slideMasters/slideMaster1.xml"/><Relationship Id="rId11" Type="http://schemas.openxmlformats.org/officeDocument/2006/relationships/customXml" Target="../customXml/item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4/8/22</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784840913"/>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22632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72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10493"/>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495316"/>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25990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715605"/>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00293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510493"/>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510493"/>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47391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0" indent="0">
              <a:buNone/>
              <a:tabLst/>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06245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522268"/>
            <a:ext cx="24162328" cy="805296"/>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305475"/>
            <a:ext cx="24162328" cy="634555"/>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319262"/>
            <a:ext cx="24162328" cy="1203006"/>
          </a:xfrm>
          <a:prstGeom prst="rect">
            <a:avLst/>
          </a:prstGeom>
        </p:spPr>
        <p:txBody>
          <a:bodyPr>
            <a:normAutofit/>
          </a:bodyPr>
          <a:lstStyle>
            <a:lvl1pPr marL="0" indent="0" algn="ctr">
              <a:buFontTx/>
              <a:buNone/>
              <a:defRPr sz="72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16459200" cy="219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2306531" y="7180255"/>
            <a:ext cx="11846138" cy="3652790"/>
          </a:xfrm>
          <a:solidFill>
            <a:srgbClr val="FFFFFF"/>
          </a:solidFill>
          <a:ln>
            <a:solidFill>
              <a:srgbClr val="404040"/>
            </a:solidFill>
          </a:ln>
        </p:spPr>
        <p:txBody>
          <a:bodyPr anchor="ctr" anchorCtr="1">
            <a:normAutofit/>
          </a:bodyPr>
          <a:lstStyle>
            <a:lvl1pPr>
              <a:defRPr sz="672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8187416" y="2574951"/>
            <a:ext cx="13002768" cy="16795699"/>
          </a:xfrm>
        </p:spPr>
        <p:txBody>
          <a:bodyPr>
            <a:normAutofit/>
          </a:bodyPr>
          <a:lstStyle>
            <a:lvl1pPr>
              <a:defRPr sz="6080">
                <a:solidFill>
                  <a:schemeClr val="tx1"/>
                </a:solidFill>
              </a:defRPr>
            </a:lvl1pPr>
            <a:lvl2pPr>
              <a:defRPr sz="5120">
                <a:solidFill>
                  <a:schemeClr val="tx1"/>
                </a:solidFill>
              </a:defRPr>
            </a:lvl2pPr>
            <a:lvl3pPr>
              <a:defRPr sz="5120">
                <a:solidFill>
                  <a:schemeClr val="tx1"/>
                </a:solidFill>
              </a:defRPr>
            </a:lvl3pPr>
            <a:lvl4pPr>
              <a:defRPr sz="5120">
                <a:solidFill>
                  <a:schemeClr val="tx1"/>
                </a:solidFill>
              </a:defRPr>
            </a:lvl4pPr>
            <a:lvl5pPr>
              <a:defRPr sz="5120">
                <a:solidFill>
                  <a:schemeClr val="tx1"/>
                </a:solidFill>
              </a:defRPr>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106674" y="11359738"/>
            <a:ext cx="10245852" cy="7020915"/>
          </a:xfrm>
        </p:spPr>
        <p:txBody>
          <a:bodyPr anchor="t" anchorCtr="1">
            <a:normAutofit/>
          </a:bodyPr>
          <a:lstStyle>
            <a:lvl1pPr marL="0" indent="0" algn="ctr">
              <a:buNone/>
              <a:defRPr sz="4800">
                <a:solidFill>
                  <a:srgbClr val="FFFFFF"/>
                </a:solidFill>
              </a:defRPr>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4/8/22</a:t>
            </a:fld>
            <a:endParaRPr lang="en-US" dirty="0"/>
          </a:p>
        </p:txBody>
      </p:sp>
      <p:sp>
        <p:nvSpPr>
          <p:cNvPr id="10" name="Footer Placeholder 9"/>
          <p:cNvSpPr>
            <a:spLocks noGrp="1"/>
          </p:cNvSpPr>
          <p:nvPr>
            <p:ph type="ftr" sz="quarter" idx="11"/>
          </p:nvPr>
        </p:nvSpPr>
        <p:spPr>
          <a:xfrm>
            <a:off x="2306531" y="19955866"/>
            <a:ext cx="13703033" cy="1024128"/>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6" y="0"/>
            <a:ext cx="16459196" cy="219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2304288" y="7180250"/>
            <a:ext cx="11850624" cy="3657600"/>
          </a:xfrm>
          <a:solidFill>
            <a:srgbClr val="FFFFFF"/>
          </a:solidFill>
          <a:ln>
            <a:solidFill>
              <a:srgbClr val="262626"/>
            </a:solidFill>
          </a:ln>
        </p:spPr>
        <p:txBody>
          <a:bodyPr anchor="ctr" anchorCtr="1">
            <a:noAutofit/>
          </a:bodyPr>
          <a:lstStyle>
            <a:lvl1pPr>
              <a:defRPr sz="672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6459202" y="-134950"/>
            <a:ext cx="16475663" cy="21945600"/>
          </a:xfrm>
          <a:solidFill>
            <a:schemeClr val="bg1">
              <a:lumMod val="75000"/>
            </a:schemeClr>
          </a:solidFill>
        </p:spPr>
        <p:txBody>
          <a:bodyPr anchor="t"/>
          <a:lstStyle>
            <a:lvl1pPr marL="0" indent="0">
              <a:buNone/>
              <a:defRPr sz="10240">
                <a:solidFill>
                  <a:schemeClr val="bg1">
                    <a:lumMod val="85000"/>
                    <a:lumOff val="15000"/>
                  </a:schemeClr>
                </a:solidFill>
              </a:defRPr>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106674" y="11359743"/>
            <a:ext cx="10245852" cy="7020918"/>
          </a:xfrm>
        </p:spPr>
        <p:txBody>
          <a:bodyPr anchor="t" anchorCtr="1">
            <a:normAutofit/>
          </a:bodyPr>
          <a:lstStyle>
            <a:lvl1pPr marL="0" indent="0" algn="ctr">
              <a:buNone/>
              <a:defRPr sz="4800">
                <a:solidFill>
                  <a:srgbClr val="FFFFFF"/>
                </a:solidFill>
              </a:defRPr>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4/8/22</a:t>
            </a:fld>
            <a:endParaRPr lang="en-US" dirty="0"/>
          </a:p>
        </p:txBody>
      </p:sp>
      <p:sp>
        <p:nvSpPr>
          <p:cNvPr id="9" name="Footer Placeholder 8"/>
          <p:cNvSpPr>
            <a:spLocks noGrp="1"/>
          </p:cNvSpPr>
          <p:nvPr>
            <p:ph type="ftr" sz="quarter" idx="11"/>
          </p:nvPr>
        </p:nvSpPr>
        <p:spPr>
          <a:xfrm>
            <a:off x="2304288" y="19955866"/>
            <a:ext cx="13694054" cy="1024128"/>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4/8/22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363402" y="2999232"/>
            <a:ext cx="3794278" cy="159471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1766" y="2999232"/>
            <a:ext cx="16978226" cy="159471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4/8/22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8x72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10493"/>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495316"/>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25990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715605"/>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00293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510493"/>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510493"/>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47391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0" indent="0">
              <a:buNone/>
              <a:tabLst/>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06245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522268"/>
            <a:ext cx="24162328" cy="805296"/>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305475"/>
            <a:ext cx="24162328" cy="634555"/>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319262"/>
            <a:ext cx="24162328" cy="1203006"/>
          </a:xfrm>
          <a:prstGeom prst="rect">
            <a:avLst/>
          </a:prstGeom>
        </p:spPr>
        <p:txBody>
          <a:bodyPr>
            <a:normAutofit/>
          </a:bodyPr>
          <a:lstStyle>
            <a:lvl1pPr marL="0" indent="0" algn="ctr">
              <a:buFontTx/>
              <a:buNone/>
              <a:defRPr sz="72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126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10493"/>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495316"/>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25990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715605"/>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00293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510493"/>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510493"/>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47391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0" indent="0">
              <a:buNone/>
              <a:tabLst/>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06245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522268"/>
            <a:ext cx="24162328" cy="805296"/>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305475"/>
            <a:ext cx="24162328" cy="634555"/>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319262"/>
            <a:ext cx="24162328" cy="1203006"/>
          </a:xfrm>
          <a:prstGeom prst="rect">
            <a:avLst/>
          </a:prstGeom>
        </p:spPr>
        <p:txBody>
          <a:bodyPr>
            <a:normAutofit/>
          </a:bodyPr>
          <a:lstStyle>
            <a:lvl1pPr marL="0" indent="0" algn="ctr">
              <a:buFontTx/>
              <a:buNone/>
              <a:defRPr sz="72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35335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3968064" y="7637581"/>
            <a:ext cx="24982272" cy="5266944"/>
          </a:xfrm>
          <a:solidFill>
            <a:srgbClr val="FFFFFF"/>
          </a:solidFill>
          <a:ln w="38100">
            <a:solidFill>
              <a:srgbClr val="404040"/>
            </a:solidFill>
          </a:ln>
        </p:spPr>
        <p:txBody>
          <a:bodyPr lIns="274320" rIns="274320" anchor="ctr" anchorCtr="1">
            <a:normAutofit/>
          </a:bodyPr>
          <a:lstStyle>
            <a:lvl1pPr algn="ctr">
              <a:defRPr sz="112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7028" y="13928141"/>
            <a:ext cx="18364352" cy="3967661"/>
          </a:xfrm>
          <a:noFill/>
        </p:spPr>
        <p:txBody>
          <a:bodyPr>
            <a:normAutofit/>
          </a:bodyPr>
          <a:lstStyle>
            <a:lvl1pPr marL="0" indent="0" algn="ctr">
              <a:buNone/>
              <a:defRPr sz="6080">
                <a:solidFill>
                  <a:schemeClr val="tx1">
                    <a:lumMod val="75000"/>
                    <a:lumOff val="25000"/>
                  </a:schemeClr>
                </a:solidFill>
              </a:defRPr>
            </a:lvl1pPr>
            <a:lvl2pPr marL="1463040" indent="0" algn="ctr">
              <a:buNone/>
              <a:defRPr sz="608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pPr/>
              <a:t>4/8/22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4/8/22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3983126" y="7637581"/>
            <a:ext cx="24985066" cy="5266944"/>
          </a:xfrm>
          <a:solidFill>
            <a:srgbClr val="FFFFFF"/>
          </a:solidFill>
          <a:ln w="38100">
            <a:solidFill>
              <a:srgbClr val="404040"/>
            </a:solidFill>
          </a:ln>
        </p:spPr>
        <p:txBody>
          <a:bodyPr lIns="274320" rIns="274320" anchor="ctr" anchorCtr="1">
            <a:normAutofit/>
          </a:bodyPr>
          <a:lstStyle>
            <a:lvl1pPr>
              <a:defRPr sz="112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77028" y="13927888"/>
            <a:ext cx="18364352" cy="4048262"/>
          </a:xfrm>
        </p:spPr>
        <p:txBody>
          <a:bodyPr anchor="t" anchorCtr="1">
            <a:normAutofit/>
          </a:bodyPr>
          <a:lstStyle>
            <a:lvl1pPr marL="0" indent="0">
              <a:buNone/>
              <a:defRPr sz="6080">
                <a:solidFill>
                  <a:schemeClr val="tx1"/>
                </a:solidFill>
              </a:defRPr>
            </a:lvl1pPr>
            <a:lvl2pPr marL="1463040" indent="0">
              <a:buNone/>
              <a:defRPr sz="608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pPr/>
              <a:t>4/8/22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968062" y="8441741"/>
            <a:ext cx="11836883" cy="99263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7113453" y="8441741"/>
            <a:ext cx="11845858" cy="99263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4/8/22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68061" y="7402991"/>
            <a:ext cx="11836886" cy="2253078"/>
          </a:xfrm>
        </p:spPr>
        <p:txBody>
          <a:bodyPr anchor="b" anchorCtr="1">
            <a:normAutofit/>
          </a:bodyPr>
          <a:lstStyle>
            <a:lvl1pPr marL="0" indent="0" algn="ctr">
              <a:buNone/>
              <a:defRPr sz="6080" b="0" cap="all" spc="320" baseline="0">
                <a:solidFill>
                  <a:schemeClr val="accent2">
                    <a:lumMod val="75000"/>
                  </a:schemeClr>
                </a:solidFill>
              </a:defRPr>
            </a:lvl1pPr>
            <a:lvl2pPr marL="1463040" indent="0">
              <a:buNone/>
              <a:defRPr sz="608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3968061" y="10058400"/>
            <a:ext cx="11836886" cy="83096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17113453" y="10058400"/>
            <a:ext cx="11845858" cy="830968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17113453" y="7402991"/>
            <a:ext cx="11845858" cy="2253078"/>
          </a:xfrm>
        </p:spPr>
        <p:txBody>
          <a:bodyPr anchor="b" anchorCtr="1">
            <a:normAutofit/>
          </a:bodyPr>
          <a:lstStyle>
            <a:lvl1pPr marL="0" indent="0" algn="ctr">
              <a:buNone/>
              <a:defRPr sz="6080" b="0" cap="all" spc="320" baseline="0">
                <a:solidFill>
                  <a:schemeClr val="accent2">
                    <a:lumMod val="75000"/>
                  </a:schemeClr>
                </a:solidFill>
              </a:defRPr>
            </a:lvl1pPr>
            <a:lvl2pPr marL="1463040" indent="0">
              <a:buNone/>
              <a:defRPr sz="608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4/8/22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4/8/22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4/8/22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hyperlink" Target="https://www.posterpresentations.com/how-to-change-the-research-poster-template-colors.html" TargetMode="External"/><Relationship Id="rId8" Type="http://schemas.openxmlformats.org/officeDocument/2006/relationships/image" Target="../media/image5.png"/><Relationship Id="rId9"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1.xml"/><Relationship Id="rId20" Type="http://schemas.openxmlformats.org/officeDocument/2006/relationships/image" Target="../media/image6.png"/><Relationship Id="rId10" Type="http://schemas.openxmlformats.org/officeDocument/2006/relationships/slideLayout" Target="../slideLayouts/slideLayout12.xml"/><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theme" Target="../theme/theme3.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8" Type="http://schemas.openxmlformats.org/officeDocument/2006/relationships/hyperlink" Target="https://www.posterpresentations.com/how-to-change-the-research-poster-template-colors.html" TargetMode="External"/><Relationship Id="rId19"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 name="Text Box 14"/>
          <p:cNvSpPr txBox="1">
            <a:spLocks noChangeArrowheads="1"/>
          </p:cNvSpPr>
          <p:nvPr userDrawn="1"/>
        </p:nvSpPr>
        <p:spPr bwMode="auto">
          <a:xfrm>
            <a:off x="1333503" y="21528803"/>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D6ADC363-9DE1-CC42-9187-038EEE9EB351}"/>
              </a:ext>
            </a:extLst>
          </p:cNvPr>
          <p:cNvGraphicFramePr>
            <a:graphicFrameLocks noGrp="1"/>
          </p:cNvGraphicFramePr>
          <p:nvPr userDrawn="1">
            <p:extLst>
              <p:ext uri="{D42A27DB-BD31-4B8C-83A1-F6EECF244321}">
                <p14:modId xmlns:p14="http://schemas.microsoft.com/office/powerpoint/2010/main" val="2970334486"/>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xmlns="" val="20000"/>
                    </a:ext>
                  </a:extLst>
                </a:gridCol>
                <a:gridCol w="3484280">
                  <a:extLst>
                    <a:ext uri="{9D8B030D-6E8A-4147-A177-3AD203B41FA5}">
                      <a16:colId xmlns:a16="http://schemas.microsoft.com/office/drawing/2014/main" xmlns=""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r>
                        <a:rPr lang="en-US" sz="1400" dirty="0">
                          <a:solidFill>
                            <a:schemeClr val="bg1"/>
                          </a:solidFill>
                          <a:latin typeface="Arial" panose="020B0604020202020204" pitchFamily="34" charset="0"/>
                          <a:cs typeface="Arial" panose="020B0604020202020204" pitchFamily="34" charset="0"/>
                        </a:rPr>
                        <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r>
                        <a:rPr lang="en-US" sz="1400" b="0" baseline="0" dirty="0">
                          <a:solidFill>
                            <a:srgbClr val="FFC000"/>
                          </a:solidFill>
                          <a:latin typeface="Arial" panose="020B0604020202020204" pitchFamily="34" charset="0"/>
                          <a:cs typeface="Arial" panose="020B0604020202020204" pitchFamily="34" charset="0"/>
                        </a:rPr>
                        <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xmlns=""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r>
                        <a:rPr lang="en-US" sz="1400" b="0" baseline="0" dirty="0">
                          <a:solidFill>
                            <a:srgbClr val="FFC000"/>
                          </a:solidFill>
                          <a:latin typeface="Arial" panose="020B0604020202020204" pitchFamily="34" charset="0"/>
                          <a:cs typeface="Arial" panose="020B0604020202020204" pitchFamily="34" charset="0"/>
                        </a:rPr>
                        <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r>
                        <a:rPr lang="en-US" sz="1400" b="0" baseline="0" dirty="0">
                          <a:solidFill>
                            <a:schemeClr val="bg1"/>
                          </a:solidFill>
                          <a:latin typeface="Arial" panose="020B0604020202020204" pitchFamily="34" charset="0"/>
                          <a:cs typeface="Arial" panose="020B0604020202020204" pitchFamily="34" charset="0"/>
                        </a:rPr>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400" b="0" baseline="0" dirty="0">
                          <a:solidFill>
                            <a:schemeClr val="bg1"/>
                          </a:solidFill>
                          <a:latin typeface="Arial" panose="020B0604020202020204" pitchFamily="34" charset="0"/>
                          <a:cs typeface="Arial" panose="020B0604020202020204" pitchFamily="34" charset="0"/>
                        </a:rPr>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400" b="0" baseline="0" dirty="0">
                          <a:solidFill>
                            <a:schemeClr val="bg1"/>
                          </a:solidFill>
                          <a:latin typeface="Arial" panose="020B0604020202020204" pitchFamily="34" charset="0"/>
                          <a:cs typeface="Arial" panose="020B0604020202020204" pitchFamily="34" charset="0"/>
                        </a:rPr>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400" b="0" baseline="0" dirty="0">
                          <a:solidFill>
                            <a:schemeClr val="bg1"/>
                          </a:solidFill>
                          <a:latin typeface="Arial" panose="020B0604020202020204" pitchFamily="34" charset="0"/>
                          <a:cs typeface="Arial" panose="020B0604020202020204" pitchFamily="34" charset="0"/>
                        </a:rPr>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DBF19A92-AB11-BE40-A60E-D1F9930BEBB6}"/>
              </a:ext>
            </a:extLst>
          </p:cNvPr>
          <p:cNvGraphicFramePr>
            <a:graphicFrameLocks noGrp="1"/>
          </p:cNvGraphicFramePr>
          <p:nvPr userDrawn="1">
            <p:extLst>
              <p:ext uri="{D42A27DB-BD31-4B8C-83A1-F6EECF244321}">
                <p14:modId xmlns:p14="http://schemas.microsoft.com/office/powerpoint/2010/main" val="2259244064"/>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764104496"/>
                    </a:ext>
                  </a:extLst>
                </a:gridCol>
                <a:gridCol w="2988907">
                  <a:extLst>
                    <a:ext uri="{9D8B030D-6E8A-4147-A177-3AD203B41FA5}">
                      <a16:colId xmlns:a16="http://schemas.microsoft.com/office/drawing/2014/main" xmlns=""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
                      </a: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r>
                        <a:rPr lang="en-US" sz="1400" dirty="0">
                          <a:solidFill>
                            <a:schemeClr val="bg1">
                              <a:lumMod val="85000"/>
                            </a:schemeClr>
                          </a:solidFill>
                          <a:latin typeface="Arial"/>
                          <a:cs typeface="Arial"/>
                        </a:rPr>
                        <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 name="Text Box 14"/>
          <p:cNvSpPr txBox="1">
            <a:spLocks noChangeArrowheads="1"/>
          </p:cNvSpPr>
          <p:nvPr userDrawn="1"/>
        </p:nvSpPr>
        <p:spPr bwMode="auto">
          <a:xfrm>
            <a:off x="1333503" y="21528803"/>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94776725"/>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5781764" y="3087014"/>
            <a:ext cx="21375918" cy="3803904"/>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781764" y="8441745"/>
            <a:ext cx="21375918" cy="99263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524195" y="19964211"/>
            <a:ext cx="7435116" cy="1036698"/>
          </a:xfrm>
          <a:prstGeom prst="rect">
            <a:avLst/>
          </a:prstGeom>
        </p:spPr>
        <p:txBody>
          <a:bodyPr vert="horz" lIns="91440" tIns="45720" rIns="91440" bIns="45720" rtlCol="0" anchor="ctr"/>
          <a:lstStyle>
            <a:lvl1pPr algn="r">
              <a:defRPr sz="3200">
                <a:solidFill>
                  <a:schemeClr val="tx1">
                    <a:alpha val="70000"/>
                  </a:schemeClr>
                </a:solidFill>
              </a:defRPr>
            </a:lvl1pPr>
          </a:lstStyle>
          <a:p>
            <a:fld id="{1160EA64-D806-43AC-9DF2-F8C432F32B4C}" type="datetimeFigureOut">
              <a:rPr lang="en-US" dirty="0"/>
              <a:pPr/>
              <a:t>4/8/22</a:t>
            </a:fld>
            <a:endParaRPr lang="en-US" dirty="0"/>
          </a:p>
        </p:txBody>
      </p:sp>
      <p:sp>
        <p:nvSpPr>
          <p:cNvPr id="5" name="Footer Placeholder 4"/>
          <p:cNvSpPr>
            <a:spLocks noGrp="1"/>
          </p:cNvSpPr>
          <p:nvPr>
            <p:ph type="ftr" sz="quarter" idx="3"/>
          </p:nvPr>
        </p:nvSpPr>
        <p:spPr>
          <a:xfrm>
            <a:off x="3968061" y="19955866"/>
            <a:ext cx="16403990" cy="1024128"/>
          </a:xfrm>
          <a:prstGeom prst="rect">
            <a:avLst/>
          </a:prstGeom>
        </p:spPr>
        <p:txBody>
          <a:bodyPr vert="horz" lIns="91440" tIns="45720" rIns="91440" bIns="45720" rtlCol="0" anchor="ctr"/>
          <a:lstStyle>
            <a:lvl1pPr algn="l">
              <a:defRPr sz="32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29664403" y="19897344"/>
            <a:ext cx="1316736" cy="1170432"/>
          </a:xfrm>
          <a:prstGeom prst="ellipse">
            <a:avLst/>
          </a:prstGeom>
          <a:solidFill>
            <a:srgbClr val="1D1D1D">
              <a:alpha val="69804"/>
            </a:srgbClr>
          </a:solidFill>
        </p:spPr>
        <p:txBody>
          <a:bodyPr vert="horz" lIns="18288" tIns="45720" rIns="18288" bIns="45720" rtlCol="0" anchor="ctr">
            <a:noAutofit/>
          </a:bodyPr>
          <a:lstStyle>
            <a:lvl1pPr algn="ctr">
              <a:defRPr sz="3520" spc="0" baseline="0">
                <a:solidFill>
                  <a:srgbClr val="FFFFFF"/>
                </a:solidFill>
              </a:defRPr>
            </a:lvl1pPr>
          </a:lstStyle>
          <a:p>
            <a:fld id="{8A7A6979-0714-4377-B894-6BE4C2D6E202}" type="slidenum">
              <a:rPr lang="en-US" dirty="0"/>
              <a:pPr/>
              <a:t>‹#›</a:t>
            </a:fld>
            <a:endParaRPr lang="en-US" dirty="0"/>
          </a:p>
        </p:txBody>
      </p:sp>
      <p:sp>
        <p:nvSpPr>
          <p:cNvPr id="7" name="Text Box 14"/>
          <p:cNvSpPr txBox="1">
            <a:spLocks noChangeArrowheads="1"/>
          </p:cNvSpPr>
          <p:nvPr userDrawn="1"/>
        </p:nvSpPr>
        <p:spPr bwMode="auto">
          <a:xfrm>
            <a:off x="1333503" y="21528803"/>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8" name="Table 7">
            <a:extLst>
              <a:ext uri="{FF2B5EF4-FFF2-40B4-BE49-F238E27FC236}">
                <a16:creationId xmlns:a16="http://schemas.microsoft.com/office/drawing/2014/main" xmlns="" id="{D6ADC363-9DE1-CC42-9187-038EEE9EB351}"/>
              </a:ext>
            </a:extLst>
          </p:cNvPr>
          <p:cNvGraphicFramePr>
            <a:graphicFrameLocks noGrp="1"/>
          </p:cNvGraphicFramePr>
          <p:nvPr userDrawn="1">
            <p:extLst>
              <p:ext uri="{D42A27DB-BD31-4B8C-83A1-F6EECF244321}">
                <p14:modId xmlns:p14="http://schemas.microsoft.com/office/powerpoint/2010/main" val="2970334486"/>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xmlns="" val="20000"/>
                    </a:ext>
                  </a:extLst>
                </a:gridCol>
                <a:gridCol w="3484280">
                  <a:extLst>
                    <a:ext uri="{9D8B030D-6E8A-4147-A177-3AD203B41FA5}">
                      <a16:colId xmlns:a16="http://schemas.microsoft.com/office/drawing/2014/main" xmlns=""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r>
                        <a:rPr lang="en-US" sz="1400" dirty="0">
                          <a:solidFill>
                            <a:schemeClr val="bg1"/>
                          </a:solidFill>
                          <a:latin typeface="Arial" panose="020B0604020202020204" pitchFamily="34" charset="0"/>
                          <a:cs typeface="Arial" panose="020B0604020202020204" pitchFamily="34" charset="0"/>
                        </a:rPr>
                        <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r>
                        <a:rPr lang="en-US" sz="1400" b="0" baseline="0" dirty="0">
                          <a:solidFill>
                            <a:srgbClr val="FFC000"/>
                          </a:solidFill>
                          <a:latin typeface="Arial" panose="020B0604020202020204" pitchFamily="34" charset="0"/>
                          <a:cs typeface="Arial" panose="020B0604020202020204" pitchFamily="34" charset="0"/>
                        </a:rPr>
                        <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xmlns="" val="10008"/>
                  </a:ext>
                </a:extLst>
              </a:tr>
              <a:tr h="3048984">
                <a:tc>
                  <a:txBody>
                    <a:bodyPr/>
                    <a:lstStyle/>
                    <a:p>
                      <a:endParaRPr lang="en-US" sz="1400" dirty="0">
                        <a:solidFill>
                          <a:srgbClr val="1F3A4E"/>
                        </a:solidFill>
                      </a:endParaRPr>
                    </a:p>
                  </a:txBody>
                  <a:tcPr>
                    <a:blipFill rotWithShape="1">
                      <a:blip r:embed="rId14"/>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r>
                        <a:rPr lang="en-US" sz="1400" b="0" baseline="0" dirty="0">
                          <a:solidFill>
                            <a:srgbClr val="FFC000"/>
                          </a:solidFill>
                          <a:latin typeface="Arial" panose="020B0604020202020204" pitchFamily="34" charset="0"/>
                          <a:cs typeface="Arial" panose="020B0604020202020204" pitchFamily="34" charset="0"/>
                        </a:rPr>
                        <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2860387">
                <a:tc>
                  <a:txBody>
                    <a:bodyPr/>
                    <a:lstStyle/>
                    <a:p>
                      <a:endParaRPr lang="en-US" sz="1400" dirty="0">
                        <a:solidFill>
                          <a:srgbClr val="1F3A4E"/>
                        </a:solidFill>
                      </a:endParaRPr>
                    </a:p>
                  </a:txBody>
                  <a:tcPr>
                    <a:blipFill rotWithShape="1">
                      <a:blip r:embed="rId15"/>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r>
                        <a:rPr lang="en-US" sz="1400" b="0" baseline="0" dirty="0">
                          <a:solidFill>
                            <a:schemeClr val="bg1"/>
                          </a:solidFill>
                          <a:latin typeface="Arial" panose="020B0604020202020204" pitchFamily="34" charset="0"/>
                          <a:cs typeface="Arial" panose="020B0604020202020204" pitchFamily="34" charset="0"/>
                        </a:rPr>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400" b="0" baseline="0" dirty="0">
                          <a:solidFill>
                            <a:schemeClr val="bg1"/>
                          </a:solidFill>
                          <a:latin typeface="Arial" panose="020B0604020202020204" pitchFamily="34" charset="0"/>
                          <a:cs typeface="Arial" panose="020B0604020202020204" pitchFamily="34" charset="0"/>
                        </a:rPr>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400" b="0" baseline="0" dirty="0">
                          <a:solidFill>
                            <a:schemeClr val="bg1"/>
                          </a:solidFill>
                          <a:latin typeface="Arial" panose="020B0604020202020204" pitchFamily="34" charset="0"/>
                          <a:cs typeface="Arial" panose="020B0604020202020204" pitchFamily="34" charset="0"/>
                        </a:rPr>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400" b="0" baseline="0" dirty="0">
                          <a:solidFill>
                            <a:schemeClr val="bg1"/>
                          </a:solidFill>
                          <a:latin typeface="Arial" panose="020B0604020202020204" pitchFamily="34" charset="0"/>
                          <a:cs typeface="Arial" panose="020B0604020202020204" pitchFamily="34" charset="0"/>
                        </a:rPr>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17"/>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9" name="Table 8">
            <a:extLst>
              <a:ext uri="{FF2B5EF4-FFF2-40B4-BE49-F238E27FC236}">
                <a16:creationId xmlns:a16="http://schemas.microsoft.com/office/drawing/2014/main" xmlns="" id="{DBF19A92-AB11-BE40-A60E-D1F9930BEBB6}"/>
              </a:ext>
            </a:extLst>
          </p:cNvPr>
          <p:cNvGraphicFramePr>
            <a:graphicFrameLocks noGrp="1"/>
          </p:cNvGraphicFramePr>
          <p:nvPr userDrawn="1">
            <p:extLst>
              <p:ext uri="{D42A27DB-BD31-4B8C-83A1-F6EECF244321}">
                <p14:modId xmlns:p14="http://schemas.microsoft.com/office/powerpoint/2010/main" val="2259244064"/>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764104496"/>
                    </a:ext>
                  </a:extLst>
                </a:gridCol>
                <a:gridCol w="2988907">
                  <a:extLst>
                    <a:ext uri="{9D8B030D-6E8A-4147-A177-3AD203B41FA5}">
                      <a16:colId xmlns:a16="http://schemas.microsoft.com/office/drawing/2014/main" xmlns=""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18">
                            <a:extLst>
                              <a:ext uri="{A12FA001-AC4F-418D-AE19-62706E023703}">
                                <ahyp:hlinkClr xmlns:ahyp="http://schemas.microsoft.com/office/drawing/2018/hyperlinkcolor" xmlns=""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
                      </a: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913821">
                <a:tc gridSpan="3">
                  <a:txBody>
                    <a:bodyPr/>
                    <a:lstStyle/>
                    <a:p>
                      <a:endParaRPr lang="en-US" sz="1600" dirty="0">
                        <a:solidFill>
                          <a:srgbClr val="1F3A4E"/>
                        </a:solidFill>
                      </a:endParaRPr>
                    </a:p>
                  </a:txBody>
                  <a:tcPr marL="182880" marT="137160">
                    <a:blipFill dpi="0" rotWithShape="1">
                      <a:blip r:embed="rId2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r>
                        <a:rPr lang="en-US" sz="1400" dirty="0">
                          <a:solidFill>
                            <a:schemeClr val="bg1">
                              <a:lumMod val="85000"/>
                            </a:schemeClr>
                          </a:solidFill>
                          <a:latin typeface="Arial"/>
                          <a:cs typeface="Arial"/>
                        </a:rPr>
                        <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0345346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2926080" rtl="0" eaLnBrk="1" latinLnBrk="0" hangingPunct="1">
        <a:lnSpc>
          <a:spcPct val="90000"/>
        </a:lnSpc>
        <a:spcBef>
          <a:spcPct val="0"/>
        </a:spcBef>
        <a:buNone/>
        <a:defRPr sz="8320" kern="1200" cap="all" spc="640" baseline="0">
          <a:solidFill>
            <a:srgbClr val="262626"/>
          </a:solidFill>
          <a:latin typeface="+mj-lt"/>
          <a:ea typeface="+mj-ea"/>
          <a:cs typeface="+mj-cs"/>
        </a:defRPr>
      </a:lvl1pPr>
    </p:titleStyle>
    <p:bodyStyle>
      <a:lvl1pPr marL="731520" indent="-731520" algn="l" defTabSz="2926080" rtl="0" eaLnBrk="1" latinLnBrk="0" hangingPunct="1">
        <a:lnSpc>
          <a:spcPct val="100000"/>
        </a:lnSpc>
        <a:spcBef>
          <a:spcPts val="3200"/>
        </a:spcBef>
        <a:buClr>
          <a:schemeClr val="accent2"/>
        </a:buClr>
        <a:buFont typeface="Arial" panose="020B0604020202020204" pitchFamily="34" charset="0"/>
        <a:buChar char="•"/>
        <a:defRPr sz="5760" kern="1200">
          <a:solidFill>
            <a:schemeClr val="tx1">
              <a:lumMod val="85000"/>
              <a:lumOff val="15000"/>
            </a:schemeClr>
          </a:solidFill>
          <a:latin typeface="+mn-lt"/>
          <a:ea typeface="+mn-ea"/>
          <a:cs typeface="+mn-cs"/>
        </a:defRPr>
      </a:lvl1pPr>
      <a:lvl2pPr marL="1463040" indent="-731520" algn="l" defTabSz="2926080" rtl="0" eaLnBrk="1" latinLnBrk="0" hangingPunct="1">
        <a:lnSpc>
          <a:spcPct val="100000"/>
        </a:lnSpc>
        <a:spcBef>
          <a:spcPts val="3200"/>
        </a:spcBef>
        <a:buClr>
          <a:schemeClr val="accent2"/>
        </a:buClr>
        <a:buFont typeface="Arial" panose="020B0604020202020204" pitchFamily="34" charset="0"/>
        <a:buChar char="•"/>
        <a:defRPr sz="5120" kern="1200">
          <a:solidFill>
            <a:schemeClr val="tx1">
              <a:lumMod val="85000"/>
              <a:lumOff val="15000"/>
            </a:schemeClr>
          </a:solidFill>
          <a:latin typeface="+mn-lt"/>
          <a:ea typeface="+mn-ea"/>
          <a:cs typeface="+mn-cs"/>
        </a:defRPr>
      </a:lvl2pPr>
      <a:lvl3pPr marL="2194560" indent="-731520" algn="l" defTabSz="2926080" rtl="0" eaLnBrk="1" latinLnBrk="0" hangingPunct="1">
        <a:lnSpc>
          <a:spcPct val="100000"/>
        </a:lnSpc>
        <a:spcBef>
          <a:spcPts val="3200"/>
        </a:spcBef>
        <a:buClr>
          <a:schemeClr val="accent2"/>
        </a:buClr>
        <a:buFont typeface="Arial" panose="020B0604020202020204" pitchFamily="34" charset="0"/>
        <a:buChar char="•"/>
        <a:defRPr sz="5120" kern="1200">
          <a:solidFill>
            <a:schemeClr val="tx1">
              <a:lumMod val="85000"/>
              <a:lumOff val="15000"/>
            </a:schemeClr>
          </a:solidFill>
          <a:latin typeface="+mn-lt"/>
          <a:ea typeface="+mn-ea"/>
          <a:cs typeface="+mn-cs"/>
        </a:defRPr>
      </a:lvl3pPr>
      <a:lvl4pPr marL="2926080" indent="-731520" algn="l" defTabSz="2926080" rtl="0" eaLnBrk="1" latinLnBrk="0" hangingPunct="1">
        <a:lnSpc>
          <a:spcPct val="100000"/>
        </a:lnSpc>
        <a:spcBef>
          <a:spcPts val="3200"/>
        </a:spcBef>
        <a:buClr>
          <a:schemeClr val="accent2"/>
        </a:buClr>
        <a:buFont typeface="Arial" panose="020B0604020202020204" pitchFamily="34" charset="0"/>
        <a:buChar char="•"/>
        <a:defRPr sz="5120" kern="1200">
          <a:solidFill>
            <a:schemeClr val="tx1">
              <a:lumMod val="85000"/>
              <a:lumOff val="15000"/>
            </a:schemeClr>
          </a:solidFill>
          <a:latin typeface="+mn-lt"/>
          <a:ea typeface="+mn-ea"/>
          <a:cs typeface="+mn-cs"/>
        </a:defRPr>
      </a:lvl4pPr>
      <a:lvl5pPr marL="3657600" indent="-731520" algn="l" defTabSz="2926080" rtl="0" eaLnBrk="1" latinLnBrk="0" hangingPunct="1">
        <a:lnSpc>
          <a:spcPct val="100000"/>
        </a:lnSpc>
        <a:spcBef>
          <a:spcPts val="3200"/>
        </a:spcBef>
        <a:buClr>
          <a:schemeClr val="accent2"/>
        </a:buClr>
        <a:buFont typeface="Arial" panose="020B0604020202020204" pitchFamily="34" charset="0"/>
        <a:buChar char="•"/>
        <a:defRPr sz="5120" kern="1200">
          <a:solidFill>
            <a:schemeClr val="tx1">
              <a:lumMod val="85000"/>
              <a:lumOff val="15000"/>
            </a:schemeClr>
          </a:solidFill>
          <a:latin typeface="+mn-lt"/>
          <a:ea typeface="+mn-ea"/>
          <a:cs typeface="+mn-cs"/>
        </a:defRPr>
      </a:lvl5pPr>
      <a:lvl6pPr marL="4206240" indent="-731520" algn="l" defTabSz="2926080" rtl="0" eaLnBrk="1" latinLnBrk="0" hangingPunct="1">
        <a:lnSpc>
          <a:spcPct val="100000"/>
        </a:lnSpc>
        <a:spcBef>
          <a:spcPts val="3200"/>
        </a:spcBef>
        <a:buClr>
          <a:schemeClr val="accent2"/>
        </a:buClr>
        <a:buFont typeface="Arial" panose="020B0604020202020204" pitchFamily="34" charset="0"/>
        <a:buChar char="•"/>
        <a:defRPr sz="5120" kern="1200">
          <a:solidFill>
            <a:schemeClr val="tx1"/>
          </a:solidFill>
          <a:latin typeface="+mn-lt"/>
          <a:ea typeface="+mn-ea"/>
          <a:cs typeface="+mn-cs"/>
        </a:defRPr>
      </a:lvl6pPr>
      <a:lvl7pPr marL="4754880" indent="-731520" algn="l" defTabSz="2926080" rtl="0" eaLnBrk="1" latinLnBrk="0" hangingPunct="1">
        <a:lnSpc>
          <a:spcPct val="100000"/>
        </a:lnSpc>
        <a:spcBef>
          <a:spcPts val="3200"/>
        </a:spcBef>
        <a:buClr>
          <a:schemeClr val="accent2"/>
        </a:buClr>
        <a:buFont typeface="Arial" panose="020B0604020202020204" pitchFamily="34" charset="0"/>
        <a:buChar char="•"/>
        <a:defRPr sz="5120" kern="1200">
          <a:solidFill>
            <a:schemeClr val="tx1"/>
          </a:solidFill>
          <a:latin typeface="+mn-lt"/>
          <a:ea typeface="+mn-ea"/>
          <a:cs typeface="+mn-cs"/>
        </a:defRPr>
      </a:lvl7pPr>
      <a:lvl8pPr marL="5303520" indent="-731520" algn="l" defTabSz="2926080" rtl="0" eaLnBrk="1" latinLnBrk="0" hangingPunct="1">
        <a:lnSpc>
          <a:spcPct val="100000"/>
        </a:lnSpc>
        <a:spcBef>
          <a:spcPts val="3200"/>
        </a:spcBef>
        <a:buClr>
          <a:schemeClr val="accent2"/>
        </a:buClr>
        <a:buFont typeface="Arial" panose="020B0604020202020204" pitchFamily="34" charset="0"/>
        <a:buChar char="•"/>
        <a:defRPr sz="5120" kern="1200" baseline="0">
          <a:solidFill>
            <a:schemeClr val="tx1"/>
          </a:solidFill>
          <a:latin typeface="+mn-lt"/>
          <a:ea typeface="+mn-ea"/>
          <a:cs typeface="+mn-cs"/>
        </a:defRPr>
      </a:lvl8pPr>
      <a:lvl9pPr marL="5852160" indent="-731520" algn="l" defTabSz="2926080" rtl="0" eaLnBrk="1" latinLnBrk="0" hangingPunct="1">
        <a:lnSpc>
          <a:spcPct val="100000"/>
        </a:lnSpc>
        <a:spcBef>
          <a:spcPts val="3200"/>
        </a:spcBef>
        <a:buClr>
          <a:schemeClr val="accent2"/>
        </a:buClr>
        <a:buFont typeface="Arial" panose="020B0604020202020204" pitchFamily="34" charset="0"/>
        <a:buChar char="•"/>
        <a:defRPr sz="5120" kern="1200" baseline="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3.jpg"/><Relationship Id="rId12" Type="http://schemas.openxmlformats.org/officeDocument/2006/relationships/image" Target="../media/image14.jpg"/><Relationship Id="rId13" Type="http://schemas.openxmlformats.org/officeDocument/2006/relationships/image" Target="../media/image15.png"/><Relationship Id="rId14" Type="http://schemas.openxmlformats.org/officeDocument/2006/relationships/image" Target="../media/image16.jpg"/><Relationship Id="rId15" Type="http://schemas.openxmlformats.org/officeDocument/2006/relationships/image" Target="../media/image17.jpg"/><Relationship Id="rId16" Type="http://schemas.openxmlformats.org/officeDocument/2006/relationships/image" Target="../media/image18.png"/><Relationship Id="rId1" Type="http://schemas.microsoft.com/office/2007/relationships/media" Target="../media/media1.m4a"/><Relationship Id="rId2" Type="http://schemas.openxmlformats.org/officeDocument/2006/relationships/audio" Target="../media/media1.m4a"/><Relationship Id="rId3" Type="http://schemas.openxmlformats.org/officeDocument/2006/relationships/slideLayout" Target="../slideLayouts/slideLayout14.xml"/><Relationship Id="rId4" Type="http://schemas.openxmlformats.org/officeDocument/2006/relationships/notesSlide" Target="../notesSlides/notesSlide1.xml"/><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jpeg"/><Relationship Id="rId9" Type="http://schemas.openxmlformats.org/officeDocument/2006/relationships/image" Target="../media/image11.JPG"/><Relationship Id="rId10"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78810" y="14066375"/>
            <a:ext cx="5461152" cy="3388063"/>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9" y="32769"/>
            <a:ext cx="3652981" cy="3075068"/>
          </a:xfrm>
          <a:prstGeom prst="rect">
            <a:avLst/>
          </a:prstGeom>
        </p:spPr>
      </p:pic>
      <p:sp>
        <p:nvSpPr>
          <p:cNvPr id="252" name="Text Placeholder 251"/>
          <p:cNvSpPr>
            <a:spLocks noGrp="1"/>
          </p:cNvSpPr>
          <p:nvPr>
            <p:ph type="body" sz="quarter" idx="10"/>
          </p:nvPr>
        </p:nvSpPr>
        <p:spPr>
          <a:xfrm>
            <a:off x="5778412" y="3575202"/>
            <a:ext cx="5877283" cy="4099968"/>
          </a:xfrm>
        </p:spPr>
        <p:txBody>
          <a:bodyPr/>
          <a:lstStyle/>
          <a:p>
            <a:pPr marL="285750" indent="-285750">
              <a:spcBef>
                <a:spcPts val="600"/>
              </a:spcBef>
              <a:buFont typeface="Arial" charset="0"/>
              <a:buChar char="•"/>
            </a:pPr>
            <a:r>
              <a:rPr lang="en-US" sz="2400" dirty="0">
                <a:solidFill>
                  <a:schemeClr val="tx1"/>
                </a:solidFill>
                <a:latin typeface="+mn-lt"/>
              </a:rPr>
              <a:t>To provide at-risk youth a chance to grow toward their potential in an environment that promotes belonging, dignity and hope.  </a:t>
            </a:r>
          </a:p>
          <a:p>
            <a:pPr marL="285750" indent="-285750">
              <a:spcBef>
                <a:spcPts val="600"/>
              </a:spcBef>
              <a:buFont typeface="Arial" charset="0"/>
              <a:buChar char="•"/>
            </a:pPr>
            <a:r>
              <a:rPr lang="en-US" sz="2400" dirty="0">
                <a:solidFill>
                  <a:schemeClr val="tx1"/>
                </a:solidFill>
                <a:latin typeface="+mn-lt"/>
              </a:rPr>
              <a:t>The mission is based on a philosophy of deep respect for the inherent worth of each individual and the belief in the capacity for personal change that is consistent with the ministry of the Sisters of the Good Shepherd.</a:t>
            </a:r>
          </a:p>
        </p:txBody>
      </p:sp>
      <p:sp>
        <p:nvSpPr>
          <p:cNvPr id="253" name="Text Placeholder 252"/>
          <p:cNvSpPr>
            <a:spLocks noGrp="1"/>
          </p:cNvSpPr>
          <p:nvPr>
            <p:ph type="body" sz="quarter" idx="11"/>
          </p:nvPr>
        </p:nvSpPr>
        <p:spPr>
          <a:xfrm>
            <a:off x="3654498" y="3299550"/>
            <a:ext cx="10179845" cy="531993"/>
          </a:xfrm>
        </p:spPr>
        <p:txBody>
          <a:bodyPr/>
          <a:lstStyle/>
          <a:p>
            <a:r>
              <a:rPr lang="en-US" dirty="0">
                <a:solidFill>
                  <a:srgbClr val="0070C0"/>
                </a:solidFill>
              </a:rPr>
              <a:t>Mission:</a:t>
            </a:r>
          </a:p>
        </p:txBody>
      </p:sp>
      <p:sp>
        <p:nvSpPr>
          <p:cNvPr id="160" name="Text Placeholder 159"/>
          <p:cNvSpPr>
            <a:spLocks noGrp="1"/>
          </p:cNvSpPr>
          <p:nvPr>
            <p:ph type="body" sz="quarter" idx="19"/>
          </p:nvPr>
        </p:nvSpPr>
        <p:spPr>
          <a:xfrm>
            <a:off x="169717" y="17187227"/>
            <a:ext cx="8647868" cy="5264389"/>
          </a:xfrm>
        </p:spPr>
        <p:txBody>
          <a:bodyPr/>
          <a:lstStyle/>
          <a:p>
            <a:pPr algn="ctr">
              <a:spcBef>
                <a:spcPts val="600"/>
              </a:spcBef>
            </a:pPr>
            <a:r>
              <a:rPr lang="en-US" sz="2400" b="1" dirty="0" smtClean="0">
                <a:solidFill>
                  <a:srgbClr val="0070C0"/>
                </a:solidFill>
                <a:latin typeface="+mn-lt"/>
              </a:rPr>
              <a:t>Reframing the key question from “Tell me what’s wrong” –to- ”tell me what happened?</a:t>
            </a:r>
          </a:p>
          <a:p>
            <a:pPr algn="ctr">
              <a:spcBef>
                <a:spcPts val="600"/>
              </a:spcBef>
            </a:pPr>
            <a:r>
              <a:rPr lang="en-US" sz="2400" u="sng" dirty="0" smtClean="0">
                <a:solidFill>
                  <a:schemeClr val="tx1"/>
                </a:solidFill>
                <a:latin typeface="+mn-lt"/>
              </a:rPr>
              <a:t>The </a:t>
            </a:r>
            <a:r>
              <a:rPr lang="en-US" sz="2400" u="sng" dirty="0">
                <a:solidFill>
                  <a:schemeClr val="tx1"/>
                </a:solidFill>
                <a:latin typeface="+mn-lt"/>
              </a:rPr>
              <a:t>Sanctuary Model is not just for the clients we serve but for the entire </a:t>
            </a:r>
            <a:r>
              <a:rPr lang="en-US" sz="2400" u="sng" dirty="0" smtClean="0">
                <a:solidFill>
                  <a:schemeClr val="tx1"/>
                </a:solidFill>
                <a:latin typeface="+mn-lt"/>
              </a:rPr>
              <a:t>organization:</a:t>
            </a:r>
            <a:endParaRPr lang="en-US" sz="2400" u="sng" dirty="0">
              <a:solidFill>
                <a:schemeClr val="tx1"/>
              </a:solidFill>
              <a:latin typeface="+mn-lt"/>
            </a:endParaRPr>
          </a:p>
          <a:p>
            <a:pPr lvl="3">
              <a:spcBef>
                <a:spcPts val="600"/>
              </a:spcBef>
            </a:pPr>
            <a:r>
              <a:rPr lang="en-US" sz="2400" dirty="0">
                <a:latin typeface="+mn-lt"/>
              </a:rPr>
              <a:t>It creates a shared language for everyone.</a:t>
            </a:r>
          </a:p>
          <a:p>
            <a:pPr lvl="3">
              <a:spcBef>
                <a:spcPts val="600"/>
              </a:spcBef>
            </a:pPr>
            <a:r>
              <a:rPr lang="en-US" sz="2400" dirty="0">
                <a:latin typeface="+mn-lt"/>
              </a:rPr>
              <a:t>Organizes how we talk.</a:t>
            </a:r>
          </a:p>
          <a:p>
            <a:pPr lvl="3">
              <a:spcBef>
                <a:spcPts val="600"/>
              </a:spcBef>
            </a:pPr>
            <a:r>
              <a:rPr lang="en-US" sz="2400" dirty="0">
                <a:latin typeface="+mn-lt"/>
              </a:rPr>
              <a:t>Creates and promotes consistency across the organization</a:t>
            </a:r>
          </a:p>
          <a:p>
            <a:pPr lvl="3">
              <a:spcBef>
                <a:spcPts val="600"/>
              </a:spcBef>
            </a:pPr>
            <a:r>
              <a:rPr lang="en-US" sz="2400" dirty="0">
                <a:latin typeface="+mn-lt"/>
              </a:rPr>
              <a:t>Focuses on the impact of recurrent stress.</a:t>
            </a:r>
          </a:p>
          <a:p>
            <a:pPr lvl="3">
              <a:spcBef>
                <a:spcPts val="600"/>
              </a:spcBef>
            </a:pPr>
            <a:r>
              <a:rPr lang="en-US" sz="2400" dirty="0">
                <a:latin typeface="+mn-lt"/>
              </a:rPr>
              <a:t>Focuses on growth and change.</a:t>
            </a:r>
          </a:p>
          <a:p>
            <a:endParaRPr lang="en-US" sz="2400" dirty="0">
              <a:solidFill>
                <a:schemeClr val="tx1"/>
              </a:solidFill>
              <a:latin typeface="+mn-lt"/>
            </a:endParaRPr>
          </a:p>
        </p:txBody>
      </p:sp>
      <p:sp>
        <p:nvSpPr>
          <p:cNvPr id="162" name="Text Placeholder 161"/>
          <p:cNvSpPr>
            <a:spLocks noGrp="1"/>
          </p:cNvSpPr>
          <p:nvPr>
            <p:ph type="body" sz="quarter" idx="21"/>
          </p:nvPr>
        </p:nvSpPr>
        <p:spPr>
          <a:xfrm>
            <a:off x="-137992" y="8957123"/>
            <a:ext cx="11285985" cy="6433940"/>
          </a:xfrm>
        </p:spPr>
        <p:txBody>
          <a:bodyPr/>
          <a:lstStyle/>
          <a:p>
            <a:r>
              <a:rPr lang="en-US" sz="2200" dirty="0">
                <a:solidFill>
                  <a:schemeClr val="tx1"/>
                </a:solidFill>
                <a:latin typeface="+mn-lt"/>
              </a:rPr>
              <a:t>Collier Youth Services provides a holistic approach in integrating sanctuary into our programs. Collier provides psycho educational programming to our youth, families and communities in unique and creative ways including our newsletters, family days, open houses and group activities.  Collier’s emphasis is to promote trauma informed care to help our staff, youth and families understand the wide range of trauma we experience and work towards helping those heal from trauma and adversity by moving toward the future. Through use of the Sanctuary SELF Model, safety plans, and 7 Commitments the staff and residents embrace this trauma informed culture. This culture promotes a safe environment where each individual can learn about reenactment patterns and move towards positive change. We at Collier believe in the importance of not only practicing Sanctuary in our residential programs but expanding Sanctuary education to our communities, local colleges as well as our social services partners such as NJ Department of Child Protection and Permanency (DCP&amp;P) and New Jersey Case Management Organizations (CMO) through workshops and information sessions. Collier continues to strive to be on the forefront of trauma informed care in New Jersey.</a:t>
            </a:r>
          </a:p>
          <a:p>
            <a:endParaRPr lang="en-US" dirty="0"/>
          </a:p>
        </p:txBody>
      </p:sp>
      <p:sp>
        <p:nvSpPr>
          <p:cNvPr id="163" name="Text Placeholder 162"/>
          <p:cNvSpPr>
            <a:spLocks noGrp="1"/>
          </p:cNvSpPr>
          <p:nvPr>
            <p:ph type="body" sz="quarter" idx="22"/>
          </p:nvPr>
        </p:nvSpPr>
        <p:spPr>
          <a:xfrm>
            <a:off x="22739749" y="7858279"/>
            <a:ext cx="10178651" cy="5441029"/>
          </a:xfrm>
        </p:spPr>
        <p:txBody>
          <a:bodyPr/>
          <a:lstStyle/>
          <a:p>
            <a:r>
              <a:rPr lang="en-US" dirty="0" smtClean="0">
                <a:solidFill>
                  <a:srgbClr val="0070C0"/>
                </a:solidFill>
              </a:rPr>
              <a:t>Why Collier is a great place to intern</a:t>
            </a:r>
          </a:p>
          <a:p>
            <a:pPr marL="457200" indent="-457200" algn="l">
              <a:spcBef>
                <a:spcPts val="1200"/>
              </a:spcBef>
              <a:buFont typeface="Arial" panose="020B0604020202020204" pitchFamily="34" charset="0"/>
              <a:buChar char="•"/>
            </a:pPr>
            <a:r>
              <a:rPr lang="en-US" sz="2200" b="0" u="none" dirty="0" smtClean="0">
                <a:solidFill>
                  <a:schemeClr val="tx1"/>
                </a:solidFill>
              </a:rPr>
              <a:t>Great supervision and support</a:t>
            </a:r>
          </a:p>
          <a:p>
            <a:pPr marL="457200" indent="-457200" algn="l">
              <a:spcBef>
                <a:spcPts val="600"/>
              </a:spcBef>
              <a:buFont typeface="Arial" charset="0"/>
              <a:buChar char="•"/>
            </a:pPr>
            <a:r>
              <a:rPr lang="en-US" sz="2200" b="0" u="none" dirty="0" smtClean="0">
                <a:solidFill>
                  <a:schemeClr val="tx1"/>
                </a:solidFill>
              </a:rPr>
              <a:t>Friendly staff and open-communication</a:t>
            </a:r>
          </a:p>
          <a:p>
            <a:pPr marL="457200" indent="-457200" algn="l">
              <a:spcBef>
                <a:spcPts val="600"/>
              </a:spcBef>
              <a:buFont typeface="Arial" charset="0"/>
              <a:buChar char="•"/>
            </a:pPr>
            <a:r>
              <a:rPr lang="en-US" sz="2200" b="0" u="none" dirty="0">
                <a:solidFill>
                  <a:schemeClr val="tx1"/>
                </a:solidFill>
              </a:rPr>
              <a:t>Flexible on implementing your own ideas and knowledge  </a:t>
            </a:r>
            <a:endParaRPr lang="en-US" sz="2200" b="0" u="none" dirty="0" smtClean="0">
              <a:solidFill>
                <a:schemeClr val="tx1"/>
              </a:solidFill>
            </a:endParaRPr>
          </a:p>
          <a:p>
            <a:pPr marL="457200" indent="-457200" algn="l">
              <a:spcBef>
                <a:spcPts val="600"/>
              </a:spcBef>
              <a:buFont typeface="Arial" charset="0"/>
              <a:buChar char="•"/>
            </a:pPr>
            <a:r>
              <a:rPr lang="en-US" sz="2200" b="0" u="none" dirty="0" smtClean="0">
                <a:solidFill>
                  <a:schemeClr val="tx1"/>
                </a:solidFill>
              </a:rPr>
              <a:t>Developed therapeutic relationships with youth</a:t>
            </a:r>
          </a:p>
          <a:p>
            <a:pPr marL="457200" indent="-457200" algn="l">
              <a:spcBef>
                <a:spcPts val="600"/>
              </a:spcBef>
              <a:buFont typeface="Arial" charset="0"/>
              <a:buChar char="•"/>
            </a:pPr>
            <a:r>
              <a:rPr lang="en-US" sz="2200" b="0" u="none" dirty="0" smtClean="0">
                <a:solidFill>
                  <a:schemeClr val="tx1"/>
                </a:solidFill>
              </a:rPr>
              <a:t>Took trips outside the home with the youth to places including </a:t>
            </a:r>
            <a:r>
              <a:rPr lang="en-US" sz="2200" b="0" u="none" dirty="0" err="1" smtClean="0">
                <a:solidFill>
                  <a:schemeClr val="tx1"/>
                </a:solidFill>
              </a:rPr>
              <a:t>iPlay</a:t>
            </a:r>
            <a:r>
              <a:rPr lang="en-US" sz="2200" b="0" u="none" dirty="0" smtClean="0">
                <a:solidFill>
                  <a:schemeClr val="tx1"/>
                </a:solidFill>
              </a:rPr>
              <a:t> America, the beach, skate park, movies, shopping, and so many more.</a:t>
            </a:r>
          </a:p>
          <a:p>
            <a:pPr marL="457200" indent="-457200" algn="l">
              <a:spcBef>
                <a:spcPts val="600"/>
              </a:spcBef>
              <a:buFont typeface="Arial" charset="0"/>
              <a:buChar char="•"/>
            </a:pPr>
            <a:r>
              <a:rPr lang="en-US" sz="2200" b="0" u="none" dirty="0" smtClean="0">
                <a:solidFill>
                  <a:schemeClr val="tx1"/>
                </a:solidFill>
              </a:rPr>
              <a:t>Took youth on college tours as part of her process of transitioning out of the program </a:t>
            </a:r>
          </a:p>
          <a:p>
            <a:pPr marL="457200" indent="-457200" algn="l">
              <a:spcBef>
                <a:spcPts val="600"/>
              </a:spcBef>
              <a:buFont typeface="Arial" charset="0"/>
              <a:buChar char="•"/>
            </a:pPr>
            <a:r>
              <a:rPr lang="en-US" sz="2200" b="0" u="none" dirty="0" smtClean="0">
                <a:solidFill>
                  <a:schemeClr val="tx1"/>
                </a:solidFill>
              </a:rPr>
              <a:t>Training in Sanctuary Model and Nurtured Heart Approach</a:t>
            </a:r>
          </a:p>
          <a:p>
            <a:pPr marL="457200" indent="-457200" algn="l">
              <a:spcBef>
                <a:spcPts val="600"/>
              </a:spcBef>
              <a:buFont typeface="Arial" charset="0"/>
              <a:buChar char="•"/>
            </a:pPr>
            <a:r>
              <a:rPr lang="en-US" sz="2200" b="0" u="none" dirty="0" smtClean="0">
                <a:solidFill>
                  <a:schemeClr val="tx1"/>
                </a:solidFill>
              </a:rPr>
              <a:t>Awareness of the importance of self-care and boundaries </a:t>
            </a:r>
          </a:p>
          <a:p>
            <a:pPr marL="457200" indent="-457200" algn="l">
              <a:spcBef>
                <a:spcPts val="600"/>
              </a:spcBef>
              <a:buFont typeface="Arial" charset="0"/>
              <a:buChar char="•"/>
            </a:pPr>
            <a:r>
              <a:rPr lang="en-US" sz="2200" b="0" u="none" dirty="0" smtClean="0">
                <a:solidFill>
                  <a:schemeClr val="tx1"/>
                </a:solidFill>
              </a:rPr>
              <a:t>Diagnosis and Medication Training </a:t>
            </a:r>
          </a:p>
          <a:p>
            <a:pPr marL="457200" indent="-457200" algn="l">
              <a:spcBef>
                <a:spcPts val="600"/>
              </a:spcBef>
              <a:buFont typeface="Arial" charset="0"/>
              <a:buChar char="•"/>
            </a:pPr>
            <a:r>
              <a:rPr lang="en-US" sz="2200" b="0" u="none" dirty="0" smtClean="0">
                <a:solidFill>
                  <a:schemeClr val="tx1"/>
                </a:solidFill>
              </a:rPr>
              <a:t>Training and administration of ATF-A Assessments </a:t>
            </a:r>
            <a:endParaRPr lang="en-US" sz="2200" b="0" u="none" dirty="0">
              <a:solidFill>
                <a:schemeClr val="tx1"/>
              </a:solidFill>
            </a:endParaRPr>
          </a:p>
        </p:txBody>
      </p:sp>
      <p:sp>
        <p:nvSpPr>
          <p:cNvPr id="165" name="Text Placeholder 164"/>
          <p:cNvSpPr>
            <a:spLocks noGrp="1"/>
          </p:cNvSpPr>
          <p:nvPr>
            <p:ph type="body" sz="quarter" idx="24"/>
          </p:nvPr>
        </p:nvSpPr>
        <p:spPr>
          <a:xfrm>
            <a:off x="11792238" y="5387265"/>
            <a:ext cx="9880476" cy="12786630"/>
          </a:xfrm>
        </p:spPr>
        <p:txBody>
          <a:bodyPr/>
          <a:lstStyle/>
          <a:p>
            <a:pPr>
              <a:spcBef>
                <a:spcPts val="0"/>
              </a:spcBef>
            </a:pPr>
            <a:r>
              <a:rPr lang="en-US" dirty="0">
                <a:solidFill>
                  <a:srgbClr val="0070C0"/>
                </a:solidFill>
              </a:rPr>
              <a:t>Fieldwork Roles/Assignments</a:t>
            </a:r>
          </a:p>
          <a:p>
            <a:pPr marL="457200" indent="-457200" algn="l">
              <a:spcBef>
                <a:spcPts val="600"/>
              </a:spcBef>
              <a:buFont typeface="Arial" charset="0"/>
              <a:buChar char="•"/>
            </a:pPr>
            <a:r>
              <a:rPr lang="en-US" sz="2200" b="0" u="none" dirty="0" smtClean="0">
                <a:solidFill>
                  <a:schemeClr val="tx1"/>
                </a:solidFill>
              </a:rPr>
              <a:t>Assessment, Development, and Implementation of Casey Life Skills Independent Living Plans </a:t>
            </a:r>
          </a:p>
          <a:p>
            <a:pPr marL="457200" indent="-457200" algn="l">
              <a:spcBef>
                <a:spcPts val="600"/>
              </a:spcBef>
              <a:buFont typeface="Arial" charset="0"/>
              <a:buChar char="•"/>
            </a:pPr>
            <a:r>
              <a:rPr lang="en-US" sz="2200" b="0" u="none" dirty="0" smtClean="0">
                <a:solidFill>
                  <a:schemeClr val="tx1"/>
                </a:solidFill>
              </a:rPr>
              <a:t>Weekly meetings with youth to go over plans implement different strategies to achieve goals.</a:t>
            </a:r>
          </a:p>
          <a:p>
            <a:pPr marL="457200" indent="-457200" algn="l">
              <a:spcBef>
                <a:spcPts val="600"/>
              </a:spcBef>
              <a:buFont typeface="Arial" charset="0"/>
              <a:buChar char="•"/>
            </a:pPr>
            <a:r>
              <a:rPr lang="en-US" sz="2200" b="0" u="none" dirty="0" smtClean="0">
                <a:solidFill>
                  <a:schemeClr val="tx1"/>
                </a:solidFill>
              </a:rPr>
              <a:t>Made daily logs/updates of progress</a:t>
            </a:r>
          </a:p>
          <a:p>
            <a:pPr marL="457200" indent="-457200" algn="l">
              <a:spcBef>
                <a:spcPts val="600"/>
              </a:spcBef>
              <a:buFont typeface="Arial" charset="0"/>
              <a:buChar char="•"/>
            </a:pPr>
            <a:r>
              <a:rPr lang="en-US" sz="2200" b="0" u="none" dirty="0" smtClean="0">
                <a:solidFill>
                  <a:schemeClr val="tx1"/>
                </a:solidFill>
              </a:rPr>
              <a:t>Set up professional speakers to speak to the youth </a:t>
            </a:r>
          </a:p>
          <a:p>
            <a:pPr marL="457200" indent="-457200" algn="l">
              <a:spcBef>
                <a:spcPts val="600"/>
              </a:spcBef>
              <a:buFont typeface="Arial" charset="0"/>
              <a:buChar char="•"/>
            </a:pPr>
            <a:endParaRPr lang="en-US" sz="2200" b="0" u="none" dirty="0" smtClean="0">
              <a:solidFill>
                <a:schemeClr val="tx1"/>
              </a:solidFill>
            </a:endParaRPr>
          </a:p>
          <a:p>
            <a:pPr marL="457200" indent="-457200" algn="l">
              <a:spcBef>
                <a:spcPts val="600"/>
              </a:spcBef>
              <a:buFont typeface="Arial" charset="0"/>
              <a:buChar char="•"/>
            </a:pPr>
            <a:endParaRPr lang="en-US" sz="2200" b="0" u="none" dirty="0">
              <a:solidFill>
                <a:schemeClr val="tx1"/>
              </a:solidFill>
            </a:endParaRPr>
          </a:p>
          <a:p>
            <a:pPr marL="457200" indent="-457200" algn="l">
              <a:spcBef>
                <a:spcPts val="600"/>
              </a:spcBef>
              <a:buFont typeface="Arial" charset="0"/>
              <a:buChar char="•"/>
            </a:pPr>
            <a:endParaRPr lang="en-US" sz="2200" b="0" u="none" dirty="0" smtClean="0">
              <a:solidFill>
                <a:schemeClr val="tx1"/>
              </a:solidFill>
            </a:endParaRPr>
          </a:p>
          <a:p>
            <a:pPr marL="457200" indent="-457200" algn="l">
              <a:spcBef>
                <a:spcPts val="600"/>
              </a:spcBef>
              <a:buFont typeface="Arial" charset="0"/>
              <a:buChar char="•"/>
            </a:pPr>
            <a:endParaRPr lang="en-US" sz="2200" b="0" u="none" dirty="0" smtClean="0"/>
          </a:p>
          <a:p>
            <a:pPr marL="457200" indent="-457200" algn="l">
              <a:spcBef>
                <a:spcPts val="600"/>
              </a:spcBef>
              <a:buFont typeface="Arial" charset="0"/>
              <a:buChar char="•"/>
            </a:pPr>
            <a:endParaRPr lang="en-US" sz="2200" b="0" u="none" dirty="0"/>
          </a:p>
          <a:p>
            <a:pPr marL="457200" indent="-457200" algn="l">
              <a:spcBef>
                <a:spcPts val="600"/>
              </a:spcBef>
              <a:buFont typeface="Arial" charset="0"/>
              <a:buChar char="•"/>
            </a:pPr>
            <a:endParaRPr lang="en-US" sz="2200" b="0" u="none" dirty="0" smtClean="0"/>
          </a:p>
          <a:p>
            <a:pPr marL="457200" indent="-457200" algn="l">
              <a:spcBef>
                <a:spcPts val="600"/>
              </a:spcBef>
              <a:buFont typeface="Arial" charset="0"/>
              <a:buChar char="•"/>
            </a:pPr>
            <a:endParaRPr lang="en-US" sz="2200" b="0" u="none" dirty="0"/>
          </a:p>
          <a:p>
            <a:pPr marL="457200" indent="-457200" algn="l">
              <a:spcBef>
                <a:spcPts val="600"/>
              </a:spcBef>
              <a:buFont typeface="Arial" charset="0"/>
              <a:buChar char="•"/>
            </a:pPr>
            <a:endParaRPr lang="en-US" sz="2200" b="0" u="none" dirty="0" smtClean="0"/>
          </a:p>
          <a:p>
            <a:pPr marL="457200" indent="-457200" algn="l">
              <a:spcBef>
                <a:spcPts val="600"/>
              </a:spcBef>
              <a:buFont typeface="Arial" charset="0"/>
              <a:buChar char="•"/>
            </a:pPr>
            <a:endParaRPr lang="en-US" sz="2200" b="0" u="none" dirty="0" smtClean="0"/>
          </a:p>
          <a:p>
            <a:pPr marL="457200" indent="-457200" algn="l">
              <a:spcBef>
                <a:spcPts val="600"/>
              </a:spcBef>
              <a:buFont typeface="Arial" charset="0"/>
              <a:buChar char="•"/>
            </a:pPr>
            <a:endParaRPr lang="en-US" sz="2200" b="0" u="none" dirty="0"/>
          </a:p>
          <a:p>
            <a:pPr marL="457200" indent="-457200" algn="l">
              <a:spcBef>
                <a:spcPts val="600"/>
              </a:spcBef>
              <a:buFont typeface="Arial" charset="0"/>
              <a:buChar char="•"/>
            </a:pPr>
            <a:endParaRPr lang="en-US" sz="2200" b="0" u="none" dirty="0" smtClean="0"/>
          </a:p>
          <a:p>
            <a:pPr algn="l">
              <a:spcBef>
                <a:spcPts val="600"/>
              </a:spcBef>
            </a:pPr>
            <a:endParaRPr lang="en-US" sz="2200" b="0" u="none" dirty="0" smtClean="0"/>
          </a:p>
          <a:p>
            <a:pPr marL="457200" indent="-457200" algn="l">
              <a:spcBef>
                <a:spcPts val="600"/>
              </a:spcBef>
              <a:buFont typeface="Arial" charset="0"/>
              <a:buChar char="•"/>
            </a:pPr>
            <a:r>
              <a:rPr lang="en-US" sz="2200" b="0" u="none" dirty="0" smtClean="0">
                <a:solidFill>
                  <a:schemeClr val="tx1"/>
                </a:solidFill>
              </a:rPr>
              <a:t>Actively used Sanctuary Model and Nurtured Heart Approach </a:t>
            </a:r>
          </a:p>
          <a:p>
            <a:pPr marL="457200" indent="-457200" algn="l">
              <a:spcBef>
                <a:spcPts val="600"/>
              </a:spcBef>
              <a:buFont typeface="Arial" charset="0"/>
              <a:buChar char="•"/>
            </a:pPr>
            <a:r>
              <a:rPr lang="en-US" sz="2200" b="0" u="none" dirty="0" smtClean="0">
                <a:solidFill>
                  <a:schemeClr val="tx1"/>
                </a:solidFill>
              </a:rPr>
              <a:t>Assisted staff with daily tasks </a:t>
            </a:r>
          </a:p>
          <a:p>
            <a:pPr marL="457200" indent="-457200" algn="l">
              <a:spcBef>
                <a:spcPts val="600"/>
              </a:spcBef>
              <a:buFont typeface="Arial" charset="0"/>
              <a:buChar char="•"/>
            </a:pPr>
            <a:r>
              <a:rPr lang="en-US" sz="2200" b="0" u="none" dirty="0" smtClean="0">
                <a:solidFill>
                  <a:schemeClr val="tx1"/>
                </a:solidFill>
              </a:rPr>
              <a:t>Provided support counseling to youth as needed</a:t>
            </a:r>
          </a:p>
          <a:p>
            <a:pPr marL="457200" indent="-457200" algn="l">
              <a:spcBef>
                <a:spcPts val="600"/>
              </a:spcBef>
              <a:buFont typeface="Arial" charset="0"/>
              <a:buChar char="•"/>
            </a:pPr>
            <a:r>
              <a:rPr lang="en-US" sz="2200" b="0" u="none" dirty="0" smtClean="0">
                <a:solidFill>
                  <a:schemeClr val="tx1"/>
                </a:solidFill>
              </a:rPr>
              <a:t>Assisted older youth on transition planning for youth aging out of the program</a:t>
            </a:r>
          </a:p>
          <a:p>
            <a:pPr marL="457200" indent="-457200" algn="l">
              <a:spcBef>
                <a:spcPts val="600"/>
              </a:spcBef>
              <a:buFont typeface="Arial" charset="0"/>
              <a:buChar char="•"/>
            </a:pPr>
            <a:r>
              <a:rPr lang="en-US" sz="2200" b="0" u="none" dirty="0" smtClean="0">
                <a:solidFill>
                  <a:schemeClr val="tx1"/>
                </a:solidFill>
              </a:rPr>
              <a:t>Psychoeducational groups surrounding life skills </a:t>
            </a:r>
          </a:p>
          <a:p>
            <a:pPr marL="457200" indent="-457200" algn="l">
              <a:spcBef>
                <a:spcPts val="600"/>
              </a:spcBef>
              <a:buFont typeface="Arial" charset="0"/>
              <a:buChar char="•"/>
            </a:pPr>
            <a:r>
              <a:rPr lang="en-US" sz="2200" b="0" u="none" dirty="0" smtClean="0">
                <a:solidFill>
                  <a:schemeClr val="tx1"/>
                </a:solidFill>
              </a:rPr>
              <a:t>Research and implementation of different strategies to achieve independent living goals</a:t>
            </a:r>
          </a:p>
          <a:p>
            <a:pPr marL="457200" indent="-457200" algn="l">
              <a:spcBef>
                <a:spcPts val="600"/>
              </a:spcBef>
              <a:buFont typeface="Arial" charset="0"/>
              <a:buChar char="•"/>
            </a:pPr>
            <a:endParaRPr lang="en-US" b="0" u="none" dirty="0" smtClean="0"/>
          </a:p>
          <a:p>
            <a:pPr marL="457200" indent="-457200" algn="l">
              <a:buFont typeface="Arial" charset="0"/>
              <a:buChar char="•"/>
            </a:pPr>
            <a:endParaRPr lang="en-US" b="0" u="none" dirty="0" smtClean="0"/>
          </a:p>
          <a:p>
            <a:pPr marL="457200" indent="-457200" algn="l">
              <a:buFont typeface="Arial" charset="0"/>
              <a:buChar char="•"/>
            </a:pPr>
            <a:endParaRPr lang="en-US" b="0" u="none" dirty="0" smtClean="0"/>
          </a:p>
        </p:txBody>
      </p:sp>
      <p:sp>
        <p:nvSpPr>
          <p:cNvPr id="166" name="Text Placeholder 165"/>
          <p:cNvSpPr>
            <a:spLocks noGrp="1"/>
          </p:cNvSpPr>
          <p:nvPr>
            <p:ph type="body" sz="quarter" idx="25"/>
          </p:nvPr>
        </p:nvSpPr>
        <p:spPr>
          <a:xfrm>
            <a:off x="23206815" y="189203"/>
            <a:ext cx="10182022" cy="531993"/>
          </a:xfrm>
        </p:spPr>
        <p:txBody>
          <a:bodyPr/>
          <a:lstStyle/>
          <a:p>
            <a:r>
              <a:rPr lang="en-US" dirty="0" smtClean="0">
                <a:solidFill>
                  <a:srgbClr val="0070C0"/>
                </a:solidFill>
              </a:rPr>
              <a:t>How did I make an impact?</a:t>
            </a:r>
            <a:endParaRPr lang="en-US" dirty="0">
              <a:solidFill>
                <a:srgbClr val="0070C0"/>
              </a:solidFill>
            </a:endParaRPr>
          </a:p>
        </p:txBody>
      </p:sp>
      <p:sp>
        <p:nvSpPr>
          <p:cNvPr id="167" name="Text Placeholder 166"/>
          <p:cNvSpPr>
            <a:spLocks noGrp="1"/>
          </p:cNvSpPr>
          <p:nvPr>
            <p:ph type="body" sz="quarter" idx="26"/>
          </p:nvPr>
        </p:nvSpPr>
        <p:spPr>
          <a:xfrm>
            <a:off x="22521992" y="712609"/>
            <a:ext cx="10182022" cy="2740621"/>
          </a:xfrm>
        </p:spPr>
        <p:txBody>
          <a:bodyPr/>
          <a:lstStyle/>
          <a:p>
            <a:pPr>
              <a:spcBef>
                <a:spcPts val="1200"/>
              </a:spcBef>
            </a:pPr>
            <a:r>
              <a:rPr lang="en-US" sz="2400" dirty="0" smtClean="0">
                <a:ln w="0"/>
                <a:solidFill>
                  <a:schemeClr val="tx1"/>
                </a:solidFill>
                <a:latin typeface="+mn-lt"/>
              </a:rPr>
              <a:t>“Kept </a:t>
            </a:r>
            <a:r>
              <a:rPr lang="en-US" sz="2400" dirty="0">
                <a:ln w="0"/>
                <a:solidFill>
                  <a:schemeClr val="tx1"/>
                </a:solidFill>
                <a:latin typeface="+mn-lt"/>
              </a:rPr>
              <a:t>me grounded and sane. Reminded me to focus on myself and my </a:t>
            </a:r>
            <a:r>
              <a:rPr lang="en-US" sz="2400" dirty="0" smtClean="0">
                <a:ln w="0"/>
                <a:solidFill>
                  <a:schemeClr val="tx1"/>
                </a:solidFill>
                <a:latin typeface="+mn-lt"/>
              </a:rPr>
              <a:t>future” -Youth 18</a:t>
            </a:r>
          </a:p>
          <a:p>
            <a:pPr>
              <a:spcBef>
                <a:spcPts val="1200"/>
              </a:spcBef>
            </a:pPr>
            <a:r>
              <a:rPr lang="en-US" sz="2400" dirty="0" smtClean="0">
                <a:ln w="0"/>
                <a:solidFill>
                  <a:schemeClr val="tx1"/>
                </a:solidFill>
                <a:latin typeface="+mn-lt"/>
              </a:rPr>
              <a:t>“Intern was realistic about situations and made me feel like I was not being judged.” –Youth, 17 </a:t>
            </a:r>
          </a:p>
          <a:p>
            <a:endParaRPr lang="en-US" sz="2400" dirty="0">
              <a:ln w="0"/>
              <a:solidFill>
                <a:schemeClr val="tx1"/>
              </a:solidFill>
              <a:latin typeface="+mn-lt"/>
            </a:endParaRPr>
          </a:p>
        </p:txBody>
      </p:sp>
      <p:sp>
        <p:nvSpPr>
          <p:cNvPr id="295" name="Text Placeholder 294"/>
          <p:cNvSpPr>
            <a:spLocks noGrp="1"/>
          </p:cNvSpPr>
          <p:nvPr>
            <p:ph type="body" sz="quarter" idx="150"/>
          </p:nvPr>
        </p:nvSpPr>
        <p:spPr>
          <a:xfrm>
            <a:off x="4393239" y="1377068"/>
            <a:ext cx="24162328" cy="805296"/>
          </a:xfrm>
        </p:spPr>
        <p:txBody>
          <a:bodyPr>
            <a:noAutofit/>
          </a:bodyPr>
          <a:lstStyle/>
          <a:p>
            <a:pPr>
              <a:spcBef>
                <a:spcPts val="0"/>
              </a:spcBef>
            </a:pPr>
            <a:r>
              <a:rPr lang="en-US" sz="4000" b="1" dirty="0" smtClean="0">
                <a:solidFill>
                  <a:schemeClr val="tx1"/>
                </a:solidFill>
              </a:rPr>
              <a:t>Collier Group Home </a:t>
            </a:r>
            <a:endParaRPr lang="en-US" sz="4000" b="1" dirty="0">
              <a:solidFill>
                <a:schemeClr val="tx1"/>
              </a:solidFill>
            </a:endParaRPr>
          </a:p>
          <a:p>
            <a:pPr>
              <a:spcBef>
                <a:spcPts val="0"/>
              </a:spcBef>
            </a:pPr>
            <a:r>
              <a:rPr lang="en-US" sz="2400" dirty="0" smtClean="0">
                <a:solidFill>
                  <a:schemeClr val="tx1"/>
                </a:solidFill>
              </a:rPr>
              <a:t>Located in Red Bank, NJ</a:t>
            </a:r>
            <a:endParaRPr lang="en-US" sz="2400" dirty="0">
              <a:solidFill>
                <a:schemeClr val="tx1"/>
              </a:solidFill>
            </a:endParaRPr>
          </a:p>
        </p:txBody>
      </p:sp>
      <p:sp>
        <p:nvSpPr>
          <p:cNvPr id="296" name="Text Placeholder 295"/>
          <p:cNvSpPr>
            <a:spLocks noGrp="1"/>
          </p:cNvSpPr>
          <p:nvPr>
            <p:ph type="body" sz="quarter" idx="184"/>
          </p:nvPr>
        </p:nvSpPr>
        <p:spPr>
          <a:xfrm>
            <a:off x="4393239" y="2441432"/>
            <a:ext cx="24162328" cy="634555"/>
          </a:xfrm>
        </p:spPr>
        <p:txBody>
          <a:bodyPr>
            <a:normAutofit/>
          </a:bodyPr>
          <a:lstStyle/>
          <a:p>
            <a:r>
              <a:rPr lang="en-US" sz="3000" b="1" i="1" dirty="0" smtClean="0">
                <a:solidFill>
                  <a:srgbClr val="0070C0"/>
                </a:solidFill>
              </a:rPr>
              <a:t>Social Work Internship</a:t>
            </a:r>
            <a:endParaRPr lang="en-US" sz="3000" b="1" i="1" dirty="0">
              <a:solidFill>
                <a:srgbClr val="0070C0"/>
              </a:solidFill>
            </a:endParaRPr>
          </a:p>
        </p:txBody>
      </p:sp>
      <p:sp>
        <p:nvSpPr>
          <p:cNvPr id="297" name="Text Placeholder 296"/>
          <p:cNvSpPr>
            <a:spLocks noGrp="1"/>
          </p:cNvSpPr>
          <p:nvPr>
            <p:ph type="body" sz="quarter" idx="185"/>
          </p:nvPr>
        </p:nvSpPr>
        <p:spPr/>
        <p:txBody>
          <a:bodyPr/>
          <a:lstStyle/>
          <a:p>
            <a:r>
              <a:rPr lang="en-US" dirty="0" smtClean="0">
                <a:solidFill>
                  <a:srgbClr val="0070C0"/>
                </a:solidFill>
              </a:rPr>
              <a:t>Collier Residential Program </a:t>
            </a:r>
            <a:endParaRPr lang="en-US" dirty="0">
              <a:solidFill>
                <a:srgbClr val="0070C0"/>
              </a:solidFill>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85910" y="17303785"/>
            <a:ext cx="11300641" cy="4387524"/>
          </a:xfrm>
          <a:prstGeom prst="rect">
            <a:avLst/>
          </a:prstGeom>
        </p:spPr>
      </p:pic>
      <p:sp>
        <p:nvSpPr>
          <p:cNvPr id="5" name="TextBox 4"/>
          <p:cNvSpPr txBox="1"/>
          <p:nvPr/>
        </p:nvSpPr>
        <p:spPr>
          <a:xfrm>
            <a:off x="-44189" y="3294623"/>
            <a:ext cx="5828217" cy="4124206"/>
          </a:xfrm>
          <a:prstGeom prst="rect">
            <a:avLst/>
          </a:prstGeom>
          <a:noFill/>
        </p:spPr>
        <p:txBody>
          <a:bodyPr wrap="square" rtlCol="0">
            <a:spAutoFit/>
          </a:bodyPr>
          <a:lstStyle/>
          <a:p>
            <a:r>
              <a:rPr lang="en-US" sz="2600" b="1" u="sng" dirty="0" smtClean="0">
                <a:solidFill>
                  <a:srgbClr val="0070C0"/>
                </a:solidFill>
              </a:rPr>
              <a:t>Collier Youth Services Residential Programs:</a:t>
            </a:r>
          </a:p>
          <a:p>
            <a:r>
              <a:rPr lang="en-US" sz="2400" u="sng" dirty="0"/>
              <a:t>Sanctuary Based </a:t>
            </a:r>
            <a:r>
              <a:rPr lang="en-US" sz="2400" u="sng" dirty="0" smtClean="0"/>
              <a:t>Programs</a:t>
            </a:r>
            <a:r>
              <a:rPr lang="en-US" sz="2400" dirty="0" smtClean="0"/>
              <a:t>:</a:t>
            </a:r>
          </a:p>
          <a:p>
            <a:r>
              <a:rPr lang="en-US" sz="2400" b="1" dirty="0" smtClean="0"/>
              <a:t>Collier </a:t>
            </a:r>
            <a:r>
              <a:rPr lang="en-US" sz="2400" b="1" dirty="0"/>
              <a:t>Group Home </a:t>
            </a:r>
            <a:r>
              <a:rPr lang="en-US" sz="2400" dirty="0"/>
              <a:t>– serves adolescent young women, currently in middle </a:t>
            </a:r>
            <a:endParaRPr lang="en-US" sz="2400" dirty="0" smtClean="0"/>
          </a:p>
          <a:p>
            <a:r>
              <a:rPr lang="en-US" sz="2400" dirty="0" smtClean="0"/>
              <a:t>school </a:t>
            </a:r>
            <a:r>
              <a:rPr lang="en-US" sz="2400" dirty="0"/>
              <a:t>or </a:t>
            </a:r>
            <a:r>
              <a:rPr lang="en-US" sz="2400" dirty="0" smtClean="0"/>
              <a:t>high </a:t>
            </a:r>
            <a:r>
              <a:rPr lang="en-US" sz="2400" dirty="0"/>
              <a:t>school, ranging in age between 13-18. </a:t>
            </a:r>
            <a:endParaRPr lang="en-US" sz="2400" dirty="0" smtClean="0"/>
          </a:p>
          <a:p>
            <a:r>
              <a:rPr lang="en-US" sz="2400" b="1" dirty="0" smtClean="0"/>
              <a:t>Collier </a:t>
            </a:r>
            <a:r>
              <a:rPr lang="en-US" sz="2400" b="1" dirty="0"/>
              <a:t>House- </a:t>
            </a:r>
            <a:r>
              <a:rPr lang="en-US" sz="2400" dirty="0"/>
              <a:t>Transitional Home for 16-21 year old aging </a:t>
            </a:r>
            <a:r>
              <a:rPr lang="en-US" sz="2400" dirty="0" smtClean="0"/>
              <a:t>out</a:t>
            </a:r>
          </a:p>
          <a:p>
            <a:r>
              <a:rPr lang="en-US" sz="2400" dirty="0" smtClean="0"/>
              <a:t> </a:t>
            </a:r>
            <a:r>
              <a:rPr lang="en-US" sz="2400" dirty="0"/>
              <a:t>and/or homeless young women</a:t>
            </a:r>
            <a:r>
              <a:rPr lang="en-US" sz="2000" dirty="0"/>
              <a:t>.</a:t>
            </a:r>
          </a:p>
          <a:p>
            <a:endParaRPr lang="en-US" sz="1800" b="1" u="sng" dirty="0"/>
          </a:p>
        </p:txBody>
      </p:sp>
      <p:sp>
        <p:nvSpPr>
          <p:cNvPr id="7" name="TextBox 6"/>
          <p:cNvSpPr txBox="1"/>
          <p:nvPr/>
        </p:nvSpPr>
        <p:spPr>
          <a:xfrm>
            <a:off x="-44189" y="7255984"/>
            <a:ext cx="11412303" cy="2062103"/>
          </a:xfrm>
          <a:prstGeom prst="rect">
            <a:avLst/>
          </a:prstGeom>
          <a:noFill/>
        </p:spPr>
        <p:txBody>
          <a:bodyPr wrap="square" rtlCol="0">
            <a:spAutoFit/>
          </a:bodyPr>
          <a:lstStyle/>
          <a:p>
            <a:r>
              <a:rPr lang="en-US" sz="2200" dirty="0"/>
              <a:t>Collier Youth Services is proud to be the </a:t>
            </a:r>
            <a:r>
              <a:rPr lang="en-US" sz="2200" b="1" i="1" u="sng" dirty="0"/>
              <a:t>first residential programs in New Jersey</a:t>
            </a:r>
            <a:r>
              <a:rPr lang="en-US" sz="2200" dirty="0"/>
              <a:t> to become certified in Sanctuary through the Andrus </a:t>
            </a:r>
            <a:r>
              <a:rPr lang="en-US" sz="2200" dirty="0" smtClean="0"/>
              <a:t>Institute. </a:t>
            </a:r>
            <a:r>
              <a:rPr lang="en-US" sz="2200" dirty="0"/>
              <a:t>Collier’s 4 year certification process started in February of 2012 and we received certification in February of </a:t>
            </a:r>
            <a:r>
              <a:rPr lang="en-US" sz="2200" dirty="0" smtClean="0"/>
              <a:t>2016. Sanctuary </a:t>
            </a:r>
            <a:r>
              <a:rPr lang="en-US" sz="2200" dirty="0"/>
              <a:t>has truly provided our organization with the tools and language to process trauma and loss with compassion and hope for a better future for all. </a:t>
            </a:r>
          </a:p>
          <a:p>
            <a:endParaRPr lang="en-US" sz="1800" dirty="0"/>
          </a:p>
        </p:txBody>
      </p:sp>
      <p:pic>
        <p:nvPicPr>
          <p:cNvPr id="26" name="Picture 2" descr="http://www.tomathien.org/downloads/hanhCacThanh/pictures/stEuphrasia.jpg"/>
          <p:cNvPicPr>
            <a:picLocks noChangeAspect="1" noChangeArrowheads="1"/>
          </p:cNvPicPr>
          <p:nvPr/>
        </p:nvPicPr>
        <p:blipFill>
          <a:blip r:embed="rId8" cstate="print"/>
          <a:srcRect/>
          <a:stretch>
            <a:fillRect/>
          </a:stretch>
        </p:blipFill>
        <p:spPr bwMode="auto">
          <a:xfrm>
            <a:off x="7626644" y="166331"/>
            <a:ext cx="2303626" cy="3181542"/>
          </a:xfrm>
          <a:prstGeom prst="rect">
            <a:avLst/>
          </a:prstGeom>
          <a:noFill/>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71898" y="12566814"/>
            <a:ext cx="2783064" cy="4984838"/>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828766" y="2860260"/>
            <a:ext cx="3138833" cy="3544270"/>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2229484" y="8667825"/>
            <a:ext cx="3760753" cy="4195004"/>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7152318" y="8707064"/>
            <a:ext cx="3986167" cy="4116525"/>
          </a:xfrm>
          <a:prstGeom prst="rect">
            <a:avLst/>
          </a:prstGeom>
        </p:spPr>
      </p:pic>
      <p:sp>
        <p:nvSpPr>
          <p:cNvPr id="12" name="TextBox 11"/>
          <p:cNvSpPr txBox="1"/>
          <p:nvPr/>
        </p:nvSpPr>
        <p:spPr>
          <a:xfrm>
            <a:off x="11999775" y="2937382"/>
            <a:ext cx="9282545" cy="2462213"/>
          </a:xfrm>
          <a:prstGeom prst="rect">
            <a:avLst/>
          </a:prstGeom>
          <a:noFill/>
        </p:spPr>
        <p:txBody>
          <a:bodyPr wrap="square" rtlCol="0">
            <a:spAutoFit/>
          </a:bodyPr>
          <a:lstStyle/>
          <a:p>
            <a:pPr algn="ctr"/>
            <a:r>
              <a:rPr lang="en-US" sz="2200" b="1" i="1" dirty="0"/>
              <a:t>Collier Group Home is a residence for ten teenage girls who are unable to live in their own homes due to significant and longstanding personal or family issues. The girls live together in a warm, attractive setting where they interact with each other and supportive adults. Staffed twenty-four hours a day by professional counselors, the residence provides a stable and affirming environment in which girls prepare to return to their homes or independent living</a:t>
            </a:r>
            <a:r>
              <a:rPr lang="en-US" sz="2200" b="1" i="1" dirty="0" smtClean="0"/>
              <a:t>.</a:t>
            </a:r>
            <a:endParaRPr lang="en-US" sz="2200" b="1" i="1" dirty="0"/>
          </a:p>
        </p:txBody>
      </p:sp>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12596" y="17944506"/>
            <a:ext cx="3652562" cy="3641691"/>
          </a:xfrm>
          <a:prstGeom prst="rect">
            <a:avLst/>
          </a:prstGeom>
        </p:spPr>
      </p:pic>
      <p:sp>
        <p:nvSpPr>
          <p:cNvPr id="14" name="TextBox 13"/>
          <p:cNvSpPr txBox="1"/>
          <p:nvPr/>
        </p:nvSpPr>
        <p:spPr>
          <a:xfrm>
            <a:off x="24178810" y="18000751"/>
            <a:ext cx="8465337" cy="3693319"/>
          </a:xfrm>
          <a:prstGeom prst="rect">
            <a:avLst/>
          </a:prstGeom>
          <a:noFill/>
        </p:spPr>
        <p:txBody>
          <a:bodyPr wrap="square" rtlCol="0">
            <a:spAutoFit/>
          </a:bodyPr>
          <a:lstStyle/>
          <a:p>
            <a:r>
              <a:rPr lang="en-US" sz="2200" dirty="0"/>
              <a:t>The </a:t>
            </a:r>
            <a:r>
              <a:rPr lang="en-US" sz="2200" b="1" dirty="0">
                <a:solidFill>
                  <a:srgbClr val="0070C0"/>
                </a:solidFill>
              </a:rPr>
              <a:t>SELF </a:t>
            </a:r>
            <a:r>
              <a:rPr lang="en-US" sz="2200" b="1" dirty="0" smtClean="0">
                <a:solidFill>
                  <a:srgbClr val="0070C0"/>
                </a:solidFill>
              </a:rPr>
              <a:t>Model </a:t>
            </a:r>
            <a:r>
              <a:rPr lang="en-US" sz="2200" dirty="0" smtClean="0"/>
              <a:t>provides a simple and </a:t>
            </a:r>
            <a:r>
              <a:rPr lang="en-US" sz="2200" dirty="0"/>
              <a:t>accessible language for all the people working together toward </a:t>
            </a:r>
            <a:r>
              <a:rPr lang="en-US" sz="2200" dirty="0" smtClean="0"/>
              <a:t>change</a:t>
            </a:r>
          </a:p>
          <a:p>
            <a:r>
              <a:rPr lang="en-US" sz="2200" u="sng" dirty="0" smtClean="0"/>
              <a:t>Safety</a:t>
            </a:r>
            <a:r>
              <a:rPr lang="en-US" sz="2200" dirty="0"/>
              <a:t>:  physical, psychological, social, and moral</a:t>
            </a:r>
          </a:p>
          <a:p>
            <a:r>
              <a:rPr lang="en-US" sz="2200" u="sng" dirty="0"/>
              <a:t>Emotional Management</a:t>
            </a:r>
            <a:r>
              <a:rPr lang="en-US" sz="2200" dirty="0"/>
              <a:t>:  recognizing and handling feelings in non-harmful ways</a:t>
            </a:r>
          </a:p>
          <a:p>
            <a:r>
              <a:rPr lang="en-US" sz="2200" u="sng" dirty="0"/>
              <a:t>Loss</a:t>
            </a:r>
            <a:r>
              <a:rPr lang="en-US" sz="2200" dirty="0"/>
              <a:t>:  acknowledging and grieving past losses or traumas and committing to work against getting stuck in the past while recognizing that all change involves loss</a:t>
            </a:r>
          </a:p>
          <a:p>
            <a:r>
              <a:rPr lang="en-US" sz="2200" u="sng" dirty="0"/>
              <a:t>Future</a:t>
            </a:r>
            <a:r>
              <a:rPr lang="en-US" sz="2200" dirty="0"/>
              <a:t>:  re-establishing the capacity for choice and engaging in new behaviors rather than repeating old patterns</a:t>
            </a:r>
          </a:p>
          <a:p>
            <a:endParaRPr lang="en-US" sz="1400" dirty="0"/>
          </a:p>
        </p:txBody>
      </p:sp>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61962" y="13770804"/>
            <a:ext cx="5237980" cy="2773671"/>
          </a:xfrm>
          <a:prstGeom prst="rect">
            <a:avLst/>
          </a:prstGeom>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5802" y="14039105"/>
            <a:ext cx="3139148" cy="2978167"/>
          </a:xfrm>
          <a:prstGeom prst="rect">
            <a:avLst/>
          </a:prstGeom>
        </p:spPr>
      </p:pic>
      <p:sp>
        <p:nvSpPr>
          <p:cNvPr id="8" name="TextBox 7"/>
          <p:cNvSpPr txBox="1"/>
          <p:nvPr/>
        </p:nvSpPr>
        <p:spPr>
          <a:xfrm>
            <a:off x="22575705" y="2783320"/>
            <a:ext cx="5633225" cy="4708981"/>
          </a:xfrm>
          <a:prstGeom prst="rect">
            <a:avLst/>
          </a:prstGeom>
          <a:noFill/>
        </p:spPr>
        <p:txBody>
          <a:bodyPr wrap="square" rtlCol="0">
            <a:spAutoFit/>
          </a:bodyPr>
          <a:lstStyle/>
          <a:p>
            <a:r>
              <a:rPr lang="en-US" sz="2200" dirty="0"/>
              <a:t>Rebecca has made such a strong impact at Collier Group Home in more ways than one. Rebecca brings light to the home and is always looked upon as a powerful influence by the staff and youth. Rebecca demonstrates the mission of Collier in all aspects of her interactions. Rebecca is a true Shephard, and in the words of our foundress,  "Meanwhile work hard to grow in love of the mission. Oh, what wonderful things love does! What undertakings brought to fulfillment by the power of love!"</a:t>
            </a:r>
          </a:p>
          <a:p>
            <a:r>
              <a:rPr lang="en-US" sz="2200" dirty="0"/>
              <a:t>St. Mary </a:t>
            </a:r>
            <a:r>
              <a:rPr lang="en-US" sz="2200" dirty="0" err="1"/>
              <a:t>Euphrasia</a:t>
            </a:r>
            <a:r>
              <a:rPr lang="en-US" sz="2200" dirty="0"/>
              <a:t>, Conferences, Chapter </a:t>
            </a:r>
            <a:r>
              <a:rPr lang="en-US" sz="2200" dirty="0" smtClean="0"/>
              <a:t>5</a:t>
            </a:r>
          </a:p>
          <a:p>
            <a:r>
              <a:rPr lang="en-US" sz="2200" dirty="0" smtClean="0"/>
              <a:t>-Supervisor </a:t>
            </a:r>
            <a:endParaRPr lang="en-US" sz="2200" dirty="0"/>
          </a:p>
          <a:p>
            <a:endParaRPr lang="en-US" sz="1400" dirty="0"/>
          </a:p>
        </p:txBody>
      </p:sp>
      <p:pic>
        <p:nvPicPr>
          <p:cNvPr id="18" name="voiceov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4087251" y="120099"/>
            <a:ext cx="812800" cy="812800"/>
          </a:xfrm>
          <a:prstGeom prst="rect">
            <a:avLst/>
          </a:prstGeom>
        </p:spPr>
      </p:pic>
    </p:spTree>
    <p:extLst>
      <p:ext uri="{BB962C8B-B14F-4D97-AF65-F5344CB8AC3E}">
        <p14:creationId xmlns:p14="http://schemas.microsoft.com/office/powerpoint/2010/main" val="22124196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783" fill="hold"/>
                                        <p:tgtEl>
                                          <p:spTgt spid="18"/>
                                        </p:tgtEl>
                                      </p:cBhvr>
                                    </p:cmd>
                                  </p:childTnLst>
                                </p:cTn>
                              </p:par>
                            </p:childTnLst>
                          </p:cTn>
                        </p:par>
                      </p:childTnLst>
                    </p:cTn>
                  </p:par>
                </p:childTnLst>
              </p:cTn>
              <p:nextCondLst>
                <p:cond evt="onClick" delay="0">
                  <p:tgtEl>
                    <p:spTgt spid="18"/>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48x72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13" ma:contentTypeDescription="Create a new document." ma:contentTypeScope="" ma:versionID="7bcbf76d8a5f9853cb2511a3e3eb5a7e">
  <xsd:schema xmlns:xsd="http://www.w3.org/2001/XMLSchema" xmlns:xs="http://www.w3.org/2001/XMLSchema" xmlns:p="http://schemas.microsoft.com/office/2006/metadata/properties" xmlns:ns2="534808a3-1996-4bca-b93f-52da087a3071" xmlns:ns3="0a4f58d1-f41a-45f0-876c-1a9e974d94fa" targetNamespace="http://schemas.microsoft.com/office/2006/metadata/properties" ma:root="true" ma:fieldsID="98a8789ed0efc4869865a8122e3197e0" ns2:_="" ns3:_="">
    <xsd:import namespace="534808a3-1996-4bca-b93f-52da087a3071"/>
    <xsd:import namespace="0a4f58d1-f41a-45f0-876c-1a9e974d94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1ac3496-c938-4ba6-9fa4-36a86cbddec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f58d1-f41a-45f0-876c-1a9e974d94f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d03e6bd-50f7-477b-9f1e-680f64dcc856}" ma:internalName="TaxCatchAll" ma:showField="CatchAllData" ma:web="0a4f58d1-f41a-45f0-876c-1a9e974d9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4808a3-1996-4bca-b93f-52da087a3071">
      <Terms xmlns="http://schemas.microsoft.com/office/infopath/2007/PartnerControls"/>
    </lcf76f155ced4ddcb4097134ff3c332f>
    <TaxCatchAll xmlns="0a4f58d1-f41a-45f0-876c-1a9e974d94fa" xsi:nil="true"/>
  </documentManagement>
</p:properties>
</file>

<file path=customXml/itemProps1.xml><?xml version="1.0" encoding="utf-8"?>
<ds:datastoreItem xmlns:ds="http://schemas.openxmlformats.org/officeDocument/2006/customXml" ds:itemID="{F8A6101A-B5EB-4E97-8E08-FE92557BA457}"/>
</file>

<file path=customXml/itemProps2.xml><?xml version="1.0" encoding="utf-8"?>
<ds:datastoreItem xmlns:ds="http://schemas.openxmlformats.org/officeDocument/2006/customXml" ds:itemID="{5A246478-4AE4-4F2F-9F3F-1EBADB954185}"/>
</file>

<file path=customXml/itemProps3.xml><?xml version="1.0" encoding="utf-8"?>
<ds:datastoreItem xmlns:ds="http://schemas.openxmlformats.org/officeDocument/2006/customXml" ds:itemID="{5FC3288B-158D-4396-BD36-A1CD34B812BB}"/>
</file>

<file path=docProps/app.xml><?xml version="1.0" encoding="utf-8"?>
<Properties xmlns="http://schemas.openxmlformats.org/officeDocument/2006/extended-properties" xmlns:vt="http://schemas.openxmlformats.org/officeDocument/2006/docPropsVTypes">
  <Template>PosterPresentations.com-48x72-Template</Template>
  <TotalTime>7562</TotalTime>
  <Words>878</Words>
  <Application>Microsoft Macintosh PowerPoint</Application>
  <PresentationFormat>Custom</PresentationFormat>
  <Paragraphs>70</Paragraphs>
  <Slides>1</Slides>
  <Notes>1</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 Black</vt:lpstr>
      <vt:lpstr>Calibri</vt:lpstr>
      <vt:lpstr>Gill Sans MT</vt:lpstr>
      <vt:lpstr>Times New Roman</vt:lpstr>
      <vt:lpstr>Trebuchet MS</vt:lpstr>
      <vt:lpstr>Arial</vt:lpstr>
      <vt:lpstr>48x72 template</vt:lpstr>
      <vt:lpstr>Without guides</vt:lpstr>
      <vt:lpstr>Parcel</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48x72 PowerPoint Presentation</dc:title>
  <dc:subject>Research poster presentation template </dc:subject>
  <dc:creator>PosterPresentations.com</dc:creator>
  <cp:keywords>48x72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randy frankel</cp:lastModifiedBy>
  <cp:revision>64</cp:revision>
  <dcterms:created xsi:type="dcterms:W3CDTF">2012-02-09T21:09:21Z</dcterms:created>
  <dcterms:modified xsi:type="dcterms:W3CDTF">2022-04-08T19:50:24Z</dcterms:modified>
  <cp:category>Research poster templates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