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Amasis MT Pro Black" panose="02040A04050005020304" pitchFamily="18" charset="0"/>
      <p:bold r:id="rId4"/>
      <p:boldItalic r:id="rId5"/>
    </p:embeddedFont>
    <p:embeddedFont>
      <p:font typeface="Just Another Hand" panose="020B0604020202020204" charset="0"/>
      <p:regular r:id="rId6"/>
    </p:embeddedFont>
    <p:embeddedFont>
      <p:font typeface="Livvic" pitchFamily="2" charset="0"/>
      <p:regular r:id="rId7"/>
      <p:bold r:id="rId8"/>
      <p:italic r:id="rId9"/>
      <p:boldItalic r:id="rId10"/>
    </p:embeddedFont>
    <p:embeddedFont>
      <p:font typeface="Nunito" pitchFamily="2" charset="0"/>
      <p:regular r:id="rId11"/>
      <p:bold r:id="rId12"/>
      <p:italic r:id="rId13"/>
      <p:boldItalic r:id="rId14"/>
    </p:embeddedFont>
    <p:embeddedFont>
      <p:font typeface="Roboto Condensed Light" panose="02000000000000000000" pitchFamily="2" charset="0"/>
      <p:regular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38FCF-834F-4BD3-A65B-CE1E0BDCB34F}" v="2" dt="2022-03-30T22:38:53.274"/>
  </p1510:revLst>
</p1510:revInfo>
</file>

<file path=ppt/tableStyles.xml><?xml version="1.0" encoding="utf-8"?>
<a:tblStyleLst xmlns:a="http://schemas.openxmlformats.org/drawingml/2006/main" def="{DB000B11-567A-4C08-9062-DF7172B37066}">
  <a:tblStyle styleId="{DB000B11-567A-4C08-9062-DF7172B370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21" Type="http://schemas.microsoft.com/office/2015/10/relationships/revisionInfo" Target="revisionInfo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customXml" Target="../customXml/item3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customXml" Target="../customXml/item2.xml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7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4a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jpg"/><Relationship Id="rId10" Type="http://schemas.openxmlformats.org/officeDocument/2006/relationships/image" Target="../media/image7.png"/><Relationship Id="rId19" Type="http://schemas.openxmlformats.org/officeDocument/2006/relationships/image" Target="../media/image16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242;p29">
            <a:extLst>
              <a:ext uri="{FF2B5EF4-FFF2-40B4-BE49-F238E27FC236}">
                <a16:creationId xmlns:a16="http://schemas.microsoft.com/office/drawing/2014/main" id="{21ACC500-276B-47F8-A3B3-7F48BA591C46}"/>
              </a:ext>
            </a:extLst>
          </p:cNvPr>
          <p:cNvGrpSpPr/>
          <p:nvPr/>
        </p:nvGrpSpPr>
        <p:grpSpPr>
          <a:xfrm rot="198518">
            <a:off x="1273150" y="99551"/>
            <a:ext cx="6412519" cy="1069339"/>
            <a:chOff x="3299945" y="2654755"/>
            <a:chExt cx="820937" cy="613509"/>
          </a:xfrm>
        </p:grpSpPr>
        <p:sp>
          <p:nvSpPr>
            <p:cNvPr id="59" name="Google Shape;243;p29">
              <a:extLst>
                <a:ext uri="{FF2B5EF4-FFF2-40B4-BE49-F238E27FC236}">
                  <a16:creationId xmlns:a16="http://schemas.microsoft.com/office/drawing/2014/main" id="{85EC8A53-0A91-4006-941A-5D464FABA087}"/>
                </a:ext>
              </a:extLst>
            </p:cNvPr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4;p29">
              <a:extLst>
                <a:ext uri="{FF2B5EF4-FFF2-40B4-BE49-F238E27FC236}">
                  <a16:creationId xmlns:a16="http://schemas.microsoft.com/office/drawing/2014/main" id="{E221BF76-3578-4A18-A056-A02B9C341BED}"/>
                </a:ext>
              </a:extLst>
            </p:cNvPr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B74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245;p29">
              <a:extLst>
                <a:ext uri="{FF2B5EF4-FFF2-40B4-BE49-F238E27FC236}">
                  <a16:creationId xmlns:a16="http://schemas.microsoft.com/office/drawing/2014/main" id="{9743A563-4647-4333-9D64-48E341566BC4}"/>
                </a:ext>
              </a:extLst>
            </p:cNvPr>
            <p:cNvSpPr/>
            <p:nvPr/>
          </p:nvSpPr>
          <p:spPr>
            <a:xfrm rot="79888">
              <a:off x="3301860" y="2808196"/>
              <a:ext cx="136562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711B8D6B-D361-4ACF-9778-1E4D71E4D3D6}"/>
              </a:ext>
            </a:extLst>
          </p:cNvPr>
          <p:cNvSpPr txBox="1"/>
          <p:nvPr/>
        </p:nvSpPr>
        <p:spPr>
          <a:xfrm>
            <a:off x="1818259" y="378001"/>
            <a:ext cx="5566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Just Another Hand"/>
                <a:sym typeface="Just Another Hand"/>
              </a:rPr>
              <a:t>Clinical Practice/Service-Learning Experience-Michael Rue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F63904-42D7-4783-A6FA-931C00E16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2031">
            <a:off x="-27152" y="496150"/>
            <a:ext cx="2182070" cy="2603239"/>
          </a:xfrm>
          <a:prstGeom prst="rect">
            <a:avLst/>
          </a:prstGeom>
        </p:spPr>
      </p:pic>
      <p:grpSp>
        <p:nvGrpSpPr>
          <p:cNvPr id="69" name="Google Shape;174;p27">
            <a:extLst>
              <a:ext uri="{FF2B5EF4-FFF2-40B4-BE49-F238E27FC236}">
                <a16:creationId xmlns:a16="http://schemas.microsoft.com/office/drawing/2014/main" id="{A2AE400C-0415-4B5E-8F6E-9850504EC40B}"/>
              </a:ext>
            </a:extLst>
          </p:cNvPr>
          <p:cNvGrpSpPr/>
          <p:nvPr/>
        </p:nvGrpSpPr>
        <p:grpSpPr>
          <a:xfrm flipH="1">
            <a:off x="486925" y="412861"/>
            <a:ext cx="327586" cy="485471"/>
            <a:chOff x="4508863" y="1528200"/>
            <a:chExt cx="318850" cy="472800"/>
          </a:xfrm>
        </p:grpSpPr>
        <p:sp>
          <p:nvSpPr>
            <p:cNvPr id="70" name="Google Shape;175;p27">
              <a:extLst>
                <a:ext uri="{FF2B5EF4-FFF2-40B4-BE49-F238E27FC236}">
                  <a16:creationId xmlns:a16="http://schemas.microsoft.com/office/drawing/2014/main" id="{54901DD6-B7A8-45DB-9317-F4C5F8A7CD38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6;p27">
              <a:extLst>
                <a:ext uri="{FF2B5EF4-FFF2-40B4-BE49-F238E27FC236}">
                  <a16:creationId xmlns:a16="http://schemas.microsoft.com/office/drawing/2014/main" id="{7007E761-1692-43F9-ACFF-0A3F943A2FBE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7;p27">
              <a:extLst>
                <a:ext uri="{FF2B5EF4-FFF2-40B4-BE49-F238E27FC236}">
                  <a16:creationId xmlns:a16="http://schemas.microsoft.com/office/drawing/2014/main" id="{C6906426-C86E-466C-A025-4298E9B81130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8;p27">
              <a:extLst>
                <a:ext uri="{FF2B5EF4-FFF2-40B4-BE49-F238E27FC236}">
                  <a16:creationId xmlns:a16="http://schemas.microsoft.com/office/drawing/2014/main" id="{9260775A-6DCE-4647-9618-CE4B871156EC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8A3A16D-438B-43B8-90F7-FBA2C9152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831" y="2383553"/>
            <a:ext cx="2021664" cy="2498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A6D432-6E22-4AC8-B0FF-E758236D6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5421" y="2257419"/>
            <a:ext cx="287636" cy="403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AAFED-8BE8-4D07-B658-DA5359B7BC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07043">
            <a:off x="152078" y="2787742"/>
            <a:ext cx="2067124" cy="2020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BE2A9F-0146-4999-AE68-983247B04F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85656">
            <a:off x="803839" y="2716792"/>
            <a:ext cx="282539" cy="4262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8B4282-98AE-48F1-AB9D-929A3DB09F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6572" y="18690"/>
            <a:ext cx="573074" cy="4938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48F16B-0C82-4701-853A-33F03DE07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4104" y="767937"/>
            <a:ext cx="573074" cy="4938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813E7E-7FD1-424A-8AB4-8AA3DB2E16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96707">
            <a:off x="6975294" y="3051146"/>
            <a:ext cx="2323707" cy="2148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81E3E6-08D5-4EC6-8939-5518653D6C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0649" y="3080554"/>
            <a:ext cx="278861" cy="3962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4C783C-EEEE-441E-AE92-C10A71BB35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803051">
            <a:off x="5046548" y="2933278"/>
            <a:ext cx="2228703" cy="23079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0711D7-4895-461F-907E-F97F81329F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92751" y="2885899"/>
            <a:ext cx="287568" cy="4340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67D5A4-4167-4CF7-9DD5-B0EDD699FC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20641" y="69326"/>
            <a:ext cx="1389680" cy="6952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CD576C9-1512-48E8-B2E5-69992902359C}"/>
              </a:ext>
            </a:extLst>
          </p:cNvPr>
          <p:cNvSpPr txBox="1"/>
          <p:nvPr/>
        </p:nvSpPr>
        <p:spPr>
          <a:xfrm rot="20878655" flipH="1">
            <a:off x="140669" y="682189"/>
            <a:ext cx="1637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masis MT Pro Black" panose="020B0604020202020204" pitchFamily="18" charset="0"/>
              </a:rPr>
              <a:t>Community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3BE025-AF1D-4DAC-9F61-4567C42DF286}"/>
              </a:ext>
            </a:extLst>
          </p:cNvPr>
          <p:cNvSpPr txBox="1"/>
          <p:nvPr/>
        </p:nvSpPr>
        <p:spPr>
          <a:xfrm rot="20919135">
            <a:off x="126905" y="1002617"/>
            <a:ext cx="18312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900" dirty="0"/>
              <a:t>Long Branch, New Jersey. In Monmouth County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900" dirty="0"/>
              <a:t>Approximately 31,000 Residents in the town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900" dirty="0"/>
              <a:t> An 80.5% citizenship rate with an 18.2% poverty rate.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900" dirty="0"/>
              <a:t>White population at a 66.98% followed by Blacks or African Americans at 15.99% and other races massing 12.75%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4C8394-8A30-438A-A445-A0C7D7BA6381}"/>
              </a:ext>
            </a:extLst>
          </p:cNvPr>
          <p:cNvSpPr txBox="1"/>
          <p:nvPr/>
        </p:nvSpPr>
        <p:spPr>
          <a:xfrm rot="20711074" flipH="1">
            <a:off x="274699" y="2868543"/>
            <a:ext cx="1806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masis MT Pro Black" panose="02040A04050005020304" pitchFamily="18" charset="0"/>
              </a:rPr>
              <a:t>School-Life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579A07-9FC7-4674-B53D-B3FFC63C7E71}"/>
              </a:ext>
            </a:extLst>
          </p:cNvPr>
          <p:cNvSpPr txBox="1"/>
          <p:nvPr/>
        </p:nvSpPr>
        <p:spPr>
          <a:xfrm rot="20701016">
            <a:off x="279526" y="3102004"/>
            <a:ext cx="179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900" dirty="0"/>
              <a:t>Anastasia Elementary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900" dirty="0"/>
              <a:t>Grades K-5</a:t>
            </a:r>
            <a:r>
              <a:rPr lang="en-US" sz="900" baseline="30000" dirty="0"/>
              <a:t>th</a:t>
            </a:r>
            <a:endParaRPr lang="en-US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900" dirty="0"/>
              <a:t>About 567 students with an 8:1 student teacher ratio. With an enrollment rate of majority Hispanic students at 71% of students.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900" dirty="0"/>
              <a:t>Approximately 53% male students and 47% female students.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5FC0DB-0667-49C5-A22E-FB7A4F7A3371}"/>
              </a:ext>
            </a:extLst>
          </p:cNvPr>
          <p:cNvSpPr txBox="1"/>
          <p:nvPr/>
        </p:nvSpPr>
        <p:spPr>
          <a:xfrm rot="21424770">
            <a:off x="2163081" y="2382863"/>
            <a:ext cx="18535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Amasis MT Pro Black" panose="02040A04050005020304" pitchFamily="18" charset="0"/>
              </a:rPr>
              <a:t>Classroom and students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075FAC-2630-436A-AD50-542C859598CB}"/>
              </a:ext>
            </a:extLst>
          </p:cNvPr>
          <p:cNvSpPr txBox="1"/>
          <p:nvPr/>
        </p:nvSpPr>
        <p:spPr>
          <a:xfrm rot="21397767">
            <a:off x="2198667" y="2804031"/>
            <a:ext cx="19945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In a fifth-grade class: twelve students in total with two female and 10 male students.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All twelve students have   a disability, as this is a special education class. Includes, Tourette's, Speech impediments, and other learning disabilities.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Use iReady and Xtra Math and Read 180 on their chrome books.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3E2F518-570A-425D-9C7F-FAC176F844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5267" y="900981"/>
            <a:ext cx="2018108" cy="1919675"/>
          </a:xfrm>
          <a:prstGeom prst="rect">
            <a:avLst/>
          </a:prstGeom>
        </p:spPr>
      </p:pic>
      <p:grpSp>
        <p:nvGrpSpPr>
          <p:cNvPr id="118" name="Google Shape;174;p27">
            <a:extLst>
              <a:ext uri="{FF2B5EF4-FFF2-40B4-BE49-F238E27FC236}">
                <a16:creationId xmlns:a16="http://schemas.microsoft.com/office/drawing/2014/main" id="{1371C771-166B-424B-9A96-ADFE13B3A633}"/>
              </a:ext>
            </a:extLst>
          </p:cNvPr>
          <p:cNvGrpSpPr/>
          <p:nvPr/>
        </p:nvGrpSpPr>
        <p:grpSpPr>
          <a:xfrm rot="21010238" flipH="1">
            <a:off x="4528741" y="829267"/>
            <a:ext cx="274265" cy="396463"/>
            <a:chOff x="4508863" y="1528200"/>
            <a:chExt cx="318850" cy="472800"/>
          </a:xfrm>
        </p:grpSpPr>
        <p:sp>
          <p:nvSpPr>
            <p:cNvPr id="119" name="Google Shape;175;p27">
              <a:extLst>
                <a:ext uri="{FF2B5EF4-FFF2-40B4-BE49-F238E27FC236}">
                  <a16:creationId xmlns:a16="http://schemas.microsoft.com/office/drawing/2014/main" id="{3FC919CE-B205-4D5B-8C69-4584754D1D4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6;p27">
              <a:extLst>
                <a:ext uri="{FF2B5EF4-FFF2-40B4-BE49-F238E27FC236}">
                  <a16:creationId xmlns:a16="http://schemas.microsoft.com/office/drawing/2014/main" id="{90D31DD6-D67B-4CF1-9354-27EBA8D5CDFE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7;p27">
              <a:extLst>
                <a:ext uri="{FF2B5EF4-FFF2-40B4-BE49-F238E27FC236}">
                  <a16:creationId xmlns:a16="http://schemas.microsoft.com/office/drawing/2014/main" id="{7484BED9-87D8-4680-ABBD-8DB419F9C68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8;p27">
              <a:extLst>
                <a:ext uri="{FF2B5EF4-FFF2-40B4-BE49-F238E27FC236}">
                  <a16:creationId xmlns:a16="http://schemas.microsoft.com/office/drawing/2014/main" id="{BD79E283-3CED-4854-B6B1-B1ABF7F08484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B147DA6D-7D13-4624-8A53-E979A09662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59614" y="3842465"/>
            <a:ext cx="980078" cy="101692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519F5A2-0A7E-44CC-9F12-459BF645D5A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301763">
            <a:off x="7087190" y="884125"/>
            <a:ext cx="1951474" cy="2139544"/>
          </a:xfrm>
          <a:prstGeom prst="rect">
            <a:avLst/>
          </a:prstGeom>
        </p:spPr>
      </p:pic>
      <p:grpSp>
        <p:nvGrpSpPr>
          <p:cNvPr id="125" name="Google Shape;194;p27">
            <a:extLst>
              <a:ext uri="{FF2B5EF4-FFF2-40B4-BE49-F238E27FC236}">
                <a16:creationId xmlns:a16="http://schemas.microsoft.com/office/drawing/2014/main" id="{60204ADD-374D-448B-9E47-22813E4496E3}"/>
              </a:ext>
            </a:extLst>
          </p:cNvPr>
          <p:cNvGrpSpPr/>
          <p:nvPr/>
        </p:nvGrpSpPr>
        <p:grpSpPr>
          <a:xfrm>
            <a:off x="8039806" y="667967"/>
            <a:ext cx="296838" cy="394672"/>
            <a:chOff x="4508863" y="1528200"/>
            <a:chExt cx="318850" cy="472800"/>
          </a:xfrm>
        </p:grpSpPr>
        <p:sp>
          <p:nvSpPr>
            <p:cNvPr id="126" name="Google Shape;195;p27">
              <a:extLst>
                <a:ext uri="{FF2B5EF4-FFF2-40B4-BE49-F238E27FC236}">
                  <a16:creationId xmlns:a16="http://schemas.microsoft.com/office/drawing/2014/main" id="{93C4810C-C7FB-4EC7-90C9-DF27A68D89C8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6;p27">
              <a:extLst>
                <a:ext uri="{FF2B5EF4-FFF2-40B4-BE49-F238E27FC236}">
                  <a16:creationId xmlns:a16="http://schemas.microsoft.com/office/drawing/2014/main" id="{EC2298A6-717A-4375-87D7-31042884F3D6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7;p27">
              <a:extLst>
                <a:ext uri="{FF2B5EF4-FFF2-40B4-BE49-F238E27FC236}">
                  <a16:creationId xmlns:a16="http://schemas.microsoft.com/office/drawing/2014/main" id="{2CA2DCB9-1832-43A2-BD03-40D5FBF3D7F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8;p27">
              <a:extLst>
                <a:ext uri="{FF2B5EF4-FFF2-40B4-BE49-F238E27FC236}">
                  <a16:creationId xmlns:a16="http://schemas.microsoft.com/office/drawing/2014/main" id="{5211CC69-2DB1-43C5-804F-974A6C82A075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6815640-055C-4103-A6C8-B0CFAB4870BE}"/>
              </a:ext>
            </a:extLst>
          </p:cNvPr>
          <p:cNvSpPr txBox="1"/>
          <p:nvPr/>
        </p:nvSpPr>
        <p:spPr>
          <a:xfrm rot="21279120">
            <a:off x="3932574" y="985627"/>
            <a:ext cx="191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Course and Project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25F9DA-0ADC-4DC1-897D-0EBEDB0A34D9}"/>
              </a:ext>
            </a:extLst>
          </p:cNvPr>
          <p:cNvSpPr txBox="1"/>
          <p:nvPr/>
        </p:nvSpPr>
        <p:spPr>
          <a:xfrm rot="21291344">
            <a:off x="4090501" y="1297349"/>
            <a:ext cx="1819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15 hours for </a:t>
            </a:r>
            <a:r>
              <a:rPr lang="en-US" sz="1000" b="1" u="sng" dirty="0"/>
              <a:t>EDS 330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Made a game in which the students were to add or subtract decimals to get points for the round.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/>
              <a:t>Object of the game was to get the most equations right to win.</a:t>
            </a:r>
          </a:p>
        </p:txBody>
      </p:sp>
      <p:pic>
        <p:nvPicPr>
          <p:cNvPr id="47" name="Picture 46" descr="A group of people with face paint&#10;&#10;Description automatically generated with medium confidence">
            <a:extLst>
              <a:ext uri="{FF2B5EF4-FFF2-40B4-BE49-F238E27FC236}">
                <a16:creationId xmlns:a16="http://schemas.microsoft.com/office/drawing/2014/main" id="{7A8E80A3-4BCB-403B-A769-A6B4B96CFB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53375" y="1451390"/>
            <a:ext cx="1080793" cy="144105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510E60D-BBCD-4499-B836-06970C707486}"/>
              </a:ext>
            </a:extLst>
          </p:cNvPr>
          <p:cNvSpPr txBox="1"/>
          <p:nvPr/>
        </p:nvSpPr>
        <p:spPr>
          <a:xfrm flipH="1">
            <a:off x="5757043" y="3078011"/>
            <a:ext cx="74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masis MT Pro Black" panose="02040A04050005020304" pitchFamily="18" charset="0"/>
              </a:rPr>
              <a:t>Role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6C0F2A-9129-49E4-8BAF-53EBD2011D2A}"/>
              </a:ext>
            </a:extLst>
          </p:cNvPr>
          <p:cNvSpPr txBox="1"/>
          <p:nvPr/>
        </p:nvSpPr>
        <p:spPr>
          <a:xfrm>
            <a:off x="5265847" y="3407157"/>
            <a:ext cx="165003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50" dirty="0"/>
              <a:t>Student Teacher Candidate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50" dirty="0"/>
              <a:t>Observer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50" dirty="0"/>
              <a:t>Help students and teacher with work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50" dirty="0"/>
              <a:t>Test and homework grader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50" dirty="0"/>
              <a:t>Classroom decorator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508BB7B-444E-434E-BF04-D8BD949B8D48}"/>
              </a:ext>
            </a:extLst>
          </p:cNvPr>
          <p:cNvSpPr txBox="1"/>
          <p:nvPr/>
        </p:nvSpPr>
        <p:spPr>
          <a:xfrm rot="320768">
            <a:off x="7305071" y="827031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masis MT Pro Black" panose="02040A04050005020304" pitchFamily="18" charset="0"/>
              </a:rPr>
              <a:t>Understandings and </a:t>
            </a:r>
          </a:p>
          <a:p>
            <a:pPr algn="ctr"/>
            <a:r>
              <a:rPr lang="en-US" sz="1200" dirty="0">
                <a:latin typeface="Amasis MT Pro Black" panose="02040A04050005020304" pitchFamily="18" charset="0"/>
              </a:rPr>
              <a:t>impacts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03A81B-7B72-41B4-8963-869BD1276880}"/>
              </a:ext>
            </a:extLst>
          </p:cNvPr>
          <p:cNvSpPr txBox="1"/>
          <p:nvPr/>
        </p:nvSpPr>
        <p:spPr>
          <a:xfrm>
            <a:off x="7418352" y="3220302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masis MT Pro Black" panose="02040A04050005020304" pitchFamily="18" charset="0"/>
              </a:rPr>
              <a:t>Future Goals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3D03EF-2292-458A-B5CA-74AF315C71AB}"/>
              </a:ext>
            </a:extLst>
          </p:cNvPr>
          <p:cNvSpPr txBox="1"/>
          <p:nvPr/>
        </p:nvSpPr>
        <p:spPr>
          <a:xfrm rot="350990">
            <a:off x="7014677" y="1145126"/>
            <a:ext cx="205508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900" dirty="0"/>
              <a:t>I learned how to be better understanding of what the child is going through.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900" dirty="0"/>
              <a:t>I learned how to give praise to the student when necessary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900" dirty="0"/>
              <a:t>My game impacted the students by giving them that sense of competition while also helping both their social skills and math skills.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900" dirty="0"/>
              <a:t>I helped the students to create better friendships, while also learning.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9BD37E-296B-41D3-A74C-CEA73D0B8401}"/>
              </a:ext>
            </a:extLst>
          </p:cNvPr>
          <p:cNvSpPr txBox="1"/>
          <p:nvPr/>
        </p:nvSpPr>
        <p:spPr>
          <a:xfrm>
            <a:off x="7235980" y="3439019"/>
            <a:ext cx="1664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/>
              <a:t>With this information, I plan to use the skills I have gained in my future classrooms.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/>
              <a:t>My understanding of these students' disabilities has grown, but I plan to keep furthering my knowledge each day.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90203EF-B74E-4CB4-89ED-8AF51D3DE66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51453" y="969056"/>
            <a:ext cx="861267" cy="86126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14203CD-299A-4F23-8259-8F6EEFADB24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66296" y="2860307"/>
            <a:ext cx="1199806" cy="86745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88FDA7-D778-45F0-96E4-ECF46E5550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59225" y="209134"/>
            <a:ext cx="609600" cy="609600"/>
          </a:xfrm>
          <a:prstGeom prst="rect">
            <a:avLst/>
          </a:prstGeom>
        </p:spPr>
      </p:pic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C0A83F1-B522-4368-9F4A-568AF542231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4994767">
            <a:off x="2603588" y="962198"/>
            <a:ext cx="1417987" cy="1214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A8B6A74E8C941AEDAD107CE3E6AE5" ma:contentTypeVersion="13" ma:contentTypeDescription="Create a new document." ma:contentTypeScope="" ma:versionID="7bcbf76d8a5f9853cb2511a3e3eb5a7e">
  <xsd:schema xmlns:xsd="http://www.w3.org/2001/XMLSchema" xmlns:xs="http://www.w3.org/2001/XMLSchema" xmlns:p="http://schemas.microsoft.com/office/2006/metadata/properties" xmlns:ns2="534808a3-1996-4bca-b93f-52da087a3071" xmlns:ns3="0a4f58d1-f41a-45f0-876c-1a9e974d94fa" targetNamespace="http://schemas.microsoft.com/office/2006/metadata/properties" ma:root="true" ma:fieldsID="98a8789ed0efc4869865a8122e3197e0" ns2:_="" ns3:_="">
    <xsd:import namespace="534808a3-1996-4bca-b93f-52da087a3071"/>
    <xsd:import namespace="0a4f58d1-f41a-45f0-876c-1a9e974d9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808a3-1996-4bca-b93f-52da087a3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1ac3496-c938-4ba6-9fa4-36a86cbdde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f58d1-f41a-45f0-876c-1a9e974d94f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d03e6bd-50f7-477b-9f1e-680f64dcc856}" ma:internalName="TaxCatchAll" ma:showField="CatchAllData" ma:web="0a4f58d1-f41a-45f0-876c-1a9e974d94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4808a3-1996-4bca-b93f-52da087a3071">
      <Terms xmlns="http://schemas.microsoft.com/office/infopath/2007/PartnerControls"/>
    </lcf76f155ced4ddcb4097134ff3c332f>
    <TaxCatchAll xmlns="0a4f58d1-f41a-45f0-876c-1a9e974d94fa" xsi:nil="true"/>
  </documentManagement>
</p:properties>
</file>

<file path=customXml/itemProps1.xml><?xml version="1.0" encoding="utf-8"?>
<ds:datastoreItem xmlns:ds="http://schemas.openxmlformats.org/officeDocument/2006/customXml" ds:itemID="{4954BF72-9267-41CD-90FF-91AFF992EBFF}"/>
</file>

<file path=customXml/itemProps2.xml><?xml version="1.0" encoding="utf-8"?>
<ds:datastoreItem xmlns:ds="http://schemas.openxmlformats.org/officeDocument/2006/customXml" ds:itemID="{CD1273F5-7FCA-4D05-9FB3-71881DE36E1B}"/>
</file>

<file path=customXml/itemProps3.xml><?xml version="1.0" encoding="utf-8"?>
<ds:datastoreItem xmlns:ds="http://schemas.openxmlformats.org/officeDocument/2006/customXml" ds:itemID="{EC836777-877E-4B58-88A7-4D372BF755B2}"/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322</Words>
  <Application>Microsoft Office PowerPoint</Application>
  <PresentationFormat>On-screen Show (16:9)</PresentationFormat>
  <Paragraphs>34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Just Another Hand</vt:lpstr>
      <vt:lpstr>Amasis MT Pro Black</vt:lpstr>
      <vt:lpstr>Roboto Condensed Light</vt:lpstr>
      <vt:lpstr>Wingdings</vt:lpstr>
      <vt:lpstr>Nunito</vt:lpstr>
      <vt:lpstr>Arial</vt:lpstr>
      <vt:lpstr>Livvic</vt:lpstr>
      <vt:lpstr>Volicy Bulletin Board Thesis by Slidesgo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Rue</cp:lastModifiedBy>
  <cp:revision>3</cp:revision>
  <dcterms:modified xsi:type="dcterms:W3CDTF">2022-03-31T20:35:33Z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0x01010026CA8B6A74E8C941AEDAD107CE3E6AE5</vt:lpwstr>
  </property>
</Properties>
</file>