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0233600" cy="329184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26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3F7"/>
    <a:srgbClr val="FFE0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41C556-DABE-2547-95F4-BE7A5F5D99DA}" v="25" dt="2022-04-13T07:03:19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741" autoAdjust="0"/>
  </p:normalViewPr>
  <p:slideViewPr>
    <p:cSldViewPr>
      <p:cViewPr varScale="1">
        <p:scale>
          <a:sx n="17" d="100"/>
          <a:sy n="17" d="100"/>
        </p:scale>
        <p:origin x="2292" y="30"/>
      </p:cViewPr>
      <p:guideLst>
        <p:guide orient="horz" pos="10368"/>
        <p:guide pos="1267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5C41BE-ACD1-5243-9887-9037F10AD51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9638" y="4343400"/>
            <a:ext cx="5038725" cy="4119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623" tIns="44517" rIns="90623" bIns="445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8DC8BE3-5359-3241-855C-882D96B410D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33500" y="684213"/>
            <a:ext cx="4191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4927" algn="l" defTabSz="9139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741912" algn="l" defTabSz="9139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198897" algn="l" defTabSz="9139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3655881" algn="l" defTabSz="91396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8FA3ED0-7D1E-3641-9172-6CF5F48256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E5D37DB-DB98-614B-AA6D-8A760EC8C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10226042"/>
            <a:ext cx="3419856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35040" y="18653760"/>
            <a:ext cx="281635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9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9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8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8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7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37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26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16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B648B-3209-5046-BD8C-0C1523C16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7EEFD-BF4F-744E-A47A-AA48E408C74B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BB3D6-34C9-FD47-B3F3-69DD92E74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573BA-8F91-5340-A34F-B60E98C35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59E79-E42F-CF43-8B7E-5332B0E1FC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66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A6CA8-1A77-C640-89DF-E45DBC062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CE988-B97E-FE42-BEA3-4DC1596214BA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A7E90-8230-A547-8133-4F7B3D0D4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89F17-C45D-F746-BBD7-07D4B941F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DD237-5CDD-DC4A-B353-B392B8D8BC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18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169360" y="1318270"/>
            <a:ext cx="905256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0" y="1318270"/>
            <a:ext cx="2648712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D5A81-37D4-2F49-9555-CAF907C6B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D36E2-47CC-ED4F-A88F-8D7E53215A58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0283C-4A7A-AD4D-AEF0-90B8FE583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6369F-3420-844B-A233-991ACAC3D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5F1C5-A4B7-1642-BACF-E061096028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540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1638" y="944570"/>
            <a:ext cx="34197926" cy="32464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2" y="5486400"/>
            <a:ext cx="18897600" cy="2651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20269200" y="5486400"/>
            <a:ext cx="18897600" cy="26517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01111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1C398-B3F0-C24A-9415-B600EF51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04A29-D63E-CC4B-831B-932751F54793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7589C-D0F6-6E47-B89A-AD837958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573F2-F396-7D40-B8E1-E601A3F5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A090EE-759F-1B4F-ADE7-2C278532B7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397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8177" y="21153122"/>
            <a:ext cx="34198560" cy="6537960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78177" y="13952229"/>
            <a:ext cx="34198560" cy="7200898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955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9105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866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821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776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3732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2687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1642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DEF98-E0C6-6448-8F7E-38016C1DB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DA60B-5A1E-874F-9227-378F3986A5BB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AA76C-90FF-3B4A-9AC4-1FE3C24DF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3DAE5-814A-6244-8986-3989C390B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B377A-803E-BF41-819C-F98348D88E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520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7680967"/>
            <a:ext cx="17769840" cy="2172462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52080" y="7680967"/>
            <a:ext cx="17769840" cy="21724622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7EB24B-B6A2-A345-A769-3D45B4B5D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DA53F-3EB7-D74B-A873-5865C0D7A43F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23E84D-DE5E-8744-80FE-98C372CA5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4FD934-F3E0-9340-B710-EC5FF6483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F5D8F-487B-2147-8D43-41E7DF2AC5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851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7368542"/>
            <a:ext cx="17776827" cy="3070858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9555" indent="0">
              <a:buNone/>
              <a:defRPr sz="9100" b="1"/>
            </a:lvl2pPr>
            <a:lvl3pPr marL="4179105" indent="0">
              <a:buNone/>
              <a:defRPr sz="8200" b="1"/>
            </a:lvl3pPr>
            <a:lvl4pPr marL="6268660" indent="0">
              <a:buNone/>
              <a:defRPr sz="7300" b="1"/>
            </a:lvl4pPr>
            <a:lvl5pPr marL="8358211" indent="0">
              <a:buNone/>
              <a:defRPr sz="7300" b="1"/>
            </a:lvl5pPr>
            <a:lvl6pPr marL="10447766" indent="0">
              <a:buNone/>
              <a:defRPr sz="7300" b="1"/>
            </a:lvl6pPr>
            <a:lvl7pPr marL="12537320" indent="0">
              <a:buNone/>
              <a:defRPr sz="7300" b="1"/>
            </a:lvl7pPr>
            <a:lvl8pPr marL="14626875" indent="0">
              <a:buNone/>
              <a:defRPr sz="7300" b="1"/>
            </a:lvl8pPr>
            <a:lvl9pPr marL="1671642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1680" y="10439400"/>
            <a:ext cx="17776827" cy="1896618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438112" y="7368542"/>
            <a:ext cx="17783810" cy="3070858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9555" indent="0">
              <a:buNone/>
              <a:defRPr sz="9100" b="1"/>
            </a:lvl2pPr>
            <a:lvl3pPr marL="4179105" indent="0">
              <a:buNone/>
              <a:defRPr sz="8200" b="1"/>
            </a:lvl3pPr>
            <a:lvl4pPr marL="6268660" indent="0">
              <a:buNone/>
              <a:defRPr sz="7300" b="1"/>
            </a:lvl4pPr>
            <a:lvl5pPr marL="8358211" indent="0">
              <a:buNone/>
              <a:defRPr sz="7300" b="1"/>
            </a:lvl5pPr>
            <a:lvl6pPr marL="10447766" indent="0">
              <a:buNone/>
              <a:defRPr sz="7300" b="1"/>
            </a:lvl6pPr>
            <a:lvl7pPr marL="12537320" indent="0">
              <a:buNone/>
              <a:defRPr sz="7300" b="1"/>
            </a:lvl7pPr>
            <a:lvl8pPr marL="14626875" indent="0">
              <a:buNone/>
              <a:defRPr sz="7300" b="1"/>
            </a:lvl8pPr>
            <a:lvl9pPr marL="1671642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438112" y="10439400"/>
            <a:ext cx="17783810" cy="1896618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32EA17F-B198-1449-87B6-53A5CDB3F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245B4-24BB-4342-A01C-F70007F5E9A1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5A80834-5953-BD42-BF88-CB5720837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7C0B0E4-CE12-674C-B8C9-C850782AB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9E6B3-5F5A-7647-9E39-CA434395F6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16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D3149EB-E883-294F-8D8D-448F86348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28A8F-A27E-4141-A2F6-4D801A927E33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64887F2-DB77-714E-BDD1-8775876A6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6EADACE-775F-7A45-9363-1A055136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8AAB56-A5FB-5545-887D-0BF0995145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4629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2EFD8D-DB18-074C-B1F8-C03AFC56F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67E05-76F3-2043-B170-CD451ED5AD86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716644F-869C-9F49-A2DB-E7C3E8F8E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91EC9D4-6154-4C41-B22E-7AAE4F9EB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C791E5-F58E-FC48-8C64-7A2B7AC774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550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7" y="1310640"/>
            <a:ext cx="13236577" cy="557784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30220" y="1310647"/>
            <a:ext cx="22491700" cy="28094942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7" y="6888487"/>
            <a:ext cx="13236577" cy="22517102"/>
          </a:xfrm>
        </p:spPr>
        <p:txBody>
          <a:bodyPr/>
          <a:lstStyle>
            <a:lvl1pPr marL="0" indent="0">
              <a:buNone/>
              <a:defRPr sz="6400"/>
            </a:lvl1pPr>
            <a:lvl2pPr marL="2089555" indent="0">
              <a:buNone/>
              <a:defRPr sz="5500"/>
            </a:lvl2pPr>
            <a:lvl3pPr marL="4179105" indent="0">
              <a:buNone/>
              <a:defRPr sz="4600"/>
            </a:lvl3pPr>
            <a:lvl4pPr marL="6268660" indent="0">
              <a:buNone/>
              <a:defRPr sz="4100"/>
            </a:lvl4pPr>
            <a:lvl5pPr marL="8358211" indent="0">
              <a:buNone/>
              <a:defRPr sz="4100"/>
            </a:lvl5pPr>
            <a:lvl6pPr marL="10447766" indent="0">
              <a:buNone/>
              <a:defRPr sz="4100"/>
            </a:lvl6pPr>
            <a:lvl7pPr marL="12537320" indent="0">
              <a:buNone/>
              <a:defRPr sz="4100"/>
            </a:lvl7pPr>
            <a:lvl8pPr marL="14626875" indent="0">
              <a:buNone/>
              <a:defRPr sz="4100"/>
            </a:lvl8pPr>
            <a:lvl9pPr marL="1671642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0D974D7-7FFB-884B-B728-3AE4D3EAD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254DB-6059-A04A-9099-B06A83952550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DB6C7F-C1A4-DA48-8E54-0AEC8B13F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6EC8E09-9D49-9446-A392-5019BC53D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1AB96-9EFC-CF45-8CBB-EA22774A9B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8019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6067" y="23042880"/>
            <a:ext cx="24140160" cy="272034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886067" y="2941320"/>
            <a:ext cx="2414016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4600"/>
            </a:lvl1pPr>
            <a:lvl2pPr marL="2089555" indent="0">
              <a:buNone/>
              <a:defRPr sz="12800"/>
            </a:lvl2pPr>
            <a:lvl3pPr marL="4179105" indent="0">
              <a:buNone/>
              <a:defRPr sz="11000"/>
            </a:lvl3pPr>
            <a:lvl4pPr marL="6268660" indent="0">
              <a:buNone/>
              <a:defRPr sz="9100"/>
            </a:lvl4pPr>
            <a:lvl5pPr marL="8358211" indent="0">
              <a:buNone/>
              <a:defRPr sz="9100"/>
            </a:lvl5pPr>
            <a:lvl6pPr marL="10447766" indent="0">
              <a:buNone/>
              <a:defRPr sz="9100"/>
            </a:lvl6pPr>
            <a:lvl7pPr marL="12537320" indent="0">
              <a:buNone/>
              <a:defRPr sz="9100"/>
            </a:lvl7pPr>
            <a:lvl8pPr marL="14626875" indent="0">
              <a:buNone/>
              <a:defRPr sz="9100"/>
            </a:lvl8pPr>
            <a:lvl9pPr marL="16716426" indent="0">
              <a:buNone/>
              <a:defRPr sz="9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86067" y="25763222"/>
            <a:ext cx="24140160" cy="3863338"/>
          </a:xfrm>
        </p:spPr>
        <p:txBody>
          <a:bodyPr/>
          <a:lstStyle>
            <a:lvl1pPr marL="0" indent="0">
              <a:buNone/>
              <a:defRPr sz="6400"/>
            </a:lvl1pPr>
            <a:lvl2pPr marL="2089555" indent="0">
              <a:buNone/>
              <a:defRPr sz="5500"/>
            </a:lvl2pPr>
            <a:lvl3pPr marL="4179105" indent="0">
              <a:buNone/>
              <a:defRPr sz="4600"/>
            </a:lvl3pPr>
            <a:lvl4pPr marL="6268660" indent="0">
              <a:buNone/>
              <a:defRPr sz="4100"/>
            </a:lvl4pPr>
            <a:lvl5pPr marL="8358211" indent="0">
              <a:buNone/>
              <a:defRPr sz="4100"/>
            </a:lvl5pPr>
            <a:lvl6pPr marL="10447766" indent="0">
              <a:buNone/>
              <a:defRPr sz="4100"/>
            </a:lvl6pPr>
            <a:lvl7pPr marL="12537320" indent="0">
              <a:buNone/>
              <a:defRPr sz="4100"/>
            </a:lvl7pPr>
            <a:lvl8pPr marL="14626875" indent="0">
              <a:buNone/>
              <a:defRPr sz="4100"/>
            </a:lvl8pPr>
            <a:lvl9pPr marL="1671642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C236DD-3D8F-D74E-A39F-1818B6FF6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1CD55-06A1-9E41-A023-F44529B91A0B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EAF9A5-7E36-9E4E-8A97-D5DDB8891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A632E8-1F41-CC40-8513-367EE4EE5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EAD2F3-5823-E645-9CDC-2E5EFE438F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549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C1C87B6-F389-6343-8ECA-7FC45DA74A2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11363" y="1317625"/>
            <a:ext cx="362108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13" tIns="208954" rIns="417913" bIns="20895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C963FFE-8F92-9E47-A457-2B4487A07A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011363" y="7680325"/>
            <a:ext cx="36210875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13" tIns="208954" rIns="417913" bIns="2089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081BB-EBA8-9C49-A454-FCB10E4508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11363" y="30510163"/>
            <a:ext cx="9388475" cy="1752600"/>
          </a:xfrm>
          <a:prstGeom prst="rect">
            <a:avLst/>
          </a:prstGeom>
        </p:spPr>
        <p:txBody>
          <a:bodyPr vert="horz" lIns="417913" tIns="208954" rIns="417913" bIns="208954" rtlCol="0" anchor="ctr"/>
          <a:lstStyle>
            <a:lvl1pPr algn="l" eaLnBrk="1" hangingPunct="1">
              <a:defRPr sz="5500">
                <a:solidFill>
                  <a:schemeClr val="tx1">
                    <a:tint val="75000"/>
                  </a:schemeClr>
                </a:solidFill>
                <a:latin typeface="Times New Roman" pitchFamily="1" charset="0"/>
              </a:defRPr>
            </a:lvl1pPr>
          </a:lstStyle>
          <a:p>
            <a:pPr>
              <a:defRPr/>
            </a:pPr>
            <a:fld id="{48144B09-F7E1-CA46-B214-4E38CE202F50}" type="datetimeFigureOut">
              <a:rPr lang="en-US"/>
              <a:pPr>
                <a:defRPr/>
              </a:pPr>
              <a:t>4/15/2022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61995-3535-254D-8AA9-32C4E54D81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746163" y="30510163"/>
            <a:ext cx="12741275" cy="1752600"/>
          </a:xfrm>
          <a:prstGeom prst="rect">
            <a:avLst/>
          </a:prstGeom>
        </p:spPr>
        <p:txBody>
          <a:bodyPr vert="horz" lIns="417913" tIns="208954" rIns="417913" bIns="208954" rtlCol="0" anchor="ctr"/>
          <a:lstStyle>
            <a:lvl1pPr algn="ctr" eaLnBrk="1" hangingPunct="1">
              <a:defRPr sz="5500">
                <a:solidFill>
                  <a:schemeClr val="tx1">
                    <a:tint val="75000"/>
                  </a:schemeClr>
                </a:solidFill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BEEAC-473E-5A48-926E-7E325FF4D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833763" y="30510163"/>
            <a:ext cx="9388475" cy="1752600"/>
          </a:xfrm>
          <a:prstGeom prst="rect">
            <a:avLst/>
          </a:prstGeom>
        </p:spPr>
        <p:txBody>
          <a:bodyPr vert="horz" wrap="square" lIns="417913" tIns="208954" rIns="417913" bIns="208954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500">
                <a:solidFill>
                  <a:srgbClr val="898989"/>
                </a:solidFill>
              </a:defRPr>
            </a:lvl1pPr>
          </a:lstStyle>
          <a:p>
            <a:fld id="{75569F4E-3454-C047-A6E4-2751840095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txStyles>
    <p:titleStyle>
      <a:lvl1pPr algn="ctr" defTabSz="4178300" rtl="0" eaLnBrk="0" fontAlgn="base" hangingPunct="0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8300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2pPr>
      <a:lvl3pPr algn="ctr" defTabSz="4178300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3pPr>
      <a:lvl4pPr algn="ctr" defTabSz="4178300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4pPr>
      <a:lvl5pPr algn="ctr" defTabSz="4178300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5pPr>
      <a:lvl6pPr marL="457200" algn="ctr" defTabSz="417830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914400" algn="ctr" defTabSz="417830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371600" algn="ctr" defTabSz="417830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1828800" algn="ctr" defTabSz="4178300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566863" indent="-1566863" algn="l" defTabSz="41783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4075" indent="-1304925" algn="l" defTabSz="41783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2875" indent="-1044575" algn="l" defTabSz="41783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12025" indent="-1044575" algn="l" defTabSz="41783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402763" indent="-1044575" algn="l" defTabSz="41783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92541" indent="-1044775" algn="l" defTabSz="4179105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82096" indent="-1044775" algn="l" defTabSz="4179105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71651" indent="-1044775" algn="l" defTabSz="4179105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61206" indent="-1044775" algn="l" defTabSz="4179105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910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9555" algn="l" defTabSz="417910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9105" algn="l" defTabSz="417910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8660" algn="l" defTabSz="417910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8211" algn="l" defTabSz="417910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7766" algn="l" defTabSz="417910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320" algn="l" defTabSz="417910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26875" algn="l" defTabSz="417910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16426" algn="l" defTabSz="417910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microsoft.com/office/2007/relationships/media" Target="../media/media2.m4a"/><Relationship Id="rId7" Type="http://schemas.openxmlformats.org/officeDocument/2006/relationships/image" Target="../media/image1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notesSlide" Target="../notesSlides/notesSlid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4.jpeg"/><Relationship Id="rId4" Type="http://schemas.openxmlformats.org/officeDocument/2006/relationships/audio" Target="../media/media2.m4a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0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9670690-0911-114F-A212-68940FD9C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7150" y="5127625"/>
            <a:ext cx="12331700" cy="2498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96" tIns="45700" rIns="91396" bIns="457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300">
              <a:latin typeface="Times New Roman" panose="02020603050405020304" pitchFamily="18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AED962C-C54F-4848-990A-3E6F5F8597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05200" y="2971800"/>
            <a:ext cx="34197925" cy="4038600"/>
          </a:xfrm>
        </p:spPr>
        <p:txBody>
          <a:bodyPr rtlCol="0">
            <a:normAutofit fontScale="90000"/>
          </a:bodyPr>
          <a:lstStyle/>
          <a:p>
            <a:pPr defTabSz="4179105" eaLnBrk="1" fontAlgn="auto" hangingPunct="1">
              <a:spcAft>
                <a:spcPts val="0"/>
              </a:spcAft>
              <a:defRPr/>
            </a:pPr>
            <a:br>
              <a:rPr lang="en-US" b="1" dirty="0">
                <a:latin typeface="American Typewriter Semibold" panose="02090604020004020304" pitchFamily="18" charset="77"/>
              </a:rPr>
            </a:br>
            <a:br>
              <a:rPr lang="en-US" sz="1200" b="1" dirty="0">
                <a:latin typeface="American Typewriter Semibold" panose="02090604020004020304" pitchFamily="18" charset="77"/>
              </a:rPr>
            </a:br>
            <a:br>
              <a:rPr lang="en-US" sz="1200" b="1" dirty="0">
                <a:latin typeface="American Typewriter Semibold" panose="02090604020004020304" pitchFamily="18" charset="77"/>
              </a:rPr>
            </a:br>
            <a:br>
              <a:rPr lang="en-US" sz="1200" b="1" dirty="0">
                <a:latin typeface="American Typewriter Semibold" panose="02090604020004020304" pitchFamily="18" charset="77"/>
              </a:rPr>
            </a:br>
            <a:br>
              <a:rPr lang="en-US" sz="1200" b="1" dirty="0">
                <a:latin typeface="American Typewriter Semibold" panose="02090604020004020304" pitchFamily="18" charset="77"/>
              </a:rPr>
            </a:br>
            <a:br>
              <a:rPr lang="en-US" sz="1200" b="1" dirty="0">
                <a:latin typeface="American Typewriter Semibold" panose="02090604020004020304" pitchFamily="18" charset="77"/>
              </a:rPr>
            </a:br>
            <a:r>
              <a:rPr lang="en-US" sz="5600" b="1" dirty="0">
                <a:latin typeface="American Typewriter Semibold" panose="02090604020004020304" pitchFamily="18" charset="77"/>
              </a:rPr>
              <a:t>Maria </a:t>
            </a:r>
            <a:r>
              <a:rPr lang="en-US" sz="5600" b="1" dirty="0" err="1">
                <a:latin typeface="American Typewriter Semibold" panose="02090604020004020304" pitchFamily="18" charset="77"/>
              </a:rPr>
              <a:t>Gencarelli</a:t>
            </a:r>
            <a:br>
              <a:rPr lang="en-US" sz="4400" b="1" dirty="0">
                <a:latin typeface="American Typewriter Semibold" panose="02090604020004020304" pitchFamily="18" charset="77"/>
              </a:rPr>
            </a:br>
            <a:r>
              <a:rPr lang="en-US" sz="4400" b="1" dirty="0">
                <a:latin typeface="American Typewriter Semibold" panose="02090604020004020304" pitchFamily="18" charset="77"/>
              </a:rPr>
              <a:t>Monmouth University</a:t>
            </a:r>
            <a:br>
              <a:rPr lang="en-US" b="1" dirty="0">
                <a:latin typeface="American Typewriter Semibold" panose="02090604020004020304" pitchFamily="18" charset="77"/>
              </a:rPr>
            </a:br>
            <a:r>
              <a:rPr lang="en-US" b="1" dirty="0">
                <a:latin typeface="American Typewriter Semibold" panose="02090604020004020304" pitchFamily="18" charset="77"/>
              </a:rPr>
              <a:t> </a:t>
            </a:r>
            <a:br>
              <a:rPr lang="en-US" b="1" dirty="0">
                <a:latin typeface="American Typewriter Semibold" panose="02090604020004020304" pitchFamily="18" charset="77"/>
              </a:rPr>
            </a:br>
            <a:endParaRPr lang="en-US" b="1" dirty="0">
              <a:latin typeface="American Typewriter Semibold" panose="02090604020004020304" pitchFamily="18" charset="77"/>
            </a:endParaRP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582D306-BE1B-704C-BC31-9FADF20037C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5257800"/>
            <a:ext cx="14325600" cy="27660600"/>
          </a:xfrm>
        </p:spPr>
        <p:txBody>
          <a:bodyPr rtlCol="0">
            <a:noAutofit/>
          </a:bodyPr>
          <a:lstStyle/>
          <a:p>
            <a:pPr marL="0" indent="0" defTabSz="417910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400" dirty="0">
                <a:solidFill>
                  <a:schemeClr val="bg1"/>
                </a:solidFill>
                <a:highlight>
                  <a:srgbClr val="FF83F7"/>
                </a:highlight>
                <a:latin typeface="American Typewriter Condensed" panose="02090606020004020304" pitchFamily="18" charset="77"/>
              </a:rPr>
              <a:t>Overview of Community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Long Branch, NJ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Monmouth County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30,516 Residents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Poverty Rate: 18.2%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Citizenship Rate: 80.5%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White: 66.98% African-American: 15.99% Other Race: 12.75% Two or More Races: 2.63%</a:t>
            </a:r>
          </a:p>
          <a:p>
            <a:pPr marL="0" indent="0" defTabSz="4179105" eaLnBrk="1" fontAlgn="auto" hangingPunct="1">
              <a:spcBef>
                <a:spcPts val="0"/>
              </a:spcBef>
              <a:spcAft>
                <a:spcPts val="0"/>
              </a:spcAft>
              <a:buNone/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endParaRPr lang="en-US" sz="5400" dirty="0">
              <a:latin typeface=""/>
            </a:endParaRPr>
          </a:p>
          <a:p>
            <a:pPr marL="0" indent="0" defTabSz="417910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400" dirty="0">
                <a:solidFill>
                  <a:schemeClr val="bg1"/>
                </a:solidFill>
                <a:highlight>
                  <a:srgbClr val="FF83F7"/>
                </a:highlight>
                <a:latin typeface="American Typewriter Condensed" panose="02090606020004020304" pitchFamily="18" charset="77"/>
              </a:rPr>
              <a:t>Overview of School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Long Branch Middle School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Grades 6</a:t>
            </a:r>
            <a:r>
              <a:rPr lang="en-US" sz="6000" baseline="30000" dirty="0">
                <a:latin typeface="American Typewriter Condensed L" panose="02090306020004020304" pitchFamily="18" charset="77"/>
              </a:rPr>
              <a:t>th</a:t>
            </a:r>
            <a:r>
              <a:rPr lang="en-US" sz="6000" dirty="0">
                <a:latin typeface="American Typewriter Condensed L" panose="02090306020004020304" pitchFamily="18" charset="77"/>
              </a:rPr>
              <a:t>-8</a:t>
            </a:r>
            <a:r>
              <a:rPr lang="en-US" sz="6000" baseline="30000" dirty="0">
                <a:latin typeface="American Typewriter Condensed L" panose="02090306020004020304" pitchFamily="18" charset="77"/>
              </a:rPr>
              <a:t>th</a:t>
            </a:r>
            <a:r>
              <a:rPr lang="en-US" sz="6000" dirty="0">
                <a:latin typeface="American Typewriter Condensed L" panose="02090306020004020304" pitchFamily="18" charset="77"/>
              </a:rPr>
              <a:t> 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1,192 students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Student/Teacher Ratio - 11:1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Students: 47% Female &amp; 53% Male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Race/Ethnicity: 24.4% White, 14.4% Black, 0.8% Asian, 57.5% Hispanic/Latino</a:t>
            </a:r>
          </a:p>
          <a:p>
            <a:pPr marL="0" indent="0" defTabSz="4179105" eaLnBrk="1" fontAlgn="auto" hangingPunct="1">
              <a:spcBef>
                <a:spcPts val="0"/>
              </a:spcBef>
              <a:spcAft>
                <a:spcPts val="0"/>
              </a:spcAft>
              <a:buNone/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endParaRPr lang="en-US" sz="5400" dirty="0">
              <a:latin typeface=""/>
            </a:endParaRPr>
          </a:p>
          <a:p>
            <a:pPr marL="0" indent="0" defTabSz="417910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400" dirty="0">
                <a:solidFill>
                  <a:schemeClr val="bg1"/>
                </a:solidFill>
                <a:highlight>
                  <a:srgbClr val="FF83F7"/>
                </a:highlight>
                <a:latin typeface="American Typewriter Condensed" panose="02090606020004020304" pitchFamily="18" charset="77"/>
              </a:rPr>
              <a:t>Overview of Classroom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Ms. </a:t>
            </a:r>
            <a:r>
              <a:rPr lang="en-US" sz="6000" dirty="0" err="1">
                <a:latin typeface="American Typewriter Condensed L" panose="02090306020004020304" pitchFamily="18" charset="77"/>
              </a:rPr>
              <a:t>Mantione’s</a:t>
            </a:r>
            <a:r>
              <a:rPr lang="en-US" sz="6000" dirty="0">
                <a:latin typeface="American Typewriter Condensed L" panose="02090306020004020304" pitchFamily="18" charset="77"/>
              </a:rPr>
              <a:t> 7</a:t>
            </a:r>
            <a:r>
              <a:rPr lang="en-US" sz="6000" baseline="30000" dirty="0">
                <a:latin typeface="American Typewriter Condensed L" panose="02090306020004020304" pitchFamily="18" charset="77"/>
              </a:rPr>
              <a:t>th</a:t>
            </a:r>
            <a:r>
              <a:rPr lang="en-US" sz="6000" dirty="0">
                <a:latin typeface="American Typewriter Condensed L" panose="02090306020004020304" pitchFamily="18" charset="77"/>
              </a:rPr>
              <a:t> Grade Math Classroom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6 Students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Math Programs: </a:t>
            </a:r>
            <a:r>
              <a:rPr lang="en-US" sz="6000" dirty="0" err="1">
                <a:latin typeface="American Typewriter Condensed L" panose="02090306020004020304" pitchFamily="18" charset="77"/>
              </a:rPr>
              <a:t>iReady</a:t>
            </a:r>
            <a:r>
              <a:rPr lang="en-US" sz="6000" dirty="0">
                <a:latin typeface="American Typewriter Condensed L" panose="02090306020004020304" pitchFamily="18" charset="77"/>
              </a:rPr>
              <a:t>, </a:t>
            </a:r>
            <a:r>
              <a:rPr lang="en-US" sz="6000" dirty="0" err="1">
                <a:latin typeface="American Typewriter Condensed L" panose="02090306020004020304" pitchFamily="18" charset="77"/>
              </a:rPr>
              <a:t>XtraMath</a:t>
            </a:r>
            <a:r>
              <a:rPr lang="en-US" sz="6000" dirty="0">
                <a:latin typeface="American Typewriter Condensed L" panose="02090306020004020304" pitchFamily="18" charset="77"/>
              </a:rPr>
              <a:t>, Big Ideas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Students are placed in two rows of 4-5 desks, but only 6 desks are used in total. There are often spaces between them and classmates</a:t>
            </a:r>
          </a:p>
          <a:p>
            <a:pPr marL="0" indent="-457200" defTabSz="4179105" eaLnBrk="1" fontAlgn="auto" hangingPunct="1"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Students heavily use Chromebooks</a:t>
            </a:r>
          </a:p>
          <a:p>
            <a:pPr marL="0" indent="0" defTabSz="417910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endParaRPr lang="en-US" sz="5400" dirty="0">
              <a:latin typeface="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F546FC6B-2644-F74C-9F85-5C6FF21A7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84400" y="6172200"/>
            <a:ext cx="11963400" cy="26136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404619" tIns="203107" rIns="404619" bIns="203107"/>
          <a:lstStyle/>
          <a:p>
            <a:pPr marL="456985" lvl="1" indent="0" eaLnBrk="1" hangingPunct="1">
              <a:defRPr/>
            </a:pPr>
            <a:endParaRPr lang="en-US" sz="4600" b="1" i="1" u="sng" dirty="0">
              <a:solidFill>
                <a:schemeClr val="tx2"/>
              </a:solidFill>
              <a:latin typeface="Arial" charset="0"/>
            </a:endParaRPr>
          </a:p>
          <a:p>
            <a:pPr marL="1091687" lvl="1" indent="-583928">
              <a:lnSpc>
                <a:spcPct val="90000"/>
              </a:lnSpc>
              <a:spcBef>
                <a:spcPct val="20000"/>
              </a:spcBef>
              <a:buSzPct val="100000"/>
              <a:buFontTx/>
              <a:buChar char="•"/>
              <a:defRPr/>
            </a:pPr>
            <a:endParaRPr lang="en-US" sz="3700" dirty="0">
              <a:latin typeface="Arial" charset="0"/>
            </a:endParaRPr>
          </a:p>
          <a:p>
            <a:pPr marL="1091687" lvl="1" indent="-583928">
              <a:lnSpc>
                <a:spcPct val="90000"/>
              </a:lnSpc>
              <a:spcBef>
                <a:spcPct val="20000"/>
              </a:spcBef>
              <a:buSzPct val="100000"/>
              <a:buFontTx/>
              <a:buChar char="•"/>
              <a:defRPr/>
            </a:pPr>
            <a:endParaRPr lang="en-US" sz="3200" dirty="0">
              <a:latin typeface="Arial" charset="0"/>
            </a:endParaRPr>
          </a:p>
          <a:p>
            <a:pPr marL="1091687" lvl="1" indent="-583928" eaLnBrk="1" hangingPunct="1">
              <a:spcBef>
                <a:spcPct val="20000"/>
              </a:spcBef>
              <a:defRPr/>
            </a:pPr>
            <a:endParaRPr lang="en-US" sz="3200" dirty="0">
              <a:latin typeface="Arial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r>
              <a:rPr lang="en-US" sz="3200" dirty="0">
                <a:latin typeface="Arial" charset="0"/>
              </a:rPr>
              <a:t>	</a:t>
            </a:r>
            <a:endParaRPr lang="en-US" sz="2700" b="1" i="1" u="sng" dirty="0">
              <a:solidFill>
                <a:schemeClr val="tx2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endParaRPr lang="en-US" sz="2700" b="1" i="1" u="sng" dirty="0">
              <a:solidFill>
                <a:schemeClr val="tx2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endParaRPr lang="en-US" sz="2700" b="1" i="1" u="sng" dirty="0">
              <a:solidFill>
                <a:schemeClr val="tx2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endParaRPr lang="en-US" sz="2700" b="1" i="1" u="sng" dirty="0">
              <a:solidFill>
                <a:schemeClr val="tx2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endParaRPr lang="en-US" sz="2700" b="1" i="1" u="sng" dirty="0">
              <a:solidFill>
                <a:schemeClr val="tx2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endParaRPr lang="en-US" sz="2700" b="1" i="1" u="sng" dirty="0">
              <a:solidFill>
                <a:schemeClr val="tx2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endParaRPr lang="en-US" sz="2700" b="1" i="1" u="sng" dirty="0">
              <a:solidFill>
                <a:schemeClr val="tx2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SzPct val="100000"/>
              <a:defRPr/>
            </a:pPr>
            <a:endParaRPr lang="en-US" sz="2700" b="1" i="1" u="sng" dirty="0">
              <a:solidFill>
                <a:schemeClr val="tx2"/>
              </a:solidFill>
              <a:latin typeface="Arial" charset="0"/>
            </a:endParaRPr>
          </a:p>
          <a:p>
            <a:pPr>
              <a:spcBef>
                <a:spcPct val="20000"/>
              </a:spcBef>
              <a:defRPr/>
            </a:pPr>
            <a:endParaRPr lang="en-US" sz="2700" dirty="0">
              <a:latin typeface="Arial" charset="0"/>
            </a:endParaRPr>
          </a:p>
        </p:txBody>
      </p:sp>
      <p:sp>
        <p:nvSpPr>
          <p:cNvPr id="2054" name="Text Box 151">
            <a:extLst>
              <a:ext uri="{FF2B5EF4-FFF2-40B4-BE49-F238E27FC236}">
                <a16:creationId xmlns:a16="http://schemas.microsoft.com/office/drawing/2014/main" id="{3595F6B3-42F0-7D44-8986-A12CA65E5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7600" y="5181600"/>
            <a:ext cx="10439400" cy="269796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396" tIns="45700" rIns="91396" bIns="45700">
            <a:spAutoFit/>
          </a:bodyPr>
          <a:lstStyle/>
          <a:p>
            <a:pPr marL="456985" indent="-456985" algn="ctr" defTabSz="4179105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5600" b="1" u="sng" dirty="0">
                <a:solidFill>
                  <a:schemeClr val="bg1"/>
                </a:solidFill>
                <a:highlight>
                  <a:srgbClr val="FF83F7"/>
                </a:highlight>
                <a:latin typeface="American Typewriter Condensed" panose="02090606020004020304" pitchFamily="18" charset="77"/>
              </a:rPr>
              <a:t>Description of Students</a:t>
            </a:r>
            <a:endParaRPr lang="en-US" sz="5600" b="1" dirty="0">
              <a:solidFill>
                <a:schemeClr val="bg1"/>
              </a:solidFill>
              <a:highlight>
                <a:srgbClr val="FF83F7"/>
              </a:highlight>
              <a:latin typeface="American Typewriter Condensed" panose="02090606020004020304" pitchFamily="18" charset="77"/>
              <a:cs typeface="Arial" pitchFamily="34" charset="0"/>
            </a:endParaRPr>
          </a:p>
          <a:p>
            <a:pPr indent="-457200" defTabSz="417910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5600" dirty="0">
                <a:solidFill>
                  <a:prstClr val="black"/>
                </a:solidFill>
                <a:latin typeface="American Typewriter Condensed L" panose="02090306020004020304" pitchFamily="18" charset="77"/>
              </a:rPr>
              <a:t>3 Males &amp; 3 Females</a:t>
            </a:r>
          </a:p>
          <a:p>
            <a:pPr indent="-457200" defTabSz="417910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5600" dirty="0">
                <a:solidFill>
                  <a:prstClr val="black"/>
                </a:solidFill>
                <a:latin typeface="American Typewriter Condensed L" panose="02090306020004020304" pitchFamily="18" charset="77"/>
              </a:rPr>
              <a:t>6 Students With Disabilities</a:t>
            </a:r>
          </a:p>
          <a:p>
            <a:pPr indent="-457200" defTabSz="4179105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5600" dirty="0">
                <a:solidFill>
                  <a:prstClr val="black"/>
                </a:solidFill>
                <a:latin typeface="American Typewriter Condensed L" panose="02090306020004020304" pitchFamily="18" charset="77"/>
              </a:rPr>
              <a:t>Types of disabilities include: listening comprehension, communication impairment, reading comprehension</a:t>
            </a:r>
          </a:p>
          <a:p>
            <a:pPr indent="-456985" defTabSz="4179105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tabLst>
                <a:tab pos="920319" algn="l"/>
                <a:tab pos="1320179" algn="l"/>
                <a:tab pos="1827943" algn="l"/>
                <a:tab pos="2335702" algn="l"/>
                <a:tab pos="2741912" algn="l"/>
                <a:tab pos="3198897" algn="l"/>
                <a:tab pos="3655881" algn="l"/>
                <a:tab pos="4112870" algn="l"/>
                <a:tab pos="4569850" algn="l"/>
                <a:tab pos="5077614" algn="l"/>
                <a:tab pos="5483824" algn="l"/>
                <a:tab pos="5940809" algn="l"/>
                <a:tab pos="6397793" algn="l"/>
                <a:tab pos="6854782" algn="l"/>
                <a:tab pos="7311762" algn="l"/>
                <a:tab pos="7768751" algn="l"/>
                <a:tab pos="8225736" algn="l"/>
                <a:tab pos="8682721" algn="l"/>
                <a:tab pos="9190484" algn="l"/>
              </a:tabLst>
              <a:defRPr/>
            </a:pPr>
            <a:r>
              <a:rPr lang="en-US" sz="5600" dirty="0">
                <a:solidFill>
                  <a:prstClr val="black"/>
                </a:solidFill>
                <a:latin typeface="American Typewriter Condensed L" panose="02090306020004020304" pitchFamily="18" charset="77"/>
              </a:rPr>
              <a:t>Students in this class seem to be able to stay on track, with a few exceptions.</a:t>
            </a:r>
            <a:endParaRPr lang="en-US" sz="5600" u="sng" dirty="0">
              <a:solidFill>
                <a:schemeClr val="tx2"/>
              </a:solidFill>
              <a:latin typeface="American Typewriter Condensed L" panose="02090306020004020304" pitchFamily="18" charset="77"/>
            </a:endParaRPr>
          </a:p>
          <a:p>
            <a:pPr marL="456985" indent="-456985" algn="ctr" eaLnBrk="1" hangingPunct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sz="5600" b="1" u="sng" dirty="0">
                <a:solidFill>
                  <a:schemeClr val="bg1"/>
                </a:solidFill>
                <a:highlight>
                  <a:srgbClr val="FF83F7"/>
                </a:highlight>
                <a:latin typeface="American Typewriter Condensed" panose="02090606020004020304" pitchFamily="18" charset="77"/>
              </a:rPr>
              <a:t> Course &amp; Project</a:t>
            </a:r>
          </a:p>
          <a:p>
            <a:pPr marL="685800" indent="-6858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5600" dirty="0">
                <a:latin typeface="American Typewriter Condensed L" panose="02090306020004020304" pitchFamily="18" charset="77"/>
              </a:rPr>
              <a:t>Pull Out Resource – 7</a:t>
            </a:r>
            <a:r>
              <a:rPr lang="en-US" sz="5600" baseline="30000" dirty="0">
                <a:latin typeface="American Typewriter Condensed L" panose="02090306020004020304" pitchFamily="18" charset="77"/>
              </a:rPr>
              <a:t>th</a:t>
            </a:r>
            <a:r>
              <a:rPr lang="en-US" sz="5600" dirty="0">
                <a:latin typeface="American Typewriter Condensed L" panose="02090306020004020304" pitchFamily="18" charset="77"/>
              </a:rPr>
              <a:t> Grade Math</a:t>
            </a:r>
          </a:p>
          <a:p>
            <a:pPr marL="685800" indent="-6858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5600" dirty="0">
                <a:latin typeface="American Typewriter Condensed L" panose="02090306020004020304" pitchFamily="18" charset="77"/>
              </a:rPr>
              <a:t>With the help of my cooperating teacher, we decided that an efficient project for the students would be a Jeopardy game. Students will be divided into teams, and using the covered lessons in the chapter, I formulated questions and created a Jeopardy game to increase comprehension of skills.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defRPr/>
            </a:pPr>
            <a:endParaRPr lang="en-US" sz="5600" dirty="0">
              <a:solidFill>
                <a:srgbClr val="7030A0"/>
              </a:solidFill>
              <a:latin typeface="+mn-lt"/>
            </a:endParaRPr>
          </a:p>
          <a:p>
            <a:pPr marL="456985" indent="-456985" algn="ctr" eaLnBrk="1" hangingPunct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sz="5600" b="1" u="sng" dirty="0">
                <a:solidFill>
                  <a:schemeClr val="bg1"/>
                </a:solidFill>
                <a:highlight>
                  <a:srgbClr val="FF83F7"/>
                </a:highlight>
                <a:latin typeface="American Typewriter Condensed" panose="02090606020004020304" pitchFamily="18" charset="77"/>
              </a:rPr>
              <a:t>Role</a:t>
            </a:r>
            <a:endParaRPr lang="en-US" sz="5600" b="1" dirty="0">
              <a:solidFill>
                <a:schemeClr val="bg1"/>
              </a:solidFill>
              <a:highlight>
                <a:srgbClr val="FF83F7"/>
              </a:highlight>
              <a:latin typeface="American Typewriter Condensed" panose="02090606020004020304" pitchFamily="18" charset="77"/>
            </a:endParaRPr>
          </a:p>
          <a:p>
            <a:pPr indent="-457200" eaLnBrk="1" hangingPunct="1">
              <a:buFont typeface="Arial" pitchFamily="34" charset="0"/>
              <a:buChar char="•"/>
              <a:defRPr/>
            </a:pPr>
            <a:r>
              <a:rPr lang="en-US" sz="5600" dirty="0">
                <a:latin typeface="American Typewriter Condensed L" panose="02090306020004020304" pitchFamily="18" charset="77"/>
              </a:rPr>
              <a:t>I helped students to better understand the concepts at hand. I assisted them when they needed help and broke down problems into ways that they better understood.</a:t>
            </a:r>
          </a:p>
          <a:p>
            <a:pPr algn="ctr" eaLnBrk="1" hangingPunct="1">
              <a:defRPr/>
            </a:pPr>
            <a:endParaRPr lang="en-US" sz="5600" b="1" i="1" u="sng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4103" name="Rectangle 73">
            <a:extLst>
              <a:ext uri="{FF2B5EF4-FFF2-40B4-BE49-F238E27FC236}">
                <a16:creationId xmlns:a16="http://schemas.microsoft.com/office/drawing/2014/main" id="{443013E4-E153-2146-A669-2D0948D21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1069667"/>
            <a:ext cx="33680400" cy="193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6" tIns="45700" rIns="91396" bIns="4570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0" b="1" i="1" dirty="0">
                <a:solidFill>
                  <a:srgbClr val="FF83F7"/>
                </a:solidFill>
                <a:latin typeface="American Typewriter" panose="02090604020004020304" pitchFamily="18" charset="77"/>
                <a:ea typeface="Calibri" panose="020F0502020204030204" pitchFamily="34" charset="0"/>
                <a:cs typeface="Arial" panose="020B0604020202020204" pitchFamily="34" charset="0"/>
              </a:rPr>
              <a:t>Clinical Experience Poster</a:t>
            </a:r>
            <a:endParaRPr lang="en-US" altLang="en-US" sz="12000" b="1" dirty="0">
              <a:solidFill>
                <a:srgbClr val="FF83F7"/>
              </a:solidFill>
              <a:latin typeface="American Typewriter" panose="02090604020004020304" pitchFamily="18" charset="77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081" name="Text Box 151">
            <a:extLst>
              <a:ext uri="{FF2B5EF4-FFF2-40B4-BE49-F238E27FC236}">
                <a16:creationId xmlns:a16="http://schemas.microsoft.com/office/drawing/2014/main" id="{EA2B7C01-050D-FE4C-8ABE-820970A7F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0" y="4648200"/>
            <a:ext cx="13868400" cy="284692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1396" tIns="45700" rIns="91396" bIns="45700">
            <a:spAutoFit/>
          </a:bodyPr>
          <a:lstStyle/>
          <a:p>
            <a:pPr marL="0" lvl="2" eaLnBrk="1" hangingPunct="1">
              <a:defRPr/>
            </a:pPr>
            <a:endParaRPr lang="en-US" sz="3600" dirty="0">
              <a:latin typeface="+mn-lt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7200" b="1" u="sng" dirty="0">
                <a:solidFill>
                  <a:schemeClr val="bg1"/>
                </a:solidFill>
                <a:highlight>
                  <a:srgbClr val="FF83F7"/>
                </a:highlight>
                <a:latin typeface="American Typewriter Condensed" panose="02090606020004020304" pitchFamily="18" charset="77"/>
              </a:rPr>
              <a:t>Understandings</a:t>
            </a:r>
          </a:p>
          <a:p>
            <a:pPr indent="-457200" eaLnBrk="1" hangingPunct="1">
              <a:buFont typeface="Arial" pitchFamily="34" charset="0"/>
              <a:buChar char="•"/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I learned that all students truly do learn at a different pace. That is commonly said in education, but it’s hard to understand the true meaning of it until you see it firsthand.</a:t>
            </a:r>
          </a:p>
          <a:p>
            <a:pPr indent="-457200" eaLnBrk="1" hangingPunct="1">
              <a:buFont typeface="Arial" pitchFamily="34" charset="0"/>
              <a:buChar char="•"/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In my coursework, I often learned about how students with different learning disabilities learn differently. They act in their own unique ways and need a bit more help to better cater to their needs.</a:t>
            </a:r>
          </a:p>
          <a:p>
            <a:pPr eaLnBrk="1" hangingPunct="1">
              <a:defRPr/>
            </a:pPr>
            <a:endParaRPr lang="en-US" sz="5400" dirty="0">
              <a:latin typeface="+mn-lt"/>
            </a:endParaRPr>
          </a:p>
          <a:p>
            <a:pPr algn="ctr" eaLnBrk="1" hangingPunct="1">
              <a:defRPr/>
            </a:pPr>
            <a:r>
              <a:rPr lang="en-US" sz="7200" b="1" u="sng" dirty="0">
                <a:solidFill>
                  <a:schemeClr val="bg1"/>
                </a:solidFill>
                <a:highlight>
                  <a:srgbClr val="FF83F7"/>
                </a:highlight>
                <a:latin typeface="American Typewriter Condensed" panose="02090606020004020304" pitchFamily="18" charset="77"/>
              </a:rPr>
              <a:t>Impacts</a:t>
            </a:r>
            <a:endParaRPr lang="en-US" sz="7200" b="1" dirty="0">
              <a:solidFill>
                <a:schemeClr val="bg1"/>
              </a:solidFill>
              <a:highlight>
                <a:srgbClr val="FF83F7"/>
              </a:highlight>
              <a:latin typeface="American Typewriter Condensed" panose="02090606020004020304" pitchFamily="18" charset="77"/>
            </a:endParaRPr>
          </a:p>
          <a:p>
            <a:pPr indent="-457200" eaLnBrk="1" hangingPunct="1">
              <a:buFont typeface="Arial" pitchFamily="34" charset="0"/>
              <a:buChar char="•"/>
              <a:defRPr/>
            </a:pPr>
            <a:r>
              <a:rPr lang="en-US" sz="6000" dirty="0">
                <a:latin typeface="American Typewriter Condensed L" panose="02090306020004020304" pitchFamily="18" charset="77"/>
              </a:rPr>
              <a:t>I impacted students by assisting them in their daily learning. I visited the classroom twice a week, so I was seeing them frequently. Students who needed assistance were given the proper guidance so they could better succeed.</a:t>
            </a:r>
            <a:endParaRPr lang="en-US" sz="6000" u="sng" dirty="0">
              <a:solidFill>
                <a:srgbClr val="7030A0"/>
              </a:solidFill>
              <a:latin typeface="American Typewriter Condensed L" panose="02090306020004020304" pitchFamily="18" charset="77"/>
              <a:cs typeface="Arial" charset="0"/>
            </a:endParaRPr>
          </a:p>
          <a:p>
            <a:pPr indent="-457200" eaLnBrk="1" hangingPunct="1">
              <a:buFont typeface="Arial" pitchFamily="34" charset="0"/>
              <a:buChar char="•"/>
              <a:defRPr/>
            </a:pPr>
            <a:endParaRPr lang="en-US" sz="5400" b="1" i="1" u="sng" dirty="0">
              <a:solidFill>
                <a:srgbClr val="7030A0"/>
              </a:solidFill>
              <a:latin typeface="+mn-lt"/>
              <a:cs typeface="Arial" charset="0"/>
            </a:endParaRPr>
          </a:p>
          <a:p>
            <a:pPr indent="-457200" algn="ctr" eaLnBrk="1" hangingPunct="1">
              <a:lnSpc>
                <a:spcPct val="150000"/>
              </a:lnSpc>
              <a:defRPr/>
            </a:pPr>
            <a:r>
              <a:rPr lang="en-US" sz="7200" b="1" u="sng" dirty="0">
                <a:solidFill>
                  <a:schemeClr val="bg1"/>
                </a:solidFill>
                <a:highlight>
                  <a:srgbClr val="FF83F7"/>
                </a:highlight>
                <a:latin typeface="American Typewriter Condensed" panose="02090606020004020304" pitchFamily="18" charset="77"/>
                <a:cs typeface="Arial" charset="0"/>
              </a:rPr>
              <a:t>Future Goals</a:t>
            </a:r>
            <a:endParaRPr lang="en-US" sz="7200" b="1" dirty="0">
              <a:solidFill>
                <a:schemeClr val="bg1"/>
              </a:solidFill>
              <a:highlight>
                <a:srgbClr val="FF83F7"/>
              </a:highlight>
              <a:latin typeface="American Typewriter Condensed" panose="02090606020004020304" pitchFamily="18" charset="77"/>
              <a:cs typeface="Arial" charset="0"/>
            </a:endParaRPr>
          </a:p>
          <a:p>
            <a:pPr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sz="5200" dirty="0">
                <a:latin typeface="American Typewriter Condensed L" panose="02090306020004020304" pitchFamily="18" charset="77"/>
                <a:cs typeface="Arial" charset="0"/>
              </a:rPr>
              <a:t>I plan to hopefully do more in future field placements. I hope to work more with students in small groups and act as more of a teacher, rather than an aid. While I know that I’ve assisted them, I wanted to do whatever I can to directly help them.</a:t>
            </a:r>
          </a:p>
          <a:p>
            <a:pPr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sz="5200" dirty="0">
                <a:solidFill>
                  <a:prstClr val="black"/>
                </a:solidFill>
                <a:latin typeface="American Typewriter Condensed L" panose="02090306020004020304" pitchFamily="18" charset="77"/>
                <a:cs typeface="Arial" charset="0"/>
              </a:rPr>
              <a:t>Better understand the material they’re looking at prior to entering the classroom is a key goal I’ve set for myself for future field placements. By assuring that I know what is being taught before I step into their world, I can be sure that I’m giving them the most adequate help possible.</a:t>
            </a:r>
          </a:p>
        </p:txBody>
      </p:sp>
      <p:sp>
        <p:nvSpPr>
          <p:cNvPr id="4105" name="AutoShape 11" descr="https://exchange.monmouth.edu/owa/service.svc/s/GetFileAttachment?id=AAMkADUzNTAzYTE4LTFkZmItNGNiYi05YzIyLTAwNDM3ZWFjNzY1YQBGAAAAAABs37bhHIjOTZx5dTE8j3XhBwAPER1YytVnSrnXabV0lCskAABD9o3ZAAAPER1YytVnSrnXabV0lCskAAArz5nnAAABEgAQAIHb4rEAYfJKpAohnv8TfIk%3D&amp;X-OWA-CANARY=K8IiKFfYV0uyOv4P07BNfrAXb10lP9YI5y-30Ryu2WlnOd0USRjeyB90ndruFggKMUdFnlP0wsA.&amp;isImagePreview=True">
            <a:extLst>
              <a:ext uri="{FF2B5EF4-FFF2-40B4-BE49-F238E27FC236}">
                <a16:creationId xmlns:a16="http://schemas.microsoft.com/office/drawing/2014/main" id="{3229387B-A57B-9442-94EA-07C39514D5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5100" y="-1746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106" name="AutoShape 13" descr="https://exchange.monmouth.edu/owa/service.svc/s/GetFileAttachment?id=AAMkADUzNTAzYTE4LTFkZmItNGNiYi05YzIyLTAwNDM3ZWFjNzY1YQBGAAAAAABs37bhHIjOTZx5dTE8j3XhBwAPER1YytVnSrnXabV0lCskAABD9o3ZAAAPER1YytVnSrnXabV0lCskAAArz5nnAAABEgAQAIHb4rEAYfJKpAohnv8TfIk%3D&amp;X-OWA-CANARY=K8IiKFfYV0uyOv4P07BNfrAXb10lP9YI5y-30Ryu2WlnOd0USRjeyB90ndruFggKMUdFnlP0wsA.&amp;isImagePreview=True">
            <a:extLst>
              <a:ext uri="{FF2B5EF4-FFF2-40B4-BE49-F238E27FC236}">
                <a16:creationId xmlns:a16="http://schemas.microsoft.com/office/drawing/2014/main" id="{22F2F6FB-582C-EA41-98A9-0751D28EB6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7500" y="-222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pic>
        <p:nvPicPr>
          <p:cNvPr id="4107" name="Picture 4">
            <a:extLst>
              <a:ext uri="{FF2B5EF4-FFF2-40B4-BE49-F238E27FC236}">
                <a16:creationId xmlns:a16="http://schemas.microsoft.com/office/drawing/2014/main" id="{FD343A85-A4C0-F14D-B32A-7881B5DC82E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-76200"/>
            <a:ext cx="9877425" cy="493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33879CB-1EF6-C74C-8BA5-A6DABFF8294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03" y="29489757"/>
            <a:ext cx="5695315" cy="3109942"/>
          </a:xfrm>
          <a:prstGeom prst="rect">
            <a:avLst/>
          </a:prstGeom>
        </p:spPr>
      </p:pic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054C1F5-1C87-704C-A78D-22AE819225D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588" y="29789824"/>
            <a:ext cx="7616337" cy="2200275"/>
          </a:xfrm>
          <a:prstGeom prst="rect">
            <a:avLst/>
          </a:prstGeom>
        </p:spPr>
      </p:pic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877DE71B-CAED-BE4B-9A95-67368C7078D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4213" y="151923"/>
            <a:ext cx="4938713" cy="4938713"/>
          </a:xfrm>
          <a:prstGeom prst="rect">
            <a:avLst/>
          </a:prstGeom>
        </p:spPr>
      </p:pic>
      <p:pic>
        <p:nvPicPr>
          <p:cNvPr id="2" name="Audio Recording Apr 13, 2022 at 3:02:15 AM" descr="Audio Recording Apr 13, 2022 at 3:02:15 AM">
            <a:hlinkClick r:id="" action="ppaction://media"/>
            <a:extLst>
              <a:ext uri="{FF2B5EF4-FFF2-40B4-BE49-F238E27FC236}">
                <a16:creationId xmlns:a16="http://schemas.microsoft.com/office/drawing/2014/main" id="{24C69D4C-CF8F-1DEE-05B4-DE807E07BB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9710400" y="16052800"/>
            <a:ext cx="812800" cy="812800"/>
          </a:xfrm>
          <a:prstGeom prst="rect">
            <a:avLst/>
          </a:prstGeom>
        </p:spPr>
      </p:pic>
      <p:pic>
        <p:nvPicPr>
          <p:cNvPr id="3" name="Audio Recording Apr 13, 2022 at 3:03:19 AM" descr="Audio Recording Apr 13, 2022 at 3:03:19 AM">
            <a:hlinkClick r:id="" action="ppaction://media"/>
            <a:extLst>
              <a:ext uri="{FF2B5EF4-FFF2-40B4-BE49-F238E27FC236}">
                <a16:creationId xmlns:a16="http://schemas.microsoft.com/office/drawing/2014/main" id="{B5B1A2F9-1306-A733-AE70-6929942DF84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9710400" y="16052800"/>
            <a:ext cx="812800" cy="812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64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2010</TotalTime>
  <Pages>1</Pages>
  <Words>522</Words>
  <Application>Microsoft Office PowerPoint</Application>
  <PresentationFormat>Custom</PresentationFormat>
  <Paragraphs>57</Paragraphs>
  <Slides>1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American Typewriter</vt:lpstr>
      <vt:lpstr>American Typewriter Condensed</vt:lpstr>
      <vt:lpstr>American Typewriter Condensed L</vt:lpstr>
      <vt:lpstr>American Typewriter Semibold</vt:lpstr>
      <vt:lpstr>Arial</vt:lpstr>
      <vt:lpstr>Calibri</vt:lpstr>
      <vt:lpstr>Times New Roman</vt:lpstr>
      <vt:lpstr>Office Theme</vt:lpstr>
      <vt:lpstr>      Maria Gencarelli Monmouth University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Independent Play Behaviors Using Opportunities to Engage in Stereotypic Behavior as Reinforcement  Gregory P. Hanley, Brian A. Iwata, Rachel H. Thompson, &amp; Jana S. Lindberg University Of Florida</dc:title>
  <dc:creator>gh</dc:creator>
  <cp:lastModifiedBy>Robert Smith</cp:lastModifiedBy>
  <cp:revision>151</cp:revision>
  <cp:lastPrinted>2002-03-27T20:40:30Z</cp:lastPrinted>
  <dcterms:created xsi:type="dcterms:W3CDTF">1999-04-12T09:26:27Z</dcterms:created>
  <dcterms:modified xsi:type="dcterms:W3CDTF">2022-04-15T12:27:48Z</dcterms:modified>
</cp:coreProperties>
</file>