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2F5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976" autoAdjust="0"/>
  </p:normalViewPr>
  <p:slideViewPr>
    <p:cSldViewPr>
      <p:cViewPr>
        <p:scale>
          <a:sx n="19" d="100"/>
          <a:sy n="19" d="100"/>
        </p:scale>
        <p:origin x="588" y="-111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3B8E6586-C905-47B0-AFF0-8BD2E03C5388}" type="datetimeFigureOut">
              <a:rPr lang="en-US"/>
              <a:pPr>
                <a:defRPr/>
              </a:pPr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9913FE-FB57-44EA-988E-A7EAABD41A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5E31E-CC06-454F-9334-B02B57B9B5F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C1BD3-4A66-4426-BBD9-483159DB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51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6F9D-6CC1-43C3-8CC7-26C6FAD75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3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DC83-A0B5-479E-BE83-188B6E9E1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4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72FF-93AA-4B49-8C3D-B6DE108E9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8C84-783A-4326-92A8-366661474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1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D6B7-AC21-4C06-8631-C5E704B4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2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471F-6007-4A0D-8EC4-06852D2C4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C63E1-6C8F-40F0-AC29-4BA04960B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38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2C431-BD24-40F9-A65D-12ACA738F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7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94BAE-B21E-4888-8689-DB94C4480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 rtlCol="0">
            <a:normAutofit/>
          </a:bodyPr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2516-8910-4D64-95E8-CF2031DB0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600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  <a:alpha val="12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7838" y="8763000"/>
            <a:ext cx="37855525" cy="208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300">
                <a:solidFill>
                  <a:srgbClr val="898989"/>
                </a:solidFill>
              </a:defRPr>
            </a:lvl1pPr>
          </a:lstStyle>
          <a:p>
            <a:fld id="{7AF2A92C-8025-4EFF-8E1C-275AE4989B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2pPr>
      <a:lvl3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3pPr>
      <a:lvl4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4pPr>
      <a:lvl5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9pPr>
    </p:titleStyle>
    <p:bodyStyle>
      <a:lvl1pPr marL="822325" indent="-822325" algn="l" defTabSz="3290888" rtl="0" eaLnBrk="0" fontAlgn="base" hangingPunct="0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563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45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688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linkprotect.cudasvc.com/url?a=https%3a%2f%2fmonmouth.maps.arcgis.com%2fhome%2fitem.html%3fid%3dcd841969a3114dfe951af3d6a85426da&amp;c=E,1,SYmfF4Hj6YQuYMGibz2qdHX11uiZIIvMW7SfYXq2la25tPwbdffP2M_KFQ8HRgGzriz9-wzPFehtjbrJNbpiXkyLdL922LuRaCBPsXk4&amp;typo=1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05418" y="814003"/>
            <a:ext cx="20878800" cy="4114800"/>
          </a:xfrm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rtlCol="0" anchor="ctr">
            <a:normAutofit/>
          </a:bodyPr>
          <a:lstStyle/>
          <a:p>
            <a:pPr defTabSz="3291840"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n-US" altLang="en-US" sz="6600" dirty="0">
                <a:latin typeface="Arial Hebrew" pitchFamily="2" charset="-79"/>
                <a:ea typeface="+mn-ea"/>
                <a:cs typeface="Arial Hebrew" pitchFamily="2" charset="-79"/>
              </a:rPr>
              <a:t>Development of a public tool to model shoaling areas in the Navesink River, New Jersey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11" y="1927297"/>
            <a:ext cx="8942387" cy="3276600"/>
          </a:xfrm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eaLnBrk="1" hangingPunct="1">
              <a:spcBef>
                <a:spcPts val="600"/>
              </a:spcBef>
            </a:pPr>
            <a:r>
              <a:rPr lang="en-US" altLang="en-US" sz="5400" dirty="0">
                <a:latin typeface="Arial Hebrew" pitchFamily="2" charset="-79"/>
                <a:cs typeface="Arial Hebrew" pitchFamily="2" charset="-79"/>
              </a:rPr>
              <a:t>Richard Kane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5400" dirty="0">
                <a:latin typeface="Arial Hebrew" pitchFamily="2" charset="-79"/>
                <a:cs typeface="Arial Hebrew" pitchFamily="2" charset="-79"/>
              </a:rPr>
              <a:t>Monmouth University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5400" dirty="0">
                <a:latin typeface="Arial Hebrew" pitchFamily="2" charset="-79"/>
                <a:cs typeface="Arial Hebrew" pitchFamily="2" charset="-79"/>
              </a:rPr>
              <a:t>April 1, 2021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409098" y="6842516"/>
            <a:ext cx="8940800" cy="7352737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lIns="274320" tIns="45720" rIns="91440" bIns="45720" anchor="ctr">
            <a:normAutofit/>
          </a:bodyPr>
          <a:lstStyle>
            <a:lvl1pPr algn="ctr" defTabSz="329184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Purpose:</a:t>
            </a:r>
            <a:endParaRPr lang="en-US" sz="4500" dirty="0">
              <a:solidFill>
                <a:schemeClr val="tx1"/>
              </a:solidFill>
              <a:latin typeface="Arial Hebrew" pitchFamily="2" charset="-79"/>
              <a:cs typeface="Arial Hebrew" pitchFamily="2" charset="-79"/>
            </a:endParaRPr>
          </a:p>
          <a:p>
            <a:pPr marL="857250" indent="-85725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Create accurate shoaling model using available wave modeling </a:t>
            </a:r>
          </a:p>
          <a:p>
            <a:pPr marL="857250" indent="-85725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Make shoaling tool available to public </a:t>
            </a:r>
          </a:p>
          <a:p>
            <a:pPr marL="857250" indent="-85725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Lay groundwork for more complicated water safety analysis  </a:t>
            </a:r>
            <a:r>
              <a:rPr lang="en-US" altLang="en-US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  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1505418" y="4915705"/>
            <a:ext cx="20878800" cy="2438400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>
            <a:lvl1pPr defTabSz="3290888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2918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82880" algn="l"/>
              </a:tabLst>
              <a:defRPr/>
            </a:pPr>
            <a:r>
              <a:rPr lang="en-US" altLang="en-US" sz="4500" dirty="0">
                <a:latin typeface="Arial Hebrew" pitchFamily="2" charset="-79"/>
                <a:cs typeface="Arial Hebrew" pitchFamily="2" charset="-79"/>
              </a:rPr>
              <a:t>How can existing wave modeling software be used to create a tool which will accurately model shoaling in the Navesink River?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3473390" y="5876274"/>
            <a:ext cx="9036263" cy="15258839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lIns="274320" tIns="45720" rIns="91440" bIns="45720" anchor="ctr">
            <a:normAutofit/>
          </a:bodyPr>
          <a:lstStyle>
            <a:lvl1pPr algn="ctr" defTabSz="329184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5300" dirty="0">
              <a:solidFill>
                <a:srgbClr val="7030A0"/>
              </a:solidFill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Methods:</a:t>
            </a:r>
          </a:p>
          <a:p>
            <a:pPr marL="577850" indent="-577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Existing wave modeling software was downloaded</a:t>
            </a:r>
          </a:p>
          <a:p>
            <a:pPr marL="577850" indent="-577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Fetch was calculated using existing software</a:t>
            </a:r>
          </a:p>
          <a:p>
            <a:pPr marL="577850" indent="-577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Wave height was calculated using existing software </a:t>
            </a:r>
          </a:p>
          <a:p>
            <a:pPr marL="577850" indent="-577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Shoaling area calculation</a:t>
            </a:r>
          </a:p>
          <a:p>
            <a:pPr marL="1035050" lvl="1" indent="-5778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48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Shoaling depth (Hb)</a:t>
            </a:r>
          </a:p>
          <a:p>
            <a:pPr marL="1035050" lvl="1" indent="-5778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48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Negative Hb (0 - Hb)</a:t>
            </a:r>
          </a:p>
          <a:p>
            <a:pPr marL="1035050" lvl="1" indent="-5778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48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Negative Hb ≥ Hb</a:t>
            </a:r>
            <a:endParaRPr lang="en-US" sz="600" dirty="0">
              <a:solidFill>
                <a:schemeClr val="tx1"/>
              </a:solidFill>
              <a:latin typeface="Arial Hebrew" pitchFamily="2" charset="-79"/>
              <a:cs typeface="Arial Hebrew" pitchFamily="2" charset="-79"/>
            </a:endParaRPr>
          </a:p>
          <a:p>
            <a:pPr marL="577850" indent="-577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Create Python script tool </a:t>
            </a:r>
          </a:p>
          <a:p>
            <a:pPr marL="577850" indent="-577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sz="53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Share to ArcGIS online </a:t>
            </a:r>
          </a:p>
          <a:p>
            <a:pPr marL="1035050" lvl="1" indent="-57785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endParaRPr lang="en-US" sz="4800" dirty="0">
              <a:solidFill>
                <a:schemeClr val="tx1"/>
              </a:solidFill>
              <a:latin typeface="Arial Hebrew" pitchFamily="2" charset="-79"/>
              <a:cs typeface="Arial Hebrew" pitchFamily="2" charset="-79"/>
            </a:endParaRP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1381547" y="14179549"/>
            <a:ext cx="8968351" cy="5585019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lIns="274320" tIns="45720" rIns="91440" bIns="45720" anchor="ctr">
            <a:noAutofit/>
          </a:bodyPr>
          <a:lstStyle>
            <a:lvl1pPr algn="ctr" defTabSz="329184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pPr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Products Obtained for Maps:</a:t>
            </a:r>
            <a:endParaRPr lang="en-US" sz="4500" dirty="0">
              <a:solidFill>
                <a:schemeClr val="tx1"/>
              </a:solidFill>
              <a:latin typeface="Arial Hebrew" pitchFamily="2" charset="-79"/>
              <a:cs typeface="Arial Hebrew" pitchFamily="2" charset="-79"/>
            </a:endParaRPr>
          </a:p>
          <a:p>
            <a:pPr marL="857250" indent="-85725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Bathometry from National Oceanic and Atmospheric Administration</a:t>
            </a:r>
          </a:p>
          <a:p>
            <a:pPr marL="857250" indent="-857250" algn="l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 Hebrew" pitchFamily="2" charset="-79"/>
                <a:cs typeface="Arial Hebrew" pitchFamily="2" charset="-79"/>
              </a:rPr>
              <a:t>Wave model from US Geological Survey</a:t>
            </a:r>
          </a:p>
        </p:txBody>
      </p:sp>
      <p:sp>
        <p:nvSpPr>
          <p:cNvPr id="3087" name="TextBox 5"/>
          <p:cNvSpPr txBox="1">
            <a:spLocks noChangeArrowheads="1"/>
          </p:cNvSpPr>
          <p:nvPr/>
        </p:nvSpPr>
        <p:spPr bwMode="auto">
          <a:xfrm>
            <a:off x="33473390" y="21135113"/>
            <a:ext cx="9036263" cy="107106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27432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32918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tabLst>
                <a:tab pos="182880" algn="l"/>
              </a:tabLst>
              <a:defRPr/>
            </a:pPr>
            <a:r>
              <a:rPr lang="en-US" altLang="en-US" sz="4500" dirty="0">
                <a:latin typeface="Arial Hebrew" pitchFamily="2" charset="-79"/>
                <a:cs typeface="Arial Hebrew" pitchFamily="2" charset="-79"/>
              </a:rPr>
              <a:t>Outcomes:</a:t>
            </a:r>
            <a:endParaRPr lang="en-US" sz="4500" dirty="0">
              <a:latin typeface="Arial Hebrew" pitchFamily="2" charset="-79"/>
              <a:cs typeface="Arial Hebrew" pitchFamily="2" charset="-79"/>
            </a:endParaRPr>
          </a:p>
          <a:p>
            <a:pPr marL="473075" indent="-473075" defTabSz="32918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latin typeface="Arial Hebrew" pitchFamily="2" charset="-79"/>
                <a:cs typeface="Arial Hebrew" pitchFamily="2" charset="-79"/>
              </a:rPr>
              <a:t>A model for shoaling area was created</a:t>
            </a:r>
          </a:p>
          <a:p>
            <a:pPr marL="473075" indent="-473075" defTabSz="32918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>
                <a:latin typeface="Arial Hebrew" pitchFamily="2" charset="-79"/>
                <a:cs typeface="Arial Hebrew" pitchFamily="2" charset="-79"/>
              </a:rPr>
              <a:t>Shoaling Area Model is available at:</a:t>
            </a:r>
          </a:p>
          <a:p>
            <a:pPr marL="473075" indent="-473075" defTabSz="329184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n-US" altLang="en-US" sz="4500" dirty="0" err="1">
                <a:latin typeface="Arial Hebrew" pitchFamily="2" charset="-79"/>
                <a:cs typeface="Arial Hebrew" pitchFamily="2" charset="-79"/>
                <a:hlinkClick r:id="rId3"/>
              </a:rPr>
              <a:t>Shaoling_Area_Model</a:t>
            </a:r>
            <a:endParaRPr lang="en-US" altLang="en-US" sz="4500" dirty="0">
              <a:latin typeface="Arial Hebrew" pitchFamily="2" charset="-79"/>
              <a:cs typeface="Arial Hebrew" pitchFamily="2" charset="-79"/>
            </a:endParaRPr>
          </a:p>
          <a:p>
            <a:pPr algn="ctr" eaLnBrk="1" hangingPunct="1">
              <a:defRPr/>
            </a:pPr>
            <a:endParaRPr lang="en-US" altLang="en-US" sz="4500" dirty="0">
              <a:latin typeface="Californian FB" pitchFamily="18" charset="0"/>
              <a:cs typeface="Arial Hebrew" pitchFamily="2" charset="-79"/>
            </a:endParaRPr>
          </a:p>
          <a:p>
            <a:pPr algn="ctr" eaLnBrk="1" hangingPunct="1">
              <a:defRPr/>
            </a:pPr>
            <a:endParaRPr lang="en-US" altLang="en-US" sz="4500" dirty="0">
              <a:latin typeface="Californian FB" pitchFamily="18" charset="0"/>
              <a:cs typeface="Arial Hebrew" pitchFamily="2" charset="-79"/>
            </a:endParaRPr>
          </a:p>
          <a:p>
            <a:pPr algn="ctr" eaLnBrk="1" hangingPunct="1">
              <a:defRPr/>
            </a:pPr>
            <a:endParaRPr lang="en-US" altLang="en-US" sz="4500" dirty="0">
              <a:latin typeface="Californian FB" pitchFamily="18" charset="0"/>
              <a:cs typeface="Arial Hebrew" pitchFamily="2" charset="-79"/>
            </a:endParaRPr>
          </a:p>
          <a:p>
            <a:pPr algn="ctr" eaLnBrk="1" hangingPunct="1">
              <a:defRPr/>
            </a:pPr>
            <a:endParaRPr lang="en-US" altLang="en-US" sz="4500" dirty="0">
              <a:latin typeface="Californian FB" pitchFamily="18" charset="0"/>
              <a:cs typeface="Arial Hebrew" pitchFamily="2" charset="-79"/>
            </a:endParaRPr>
          </a:p>
          <a:p>
            <a:pPr algn="ctr" eaLnBrk="1" hangingPunct="1">
              <a:defRPr/>
            </a:pPr>
            <a:endParaRPr lang="en-US" altLang="en-US" sz="6000" dirty="0">
              <a:latin typeface="Californian FB" pitchFamily="18" charset="0"/>
            </a:endParaRPr>
          </a:p>
          <a:p>
            <a:pPr marL="473075" indent="-473075" algn="ctr" eaLnBrk="1" hangingPunct="1">
              <a:buFont typeface="Arial" panose="020B0604020202020204" pitchFamily="34" charset="0"/>
              <a:buChar char="•"/>
              <a:defRPr/>
            </a:pPr>
            <a:endParaRPr lang="en-US" altLang="en-US" sz="6000" dirty="0">
              <a:latin typeface="Californian FB" pitchFamily="18" charset="0"/>
            </a:endParaRPr>
          </a:p>
          <a:p>
            <a:pPr algn="ctr" eaLnBrk="1" hangingPunct="1">
              <a:defRPr/>
            </a:pPr>
            <a:endParaRPr lang="en-US" altLang="en-US" sz="6000" dirty="0">
              <a:solidFill>
                <a:srgbClr val="7030A0"/>
              </a:solidFill>
              <a:latin typeface="Californian FB" pitchFamily="18" charset="0"/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2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8855" r="1550" b="18890"/>
          <a:stretch>
            <a:fillRect/>
          </a:stretch>
        </p:blipFill>
        <p:spPr bwMode="auto">
          <a:xfrm>
            <a:off x="33825022" y="924310"/>
            <a:ext cx="8295523" cy="41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24925C-501C-4A65-89CF-FC72840A2DBF}"/>
              </a:ext>
            </a:extLst>
          </p:cNvPr>
          <p:cNvSpPr txBox="1"/>
          <p:nvPr/>
        </p:nvSpPr>
        <p:spPr>
          <a:xfrm>
            <a:off x="26228186" y="9022964"/>
            <a:ext cx="6208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Figure 2. Shoaling area when a light breeze (12 MPH) is blowing out of the East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4E5F4-97E6-478C-9C42-3003EA783D62}"/>
              </a:ext>
            </a:extLst>
          </p:cNvPr>
          <p:cNvSpPr txBox="1"/>
          <p:nvPr/>
        </p:nvSpPr>
        <p:spPr>
          <a:xfrm>
            <a:off x="26225255" y="13989713"/>
            <a:ext cx="62230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Figure 3. Shoaling area when a  near gale (38 MPH) is blowing out of the East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ACD590-2E06-432A-ACB1-2580FC35952A}"/>
              </a:ext>
            </a:extLst>
          </p:cNvPr>
          <p:cNvSpPr txBox="1"/>
          <p:nvPr/>
        </p:nvSpPr>
        <p:spPr>
          <a:xfrm>
            <a:off x="26225255" y="19142044"/>
            <a:ext cx="59354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Figure 4. Shoaling area when a whole gale (68 MPH) is blowing out of the East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0DBF66-7FE9-4AB8-82A7-7A46BD72AECF}"/>
              </a:ext>
            </a:extLst>
          </p:cNvPr>
          <p:cNvSpPr txBox="1"/>
          <p:nvPr/>
        </p:nvSpPr>
        <p:spPr>
          <a:xfrm>
            <a:off x="26081475" y="24410657"/>
            <a:ext cx="6502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Figure 5. Shoaling when a </a:t>
            </a:r>
          </a:p>
          <a:p>
            <a:r>
              <a:rPr lang="en-US" sz="44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Hurricane Force (&gt;78 MPH) is blowing out of the East.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B3C587-2DF6-41C1-8A57-BF5E9D7BF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418" y="7989952"/>
            <a:ext cx="8723840" cy="48244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CF07D0-BBC7-4139-A59F-CCF52DE35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418" y="13454214"/>
            <a:ext cx="8723840" cy="4727932"/>
          </a:xfrm>
          <a:prstGeom prst="rect">
            <a:avLst/>
          </a:prstGeom>
        </p:spPr>
      </p:pic>
      <p:pic>
        <p:nvPicPr>
          <p:cNvPr id="29" name="Picture 28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591471B5-8F39-42A6-8FFE-1A89753E97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42" y="18703953"/>
            <a:ext cx="8723840" cy="4862319"/>
          </a:xfrm>
          <a:prstGeom prst="rect">
            <a:avLst/>
          </a:prstGeom>
        </p:spPr>
      </p:pic>
      <p:pic>
        <p:nvPicPr>
          <p:cNvPr id="31" name="Picture 30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A2AF90DE-5E2D-4B44-9509-D112B7CB1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153" y="24165581"/>
            <a:ext cx="8705629" cy="4344013"/>
          </a:xfrm>
          <a:prstGeom prst="rect">
            <a:avLst/>
          </a:prstGeom>
        </p:spPr>
      </p:pic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id="{C80C9D13-1487-4D98-87D0-EA0D26B9C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43" y="19948834"/>
            <a:ext cx="7294562" cy="71384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CA100F2-080F-41E8-9F4D-BAB7CD9BBD7A}"/>
              </a:ext>
            </a:extLst>
          </p:cNvPr>
          <p:cNvSpPr txBox="1"/>
          <p:nvPr/>
        </p:nvSpPr>
        <p:spPr>
          <a:xfrm>
            <a:off x="1381547" y="27037242"/>
            <a:ext cx="965733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Figure 1. Shoaling area script tool. Consists of nine </a:t>
            </a:r>
            <a:r>
              <a:rPr lang="en-US" sz="4500" dirty="0">
                <a:latin typeface="Arial Hebrew" pitchFamily="2" charset="-79"/>
                <a:cs typeface="Arial Hebrew" pitchFamily="2" charset="-79"/>
              </a:rPr>
              <a:t>mandatory</a:t>
            </a:r>
            <a:r>
              <a:rPr lang="en-US" sz="4400" dirty="0">
                <a:latin typeface="Arial Hebrew" pitchFamily="2" charset="-79"/>
                <a:ea typeface="Cambria Math" panose="02040503050406030204" pitchFamily="18" charset="0"/>
                <a:cs typeface="Arial Hebrew" pitchFamily="2" charset="-79"/>
              </a:rPr>
              <a:t> inputs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7F4B7-0CF7-4026-921A-D0EB0856A5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78351" y="7999548"/>
            <a:ext cx="4787913" cy="4829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EDAEC-5179-463C-95AF-56177C7080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351" y="13504028"/>
            <a:ext cx="4856924" cy="460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24D8F-1600-447A-B6FF-68C222775D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351" y="18789768"/>
            <a:ext cx="4836982" cy="4782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4175F-69C8-463C-A1E1-7E79200F14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33339" y="24165581"/>
            <a:ext cx="4823158" cy="4344014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EFC69197-F7BE-4668-A822-DB46C5ECC2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29" y="26087077"/>
            <a:ext cx="5082790" cy="5082790"/>
          </a:xfrm>
          <a:prstGeom prst="rect">
            <a:avLst/>
          </a:prstGeom>
        </p:spPr>
      </p:pic>
      <p:sp>
        <p:nvSpPr>
          <p:cNvPr id="28" name="Text Box 8">
            <a:extLst>
              <a:ext uri="{FF2B5EF4-FFF2-40B4-BE49-F238E27FC236}">
                <a16:creationId xmlns:a16="http://schemas.microsoft.com/office/drawing/2014/main" id="{F079D0D8-3642-4A76-80B8-1A835A0C7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7374" y="28648213"/>
            <a:ext cx="22646016" cy="3197524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>
            <a:lvl1pPr defTabSz="3290888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4800" dirty="0">
                <a:latin typeface="Arial Hebrew" pitchFamily="2" charset="-79"/>
                <a:cs typeface="Arial Hebrew" pitchFamily="2" charset="-79"/>
              </a:rPr>
              <a:t>Figures 2 – 5 depict output of shoaling area, as well as the Beaufort Scale wind speed to provide context for  wind and sea state. White indicates where shoaling will occur, blue indicates non-shoaling area.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78F7FAEA-FF8C-7C40-8B07-BCA150C01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637799"/>
            <a:ext cx="9912974" cy="31975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2918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defRPr/>
            </a:pPr>
            <a:r>
              <a:rPr lang="en-US" altLang="en-US" sz="4300" dirty="0">
                <a:latin typeface="Arial Hebrew" pitchFamily="2" charset="-79"/>
                <a:cs typeface="Arial Hebrew" pitchFamily="2" charset="-79"/>
              </a:rPr>
              <a:t>Contact Information:</a:t>
            </a:r>
          </a:p>
          <a:p>
            <a:pPr defTabSz="32918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defRPr/>
            </a:pPr>
            <a:r>
              <a:rPr lang="en-US" altLang="en-US" sz="4300" dirty="0">
                <a:latin typeface="Arial Hebrew" pitchFamily="2" charset="-79"/>
                <a:cs typeface="Arial Hebrew" pitchFamily="2" charset="-79"/>
              </a:rPr>
              <a:t>Richard Kane: s1204678@monmouth.edu</a:t>
            </a:r>
          </a:p>
          <a:p>
            <a:pPr defTabSz="329184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defRPr/>
            </a:pPr>
            <a:r>
              <a:rPr lang="en-US" altLang="en-US" sz="4300" dirty="0">
                <a:latin typeface="Arial Hebrew" pitchFamily="2" charset="-79"/>
                <a:cs typeface="Arial Hebrew" pitchFamily="2" charset="-79"/>
              </a:rPr>
              <a:t>Geoffrey Fouad: gfouad@monmouth.edu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5" ma:contentTypeDescription="Create a new document." ma:contentTypeScope="" ma:versionID="25410b5c24dc66a541c47d2f22445f00">
  <xsd:schema xmlns:xsd="http://www.w3.org/2001/XMLSchema" xmlns:xs="http://www.w3.org/2001/XMLSchema" xmlns:p="http://schemas.microsoft.com/office/2006/metadata/properties" xmlns:ns2="534808a3-1996-4bca-b93f-52da087a3071" targetNamespace="http://schemas.microsoft.com/office/2006/metadata/properties" ma:root="true" ma:fieldsID="c8c31d25db4abf5bc6045b6816222412" ns2:_="">
    <xsd:import namespace="534808a3-1996-4bca-b93f-52da087a3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A2D81-0B7B-4456-AF2E-B09EB2A53877}"/>
</file>

<file path=customXml/itemProps2.xml><?xml version="1.0" encoding="utf-8"?>
<ds:datastoreItem xmlns:ds="http://schemas.openxmlformats.org/officeDocument/2006/customXml" ds:itemID="{663A8E1F-FD26-406E-AFD5-5C5A19F3487A}"/>
</file>

<file path=customXml/itemProps3.xml><?xml version="1.0" encoding="utf-8"?>
<ds:datastoreItem xmlns:ds="http://schemas.openxmlformats.org/officeDocument/2006/customXml" ds:itemID="{E0D993B6-AA66-4098-9A89-FBB4C1E738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306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Hebrew</vt:lpstr>
      <vt:lpstr>Calibri</vt:lpstr>
      <vt:lpstr>Calibri Light</vt:lpstr>
      <vt:lpstr>Californian FB</vt:lpstr>
      <vt:lpstr>Cambria Math</vt:lpstr>
      <vt:lpstr>Office Theme</vt:lpstr>
      <vt:lpstr>Development of a public tool to model shoaling areas in the Navesink River, New Jersey</vt:lpstr>
    </vt:vector>
  </TitlesOfParts>
  <Company>OCVTS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jwnek</dc:creator>
  <cp:lastModifiedBy>Richard Kane</cp:lastModifiedBy>
  <cp:revision>148</cp:revision>
  <dcterms:created xsi:type="dcterms:W3CDTF">2009-03-20T03:11:57Z</dcterms:created>
  <dcterms:modified xsi:type="dcterms:W3CDTF">2021-04-08T14:31:02Z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