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7" r:id="rId3"/>
    <p:sldMasterId id="2147483653" r:id="rId4"/>
  </p:sldMasterIdLst>
  <p:notesMasterIdLst>
    <p:notesMasterId r:id="rId6"/>
  </p:notesMasterIdLst>
  <p:sldIdLst>
    <p:sldId id="256" r:id="rId5"/>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E1"/>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0" autoAdjust="0"/>
    <p:restoredTop sz="95538" autoAdjust="0"/>
  </p:normalViewPr>
  <p:slideViewPr>
    <p:cSldViewPr snapToGrid="0" snapToObjects="1" showGuides="1">
      <p:cViewPr varScale="1">
        <p:scale>
          <a:sx n="22" d="100"/>
          <a:sy n="22" d="100"/>
        </p:scale>
        <p:origin x="1626" y="120"/>
      </p:cViewPr>
      <p:guideLst>
        <p:guide orient="horz" pos="3422"/>
        <p:guide orient="horz" pos="288"/>
        <p:guide orient="horz" pos="20160"/>
        <p:guide orient="horz"/>
        <p:guide pos="678"/>
        <p:guide pos="31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4/6/2021</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674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666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674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761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761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674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674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666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761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674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761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761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674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4860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674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769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674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769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769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674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586959"/>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684015"/>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579021"/>
            <a:ext cx="241733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684015"/>
            <a:ext cx="24173392" cy="857368"/>
          </a:xfrm>
          <a:prstGeom prst="rect">
            <a:avLst/>
          </a:prstGeom>
          <a:noFill/>
        </p:spPr>
        <p:txBody>
          <a:bodyPr wrap="square" lIns="104498" tIns="104498" rIns="104498" bIns="104498" anchor="ctr"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684015"/>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586959"/>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5215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280160"/>
          </a:xfrm>
          <a:prstGeom prst="rect">
            <a:avLst/>
          </a:prstGeom>
        </p:spPr>
        <p:txBody>
          <a:bodyPr anchor="t" anchorCtr="1">
            <a:no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C050845-0775-CF48-B61D-0209BAB93746}"/>
              </a:ext>
            </a:extLst>
          </p:cNvPr>
          <p:cNvGrpSpPr/>
          <p:nvPr userDrawn="1"/>
        </p:nvGrpSpPr>
        <p:grpSpPr>
          <a:xfrm>
            <a:off x="-138787" y="-1"/>
            <a:ext cx="51383316" cy="33026324"/>
            <a:chOff x="-37187" y="-1"/>
            <a:chExt cx="51383316" cy="33026324"/>
          </a:xfrm>
        </p:grpSpPr>
        <p:sp>
          <p:nvSpPr>
            <p:cNvPr id="11" name="Freeform 10">
              <a:extLst>
                <a:ext uri="{FF2B5EF4-FFF2-40B4-BE49-F238E27FC236}">
                  <a16:creationId xmlns:a16="http://schemas.microsoft.com/office/drawing/2014/main" id="{791834C3-A4FA-2447-9D33-8C02F83866B1}"/>
                </a:ext>
              </a:extLst>
            </p:cNvPr>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6BE1C53D-51A9-E44F-A940-757998B010A9}"/>
                </a:ext>
              </a:extLst>
            </p:cNvPr>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6E13B82-709D-C344-96DD-002C1AA8E771}"/>
                </a:ext>
              </a:extLst>
            </p:cNvPr>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9" name="Table 58">
            <a:extLst>
              <a:ext uri="{FF2B5EF4-FFF2-40B4-BE49-F238E27FC236}">
                <a16:creationId xmlns:a16="http://schemas.microsoft.com/office/drawing/2014/main" id="{3342747D-A0A8-EE4B-A727-9063E0AF8A36}"/>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D2FA36D6-59F1-3244-923D-6932AA5B659D}"/>
              </a:ext>
            </a:extLst>
          </p:cNvPr>
          <p:cNvGraphicFramePr>
            <a:graphicFrameLocks noGrp="1"/>
          </p:cNvGraphicFramePr>
          <p:nvPr userDrawn="1">
            <p:extLst>
              <p:ext uri="{D42A27DB-BD31-4B8C-83A1-F6EECF244321}">
                <p14:modId xmlns:p14="http://schemas.microsoft.com/office/powerpoint/2010/main" val="91124747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CAFD41-62F5-F448-B563-BE88FC5F08F1}"/>
              </a:ext>
            </a:extLst>
          </p:cNvPr>
          <p:cNvGrpSpPr/>
          <p:nvPr userDrawn="1"/>
        </p:nvGrpSpPr>
        <p:grpSpPr>
          <a:xfrm>
            <a:off x="-138787" y="-1"/>
            <a:ext cx="51383316" cy="33026324"/>
            <a:chOff x="-37187" y="-1"/>
            <a:chExt cx="51383316" cy="33026324"/>
          </a:xfrm>
        </p:grpSpPr>
        <p:sp>
          <p:nvSpPr>
            <p:cNvPr id="70" name="Freeform 69"/>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00582654"/>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193A174-3BEE-2042-8389-F2B8289D9F21}"/>
              </a:ext>
            </a:extLst>
          </p:cNvPr>
          <p:cNvGrpSpPr/>
          <p:nvPr userDrawn="1"/>
        </p:nvGrpSpPr>
        <p:grpSpPr>
          <a:xfrm>
            <a:off x="-138787" y="-1"/>
            <a:ext cx="51383316" cy="33026324"/>
            <a:chOff x="-37187" y="-1"/>
            <a:chExt cx="51383316" cy="33026324"/>
          </a:xfrm>
        </p:grpSpPr>
        <p:sp>
          <p:nvSpPr>
            <p:cNvPr id="11" name="Freeform 10">
              <a:extLst>
                <a:ext uri="{FF2B5EF4-FFF2-40B4-BE49-F238E27FC236}">
                  <a16:creationId xmlns:a16="http://schemas.microsoft.com/office/drawing/2014/main" id="{BA6E1816-7EE3-594D-A2D8-A70711CF312D}"/>
                </a:ext>
              </a:extLst>
            </p:cNvPr>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14B188A3-EB19-EC48-B7F6-0F99F841A5F6}"/>
                </a:ext>
              </a:extLst>
            </p:cNvPr>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9DBF672-5B95-2C48-82B4-A5BC4087FC63}"/>
                </a:ext>
              </a:extLst>
            </p:cNvPr>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9DAAEEE8-C550-A840-9552-E55E5C05FB8F}"/>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E5C08DDE-E6DD-EA43-9877-A65807DFFF0A}"/>
              </a:ext>
            </a:extLst>
          </p:cNvPr>
          <p:cNvGraphicFramePr>
            <a:graphicFrameLocks noGrp="1"/>
          </p:cNvGraphicFramePr>
          <p:nvPr userDrawn="1">
            <p:extLst>
              <p:ext uri="{D42A27DB-BD31-4B8C-83A1-F6EECF244321}">
                <p14:modId xmlns:p14="http://schemas.microsoft.com/office/powerpoint/2010/main" val="420659271"/>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F52AE6B-8788-7A4B-8120-060AFCA7D218}"/>
              </a:ext>
            </a:extLst>
          </p:cNvPr>
          <p:cNvGrpSpPr/>
          <p:nvPr userDrawn="1"/>
        </p:nvGrpSpPr>
        <p:grpSpPr>
          <a:xfrm>
            <a:off x="-138787" y="-1"/>
            <a:ext cx="51383316" cy="33026324"/>
            <a:chOff x="-37187" y="-1"/>
            <a:chExt cx="51383316" cy="33026324"/>
          </a:xfrm>
        </p:grpSpPr>
        <p:sp>
          <p:nvSpPr>
            <p:cNvPr id="11" name="Freeform 10">
              <a:extLst>
                <a:ext uri="{FF2B5EF4-FFF2-40B4-BE49-F238E27FC236}">
                  <a16:creationId xmlns:a16="http://schemas.microsoft.com/office/drawing/2014/main" id="{ECA23755-5AEF-F549-BC43-1F1B8C8F76B4}"/>
                </a:ext>
              </a:extLst>
            </p:cNvPr>
            <p:cNvSpPr/>
            <p:nvPr userDrawn="1"/>
          </p:nvSpPr>
          <p:spPr>
            <a:xfrm>
              <a:off x="46296" y="18105"/>
              <a:ext cx="51299833" cy="330082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rgbClr val="E3E9E5"/>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99C831CC-3D10-D646-A87C-5B1755C9CA2D}"/>
                </a:ext>
              </a:extLst>
            </p:cNvPr>
            <p:cNvSpPr/>
            <p:nvPr userDrawn="1"/>
          </p:nvSpPr>
          <p:spPr>
            <a:xfrm flipH="1" flipV="1">
              <a:off x="46295" y="18105"/>
              <a:ext cx="51299830" cy="32991233"/>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091062C-6BC3-234F-8AB9-D813C4BF14CB}"/>
                </a:ext>
              </a:extLst>
            </p:cNvPr>
            <p:cNvSpPr/>
            <p:nvPr userDrawn="1"/>
          </p:nvSpPr>
          <p:spPr>
            <a:xfrm>
              <a:off x="-37187" y="-1"/>
              <a:ext cx="51383316" cy="33026324"/>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 Box 14"/>
          <p:cNvSpPr txBox="1">
            <a:spLocks noChangeArrowheads="1"/>
          </p:cNvSpPr>
          <p:nvPr userDrawn="1"/>
        </p:nvSpPr>
        <p:spPr bwMode="auto">
          <a:xfrm>
            <a:off x="1208499" y="32132794"/>
            <a:ext cx="2932106"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3" name="Table 62">
            <a:extLst>
              <a:ext uri="{FF2B5EF4-FFF2-40B4-BE49-F238E27FC236}">
                <a16:creationId xmlns:a16="http://schemas.microsoft.com/office/drawing/2014/main" id="{F9140C80-74D5-6241-B4E3-0EFCFBB2757F}"/>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314F6FA8-3727-D846-897B-26B8FBCFDAC3}"/>
              </a:ext>
            </a:extLst>
          </p:cNvPr>
          <p:cNvGraphicFramePr>
            <a:graphicFrameLocks noGrp="1"/>
          </p:cNvGraphicFramePr>
          <p:nvPr userDrawn="1">
            <p:extLst>
              <p:ext uri="{D42A27DB-BD31-4B8C-83A1-F6EECF244321}">
                <p14:modId xmlns:p14="http://schemas.microsoft.com/office/powerpoint/2010/main" val="139730091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 Placeholder 309"/>
          <p:cNvSpPr>
            <a:spLocks noGrp="1"/>
          </p:cNvSpPr>
          <p:nvPr>
            <p:ph type="body" sz="quarter" idx="10"/>
          </p:nvPr>
        </p:nvSpPr>
        <p:spPr>
          <a:xfrm>
            <a:off x="1054884" y="4729131"/>
            <a:ext cx="11732948" cy="9206889"/>
          </a:xfrm>
        </p:spPr>
        <p:txBody>
          <a:bodyPr/>
          <a:lstStyle/>
          <a:p>
            <a:pPr marL="857250" indent="-857250">
              <a:buFont typeface="Arial" panose="020B0604020202020204" pitchFamily="34" charset="0"/>
              <a:buChar char="•"/>
            </a:pPr>
            <a:r>
              <a:rPr lang="en-US" sz="6000" dirty="0" smtClean="0"/>
              <a:t>Assess one foot of sea level rise in </a:t>
            </a:r>
            <a:r>
              <a:rPr lang="en-US" sz="6000" dirty="0" smtClean="0"/>
              <a:t>Atlantic City, New Jersey</a:t>
            </a:r>
            <a:endParaRPr lang="en-US" sz="6000" dirty="0"/>
          </a:p>
          <a:p>
            <a:pPr marL="857250" indent="-857250">
              <a:buFont typeface="Arial" panose="020B0604020202020204" pitchFamily="34" charset="0"/>
              <a:buChar char="•"/>
            </a:pPr>
            <a:r>
              <a:rPr lang="en-US" sz="6000" dirty="0"/>
              <a:t>Map vulnerable populations in Atlantic City based on age, education, and </a:t>
            </a:r>
            <a:r>
              <a:rPr lang="en-US" sz="6000" dirty="0" smtClean="0"/>
              <a:t>income</a:t>
            </a:r>
            <a:endParaRPr lang="en-US" sz="6000" dirty="0"/>
          </a:p>
          <a:p>
            <a:pPr marL="857250" indent="-857250">
              <a:buFont typeface="Arial" panose="020B0604020202020204" pitchFamily="34" charset="0"/>
              <a:buChar char="•"/>
            </a:pPr>
            <a:r>
              <a:rPr lang="en-US" sz="6000" dirty="0"/>
              <a:t>Recognize areas of vulnerable populations who will be in need of assistance due to the effects of sea level </a:t>
            </a:r>
            <a:r>
              <a:rPr lang="en-US" sz="6000" dirty="0" smtClean="0"/>
              <a:t>rise</a:t>
            </a:r>
            <a:endParaRPr lang="en-US" sz="6000" dirty="0"/>
          </a:p>
        </p:txBody>
      </p:sp>
      <p:sp>
        <p:nvSpPr>
          <p:cNvPr id="329" name="Text Placeholder 328"/>
          <p:cNvSpPr>
            <a:spLocks noGrp="1"/>
          </p:cNvSpPr>
          <p:nvPr>
            <p:ph type="body" sz="quarter" idx="11"/>
          </p:nvPr>
        </p:nvSpPr>
        <p:spPr>
          <a:xfrm>
            <a:off x="1076062" y="3903356"/>
            <a:ext cx="11723688" cy="857368"/>
          </a:xfrm>
        </p:spPr>
        <p:txBody>
          <a:bodyPr/>
          <a:lstStyle/>
          <a:p>
            <a:r>
              <a:rPr lang="en-US" sz="7200" dirty="0" smtClean="0"/>
              <a:t>Purpose</a:t>
            </a:r>
            <a:endParaRPr lang="en-US" sz="7200" dirty="0"/>
          </a:p>
        </p:txBody>
      </p:sp>
      <p:sp>
        <p:nvSpPr>
          <p:cNvPr id="313" name="Text Placeholder 312"/>
          <p:cNvSpPr>
            <a:spLocks noGrp="1"/>
          </p:cNvSpPr>
          <p:nvPr>
            <p:ph type="body" sz="quarter" idx="20"/>
          </p:nvPr>
        </p:nvSpPr>
        <p:spPr>
          <a:xfrm>
            <a:off x="888671" y="14707010"/>
            <a:ext cx="11725540" cy="857368"/>
          </a:xfrm>
        </p:spPr>
        <p:txBody>
          <a:bodyPr/>
          <a:lstStyle/>
          <a:p>
            <a:r>
              <a:rPr lang="en-US" sz="7200" dirty="0" smtClean="0"/>
              <a:t>Data Obtained</a:t>
            </a:r>
            <a:endParaRPr lang="en-US" sz="7200" dirty="0"/>
          </a:p>
        </p:txBody>
      </p:sp>
      <p:sp>
        <p:nvSpPr>
          <p:cNvPr id="330" name="Text Placeholder 329"/>
          <p:cNvSpPr>
            <a:spLocks noGrp="1"/>
          </p:cNvSpPr>
          <p:nvPr>
            <p:ph type="body" sz="quarter" idx="21"/>
          </p:nvPr>
        </p:nvSpPr>
        <p:spPr>
          <a:xfrm>
            <a:off x="14537892" y="17251559"/>
            <a:ext cx="17412648" cy="1635586"/>
          </a:xfrm>
        </p:spPr>
        <p:txBody>
          <a:bodyPr/>
          <a:lstStyle/>
          <a:p>
            <a:r>
              <a:rPr lang="en-US" sz="3600" dirty="0" smtClean="0"/>
              <a:t>Figure 1 . Map of Atlantic City </a:t>
            </a:r>
            <a:r>
              <a:rPr lang="en-US" sz="3600" dirty="0" smtClean="0"/>
              <a:t>showing </a:t>
            </a:r>
            <a:r>
              <a:rPr lang="en-US" sz="3600" dirty="0" smtClean="0"/>
              <a:t>vulnerability based on age and </a:t>
            </a:r>
            <a:r>
              <a:rPr lang="en-US" sz="3600" dirty="0" smtClean="0"/>
              <a:t>one </a:t>
            </a:r>
            <a:r>
              <a:rPr lang="en-US" sz="3600" dirty="0" smtClean="0"/>
              <a:t>foot of sea level </a:t>
            </a:r>
            <a:r>
              <a:rPr lang="en-US" sz="3600" dirty="0" smtClean="0"/>
              <a:t>rise (black areas). U.S. </a:t>
            </a:r>
            <a:r>
              <a:rPr lang="en-US" sz="3600" dirty="0" smtClean="0"/>
              <a:t>Census tracts of older people are darker red (more vulnerable).</a:t>
            </a:r>
            <a:endParaRPr lang="en-US" sz="3600" dirty="0"/>
          </a:p>
        </p:txBody>
      </p:sp>
      <p:sp>
        <p:nvSpPr>
          <p:cNvPr id="331" name="Text Placeholder 330"/>
          <p:cNvSpPr>
            <a:spLocks noGrp="1"/>
          </p:cNvSpPr>
          <p:nvPr>
            <p:ph type="body" sz="quarter" idx="22"/>
          </p:nvPr>
        </p:nvSpPr>
        <p:spPr>
          <a:xfrm>
            <a:off x="1622481" y="22204375"/>
            <a:ext cx="11723688" cy="1319033"/>
          </a:xfrm>
        </p:spPr>
        <p:txBody>
          <a:bodyPr/>
          <a:lstStyle/>
          <a:p>
            <a:r>
              <a:rPr lang="en-US" sz="7200" dirty="0" smtClean="0"/>
              <a:t>Methods</a:t>
            </a:r>
            <a:endParaRPr lang="en-US" sz="7200" dirty="0"/>
          </a:p>
        </p:txBody>
      </p:sp>
      <p:sp>
        <p:nvSpPr>
          <p:cNvPr id="332" name="Text Placeholder 331"/>
          <p:cNvSpPr>
            <a:spLocks noGrp="1"/>
          </p:cNvSpPr>
          <p:nvPr>
            <p:ph type="body" sz="quarter" idx="23"/>
          </p:nvPr>
        </p:nvSpPr>
        <p:spPr>
          <a:xfrm>
            <a:off x="16633372" y="30322930"/>
            <a:ext cx="16667810" cy="2189584"/>
          </a:xfrm>
        </p:spPr>
        <p:txBody>
          <a:bodyPr/>
          <a:lstStyle/>
          <a:p>
            <a:r>
              <a:rPr lang="en-US" sz="3600" dirty="0" smtClean="0"/>
              <a:t>Figure 3. Map of Atlantic </a:t>
            </a:r>
            <a:r>
              <a:rPr lang="en-US" sz="3600" dirty="0" smtClean="0"/>
              <a:t>City showing </a:t>
            </a:r>
            <a:r>
              <a:rPr lang="en-US" sz="3600" dirty="0" smtClean="0"/>
              <a:t>vulnerability based on education and </a:t>
            </a:r>
            <a:r>
              <a:rPr lang="en-US" sz="3600" dirty="0" smtClean="0"/>
              <a:t>one </a:t>
            </a:r>
            <a:r>
              <a:rPr lang="en-US" sz="3600" dirty="0" smtClean="0"/>
              <a:t>foot of sea level </a:t>
            </a:r>
            <a:r>
              <a:rPr lang="en-US" sz="3600" dirty="0" smtClean="0"/>
              <a:t>rise (black areas). U.S. Census tracts of  fewer high school graduates are darker red (more vulnerable).</a:t>
            </a:r>
            <a:endParaRPr lang="en-US" sz="3600" dirty="0"/>
          </a:p>
        </p:txBody>
      </p:sp>
      <p:sp>
        <p:nvSpPr>
          <p:cNvPr id="334" name="Text Placeholder 333"/>
          <p:cNvSpPr>
            <a:spLocks noGrp="1"/>
          </p:cNvSpPr>
          <p:nvPr>
            <p:ph type="body" sz="quarter" idx="25"/>
          </p:nvPr>
        </p:nvSpPr>
        <p:spPr>
          <a:xfrm>
            <a:off x="38414201" y="3816270"/>
            <a:ext cx="11721520" cy="857368"/>
          </a:xfrm>
        </p:spPr>
        <p:txBody>
          <a:bodyPr/>
          <a:lstStyle/>
          <a:p>
            <a:endParaRPr lang="en-US"/>
          </a:p>
        </p:txBody>
      </p:sp>
      <p:sp>
        <p:nvSpPr>
          <p:cNvPr id="335" name="Text Placeholder 334"/>
          <p:cNvSpPr>
            <a:spLocks noGrp="1"/>
          </p:cNvSpPr>
          <p:nvPr>
            <p:ph type="body" sz="quarter" idx="26"/>
          </p:nvPr>
        </p:nvSpPr>
        <p:spPr>
          <a:xfrm>
            <a:off x="38414201" y="4729131"/>
            <a:ext cx="11721520" cy="958478"/>
          </a:xfrm>
        </p:spPr>
        <p:txBody>
          <a:bodyPr/>
          <a:lstStyle/>
          <a:p>
            <a:endParaRPr lang="en-US"/>
          </a:p>
        </p:txBody>
      </p:sp>
      <p:sp>
        <p:nvSpPr>
          <p:cNvPr id="336" name="Text Placeholder 335"/>
          <p:cNvSpPr>
            <a:spLocks noGrp="1"/>
          </p:cNvSpPr>
          <p:nvPr>
            <p:ph type="body" sz="quarter" idx="27"/>
          </p:nvPr>
        </p:nvSpPr>
        <p:spPr>
          <a:xfrm>
            <a:off x="38414201" y="12577206"/>
            <a:ext cx="11721520" cy="857368"/>
          </a:xfrm>
        </p:spPr>
        <p:txBody>
          <a:bodyPr/>
          <a:lstStyle/>
          <a:p>
            <a:endParaRPr lang="en-US"/>
          </a:p>
        </p:txBody>
      </p:sp>
      <p:sp>
        <p:nvSpPr>
          <p:cNvPr id="337" name="Text Placeholder 336"/>
          <p:cNvSpPr>
            <a:spLocks noGrp="1"/>
          </p:cNvSpPr>
          <p:nvPr>
            <p:ph type="body" sz="quarter" idx="28"/>
          </p:nvPr>
        </p:nvSpPr>
        <p:spPr>
          <a:xfrm>
            <a:off x="38411265" y="13482129"/>
            <a:ext cx="11727392" cy="958478"/>
          </a:xfrm>
        </p:spPr>
        <p:txBody>
          <a:bodyPr/>
          <a:lstStyle/>
          <a:p>
            <a:endParaRPr lang="en-US"/>
          </a:p>
        </p:txBody>
      </p:sp>
      <p:sp>
        <p:nvSpPr>
          <p:cNvPr id="338" name="Text Placeholder 337"/>
          <p:cNvSpPr>
            <a:spLocks noGrp="1"/>
          </p:cNvSpPr>
          <p:nvPr>
            <p:ph type="body" sz="quarter" idx="29"/>
          </p:nvPr>
        </p:nvSpPr>
        <p:spPr>
          <a:xfrm>
            <a:off x="15898832" y="19466190"/>
            <a:ext cx="14769854" cy="1319033"/>
          </a:xfrm>
        </p:spPr>
        <p:txBody>
          <a:bodyPr/>
          <a:lstStyle/>
          <a:p>
            <a:r>
              <a:rPr lang="en-US" sz="7200" dirty="0" smtClean="0"/>
              <a:t>Outcomes</a:t>
            </a:r>
            <a:endParaRPr lang="en-US" sz="7200" dirty="0"/>
          </a:p>
        </p:txBody>
      </p:sp>
      <p:sp>
        <p:nvSpPr>
          <p:cNvPr id="339" name="Text Placeholder 338"/>
          <p:cNvSpPr>
            <a:spLocks noGrp="1"/>
          </p:cNvSpPr>
          <p:nvPr>
            <p:ph type="body" sz="quarter" idx="30"/>
          </p:nvPr>
        </p:nvSpPr>
        <p:spPr>
          <a:xfrm>
            <a:off x="33752620" y="17172227"/>
            <a:ext cx="16452793" cy="2189584"/>
          </a:xfrm>
        </p:spPr>
        <p:txBody>
          <a:bodyPr/>
          <a:lstStyle/>
          <a:p>
            <a:r>
              <a:rPr lang="en-US" sz="3600" dirty="0" smtClean="0"/>
              <a:t>Figure 2. Map of Atlantic City </a:t>
            </a:r>
            <a:r>
              <a:rPr lang="en-US" sz="3600" dirty="0" smtClean="0"/>
              <a:t>showing </a:t>
            </a:r>
            <a:r>
              <a:rPr lang="en-US" sz="3600" dirty="0" smtClean="0"/>
              <a:t>vulnerability based on income and </a:t>
            </a:r>
            <a:r>
              <a:rPr lang="en-US" sz="3600" dirty="0" smtClean="0"/>
              <a:t>one </a:t>
            </a:r>
            <a:r>
              <a:rPr lang="en-US" sz="3600" dirty="0" smtClean="0"/>
              <a:t>foot of sea level </a:t>
            </a:r>
            <a:r>
              <a:rPr lang="en-US" sz="3600" dirty="0" smtClean="0"/>
              <a:t>rise (black areas). U.S. Census tracts of lower income residents are darker red (more vulnerable).</a:t>
            </a:r>
            <a:endParaRPr lang="en-US" sz="3600" dirty="0"/>
          </a:p>
        </p:txBody>
      </p:sp>
      <p:sp>
        <p:nvSpPr>
          <p:cNvPr id="340" name="Text Placeholder 339"/>
          <p:cNvSpPr>
            <a:spLocks noGrp="1"/>
          </p:cNvSpPr>
          <p:nvPr>
            <p:ph type="body" sz="quarter" idx="96"/>
          </p:nvPr>
        </p:nvSpPr>
        <p:spPr>
          <a:xfrm>
            <a:off x="888671" y="15474736"/>
            <a:ext cx="11732948" cy="6252234"/>
          </a:xfrm>
        </p:spPr>
        <p:txBody>
          <a:bodyPr/>
          <a:lstStyle/>
          <a:p>
            <a:pPr marL="857250" indent="-857250">
              <a:buFont typeface="Arial" panose="020B0604020202020204" pitchFamily="34" charset="0"/>
              <a:buChar char="•"/>
            </a:pPr>
            <a:r>
              <a:rPr lang="en-US" sz="6000" dirty="0"/>
              <a:t>Age, income, and education data from </a:t>
            </a:r>
            <a:r>
              <a:rPr lang="en-US" sz="6000" dirty="0" smtClean="0"/>
              <a:t>census </a:t>
            </a:r>
            <a:r>
              <a:rPr lang="en-US" sz="6000" dirty="0"/>
              <a:t>d</a:t>
            </a:r>
            <a:r>
              <a:rPr lang="en-US" sz="6000" dirty="0" smtClean="0"/>
              <a:t>emographic </a:t>
            </a:r>
            <a:r>
              <a:rPr lang="en-US" sz="6000" dirty="0"/>
              <a:t>data and tracts, U.S. Census Bureau</a:t>
            </a:r>
          </a:p>
          <a:p>
            <a:pPr marL="857250" indent="-857250">
              <a:buFont typeface="Arial" panose="020B0604020202020204" pitchFamily="34" charset="0"/>
              <a:buChar char="•"/>
            </a:pPr>
            <a:r>
              <a:rPr lang="en-US" sz="6000" dirty="0"/>
              <a:t>Sea level rise inundation data </a:t>
            </a:r>
            <a:r>
              <a:rPr lang="en-US" sz="6000" dirty="0" smtClean="0"/>
              <a:t>based on</a:t>
            </a:r>
            <a:r>
              <a:rPr lang="en-US" sz="6000" dirty="0" smtClean="0"/>
              <a:t> </a:t>
            </a:r>
            <a:r>
              <a:rPr lang="en-US" sz="6000" dirty="0"/>
              <a:t>National Elevation </a:t>
            </a:r>
            <a:r>
              <a:rPr lang="en-US" sz="6000" dirty="0" smtClean="0"/>
              <a:t>Dataset</a:t>
            </a:r>
            <a:r>
              <a:rPr lang="en-US" sz="6000" dirty="0"/>
              <a:t>, </a:t>
            </a:r>
            <a:r>
              <a:rPr lang="en-US" sz="6000" dirty="0" smtClean="0"/>
              <a:t>U.S. Geological Survey</a:t>
            </a:r>
            <a:endParaRPr lang="en-US" dirty="0"/>
          </a:p>
        </p:txBody>
      </p:sp>
      <p:sp>
        <p:nvSpPr>
          <p:cNvPr id="342" name="Text Placeholder 341"/>
          <p:cNvSpPr>
            <a:spLocks noGrp="1"/>
          </p:cNvSpPr>
          <p:nvPr>
            <p:ph type="body" sz="quarter" idx="151"/>
          </p:nvPr>
        </p:nvSpPr>
        <p:spPr>
          <a:xfrm>
            <a:off x="6257908" y="1937347"/>
            <a:ext cx="44948491" cy="1224668"/>
          </a:xfrm>
        </p:spPr>
        <p:txBody>
          <a:bodyPr/>
          <a:lstStyle/>
          <a:p>
            <a:r>
              <a:rPr lang="en-US" sz="7000" dirty="0" smtClean="0"/>
              <a:t>Jessica </a:t>
            </a:r>
            <a:r>
              <a:rPr lang="en-US" sz="7000" dirty="0" err="1" smtClean="0"/>
              <a:t>Wisowaty</a:t>
            </a:r>
            <a:r>
              <a:rPr lang="en-US" sz="7000" dirty="0" smtClean="0"/>
              <a:t> (s1205532@monmouth.edu) </a:t>
            </a:r>
            <a:r>
              <a:rPr lang="en-US" sz="7000" dirty="0" smtClean="0"/>
              <a:t>– Monmouth University – April 6</a:t>
            </a:r>
            <a:r>
              <a:rPr lang="en-US" sz="7000" baseline="30000" dirty="0" smtClean="0"/>
              <a:t>th</a:t>
            </a:r>
            <a:r>
              <a:rPr lang="en-US" sz="7000" dirty="0" smtClean="0"/>
              <a:t>, 2021</a:t>
            </a:r>
            <a:endParaRPr lang="en-US" sz="7000" dirty="0"/>
          </a:p>
        </p:txBody>
      </p:sp>
      <p:sp>
        <p:nvSpPr>
          <p:cNvPr id="298" name="Text Placeholder 297"/>
          <p:cNvSpPr>
            <a:spLocks noGrp="1"/>
          </p:cNvSpPr>
          <p:nvPr>
            <p:ph type="body" sz="quarter" idx="153"/>
          </p:nvPr>
        </p:nvSpPr>
        <p:spPr>
          <a:xfrm>
            <a:off x="6257908" y="194840"/>
            <a:ext cx="44948492" cy="1818373"/>
          </a:xfrm>
        </p:spPr>
        <p:txBody>
          <a:bodyPr>
            <a:normAutofit/>
          </a:bodyPr>
          <a:lstStyle/>
          <a:p>
            <a:r>
              <a:rPr lang="en-US" sz="9000" dirty="0"/>
              <a:t>Sea level rise inundation mapping of vulnerable populations in Atlantic City, New </a:t>
            </a:r>
            <a:r>
              <a:rPr lang="en-US" sz="9000" dirty="0" smtClean="0"/>
              <a:t>Jersey</a:t>
            </a:r>
            <a:endParaRPr lang="en-US" sz="9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125" b="14829"/>
          <a:stretch/>
        </p:blipFill>
        <p:spPr>
          <a:xfrm>
            <a:off x="261258" y="130628"/>
            <a:ext cx="5996649" cy="3309258"/>
          </a:xfrm>
          <a:prstGeom prst="rect">
            <a:avLst/>
          </a:prstGeom>
        </p:spPr>
      </p:pic>
      <p:pic>
        <p:nvPicPr>
          <p:cNvPr id="326" name="Picture 325"/>
          <p:cNvPicPr>
            <a:picLocks noChangeAspect="1"/>
          </p:cNvPicPr>
          <p:nvPr/>
        </p:nvPicPr>
        <p:blipFill>
          <a:blip r:embed="rId4"/>
          <a:stretch>
            <a:fillRect/>
          </a:stretch>
        </p:blipFill>
        <p:spPr>
          <a:xfrm>
            <a:off x="14335104" y="3657600"/>
            <a:ext cx="17498607" cy="13593959"/>
          </a:xfrm>
          <a:prstGeom prst="rect">
            <a:avLst/>
          </a:prstGeom>
        </p:spPr>
      </p:pic>
      <p:pic>
        <p:nvPicPr>
          <p:cNvPr id="327" name="Picture 326"/>
          <p:cNvPicPr>
            <a:picLocks noChangeAspect="1"/>
          </p:cNvPicPr>
          <p:nvPr/>
        </p:nvPicPr>
        <p:blipFill>
          <a:blip r:embed="rId5"/>
          <a:stretch>
            <a:fillRect/>
          </a:stretch>
        </p:blipFill>
        <p:spPr>
          <a:xfrm>
            <a:off x="33170553" y="19572280"/>
            <a:ext cx="17034860" cy="13261092"/>
          </a:xfrm>
          <a:prstGeom prst="rect">
            <a:avLst/>
          </a:prstGeom>
        </p:spPr>
      </p:pic>
      <p:pic>
        <p:nvPicPr>
          <p:cNvPr id="328" name="Picture 327"/>
          <p:cNvPicPr>
            <a:picLocks noChangeAspect="1"/>
          </p:cNvPicPr>
          <p:nvPr/>
        </p:nvPicPr>
        <p:blipFill>
          <a:blip r:embed="rId6"/>
          <a:stretch>
            <a:fillRect/>
          </a:stretch>
        </p:blipFill>
        <p:spPr>
          <a:xfrm>
            <a:off x="32669998" y="3653566"/>
            <a:ext cx="17535415" cy="13574643"/>
          </a:xfrm>
          <a:prstGeom prst="rect">
            <a:avLst/>
          </a:prstGeom>
        </p:spPr>
      </p:pic>
      <p:sp>
        <p:nvSpPr>
          <p:cNvPr id="346" name="TextBox 345"/>
          <p:cNvSpPr txBox="1"/>
          <p:nvPr/>
        </p:nvSpPr>
        <p:spPr>
          <a:xfrm>
            <a:off x="15898831" y="20758935"/>
            <a:ext cx="14769855" cy="9202519"/>
          </a:xfrm>
          <a:prstGeom prst="rect">
            <a:avLst/>
          </a:prstGeom>
          <a:noFill/>
        </p:spPr>
        <p:txBody>
          <a:bodyPr wrap="square" rtlCol="0">
            <a:spAutoFit/>
          </a:bodyPr>
          <a:lstStyle/>
          <a:p>
            <a:pPr marL="857250" indent="-857250" eaLnBrk="0" hangingPunct="0">
              <a:spcBef>
                <a:spcPct val="20000"/>
              </a:spcBef>
              <a:buFont typeface="Arial" panose="020B0604020202020204" pitchFamily="34" charset="0"/>
              <a:buChar char="•"/>
            </a:pPr>
            <a:r>
              <a:rPr lang="en-US" sz="6000" dirty="0">
                <a:solidFill>
                  <a:schemeClr val="accent5">
                    <a:lumMod val="50000"/>
                  </a:schemeClr>
                </a:solidFill>
                <a:latin typeface="Times New Roman" panose="02020603050405020304" pitchFamily="18" charset="0"/>
                <a:cs typeface="Times New Roman" panose="02020603050405020304" pitchFamily="18" charset="0"/>
              </a:rPr>
              <a:t>Established a ranking system for vulnerable populations in Atlantic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City based </a:t>
            </a:r>
            <a:r>
              <a:rPr lang="en-US" sz="6000" dirty="0">
                <a:solidFill>
                  <a:schemeClr val="accent5">
                    <a:lumMod val="50000"/>
                  </a:schemeClr>
                </a:solidFill>
                <a:latin typeface="Times New Roman" panose="02020603050405020304" pitchFamily="18" charset="0"/>
                <a:cs typeface="Times New Roman" panose="02020603050405020304" pitchFamily="18" charset="0"/>
              </a:rPr>
              <a:t>on Census data and highlighted areas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of vulnerable populations</a:t>
            </a:r>
            <a:endParaRPr lang="en-US" sz="6000" dirty="0">
              <a:solidFill>
                <a:schemeClr val="accent5">
                  <a:lumMod val="50000"/>
                </a:schemeClr>
              </a:solidFill>
              <a:latin typeface="Times New Roman" panose="02020603050405020304" pitchFamily="18" charset="0"/>
              <a:cs typeface="Times New Roman" panose="02020603050405020304" pitchFamily="18" charset="0"/>
            </a:endParaRPr>
          </a:p>
          <a:p>
            <a:pPr marL="857250" indent="-857250" eaLnBrk="0" hangingPunct="0">
              <a:spcBef>
                <a:spcPct val="20000"/>
              </a:spcBef>
              <a:buFont typeface="Arial" panose="020B0604020202020204" pitchFamily="34" charset="0"/>
              <a:buChar char="•"/>
            </a:pPr>
            <a:r>
              <a:rPr lang="en-US" sz="6000" dirty="0">
                <a:solidFill>
                  <a:schemeClr val="accent5">
                    <a:lumMod val="50000"/>
                  </a:schemeClr>
                </a:solidFill>
                <a:latin typeface="Times New Roman" panose="02020603050405020304" pitchFamily="18" charset="0"/>
                <a:cs typeface="Times New Roman" panose="02020603050405020304" pitchFamily="18" charset="0"/>
              </a:rPr>
              <a:t>Used elevation data to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map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areas </a:t>
            </a:r>
            <a:r>
              <a:rPr lang="en-US" sz="6000" dirty="0">
                <a:solidFill>
                  <a:schemeClr val="accent5">
                    <a:lumMod val="50000"/>
                  </a:schemeClr>
                </a:solidFill>
                <a:latin typeface="Times New Roman" panose="02020603050405020304" pitchFamily="18" charset="0"/>
                <a:cs typeface="Times New Roman" panose="02020603050405020304" pitchFamily="18" charset="0"/>
              </a:rPr>
              <a:t>in Atlantic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City affected </a:t>
            </a:r>
            <a:r>
              <a:rPr lang="en-US" sz="6000" dirty="0">
                <a:solidFill>
                  <a:schemeClr val="accent5">
                    <a:lumMod val="50000"/>
                  </a:schemeClr>
                </a:solidFill>
                <a:latin typeface="Times New Roman" panose="02020603050405020304" pitchFamily="18" charset="0"/>
                <a:cs typeface="Times New Roman" panose="02020603050405020304" pitchFamily="18" charset="0"/>
              </a:rPr>
              <a:t>by a foot of sea level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rise</a:t>
            </a:r>
          </a:p>
          <a:p>
            <a:pPr marL="857250" indent="-857250" eaLnBrk="0" hangingPunct="0">
              <a:spcBef>
                <a:spcPct val="20000"/>
              </a:spcBef>
              <a:buFont typeface="Arial" panose="020B0604020202020204" pitchFamily="34" charset="0"/>
              <a:buChar char="•"/>
            </a:pP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Vulnerable populations are located in different areas of Atlantic City depending on the demographic attribute</a:t>
            </a:r>
            <a:endParaRPr lang="en-US" sz="6000" dirty="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347" name="TextBox 346"/>
          <p:cNvSpPr txBox="1"/>
          <p:nvPr/>
        </p:nvSpPr>
        <p:spPr>
          <a:xfrm>
            <a:off x="1126327" y="23386140"/>
            <a:ext cx="12300044" cy="8771632"/>
          </a:xfrm>
          <a:prstGeom prst="rect">
            <a:avLst/>
          </a:prstGeom>
          <a:noFill/>
        </p:spPr>
        <p:txBody>
          <a:bodyPr wrap="square" rtlCol="0">
            <a:spAutoFit/>
          </a:bodyPr>
          <a:lstStyle/>
          <a:p>
            <a:pPr marL="857250" indent="-857250" eaLnBrk="0" hangingPunct="0">
              <a:spcBef>
                <a:spcPct val="20000"/>
              </a:spcBef>
              <a:buFont typeface="Arial" panose="020B0604020202020204" pitchFamily="34" charset="0"/>
              <a:buChar char="•"/>
            </a:pP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Census </a:t>
            </a:r>
            <a:r>
              <a:rPr lang="en-US" sz="6000" dirty="0">
                <a:solidFill>
                  <a:schemeClr val="accent5">
                    <a:lumMod val="50000"/>
                  </a:schemeClr>
                </a:solidFill>
                <a:latin typeface="Times New Roman" panose="02020603050405020304" pitchFamily="18" charset="0"/>
                <a:cs typeface="Times New Roman" panose="02020603050405020304" pitchFamily="18" charset="0"/>
              </a:rPr>
              <a:t>demographic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joined to tracts </a:t>
            </a:r>
            <a:endParaRPr lang="en-US" sz="6000" dirty="0">
              <a:solidFill>
                <a:schemeClr val="accent5">
                  <a:lumMod val="50000"/>
                </a:schemeClr>
              </a:solidFill>
              <a:latin typeface="Times New Roman" panose="02020603050405020304" pitchFamily="18" charset="0"/>
              <a:cs typeface="Times New Roman" panose="02020603050405020304" pitchFamily="18" charset="0"/>
            </a:endParaRPr>
          </a:p>
          <a:p>
            <a:pPr marL="857250" indent="-857250" eaLnBrk="0" hangingPunct="0">
              <a:spcBef>
                <a:spcPct val="20000"/>
              </a:spcBef>
              <a:buFont typeface="Arial" panose="020B0604020202020204" pitchFamily="34" charset="0"/>
              <a:buChar char="•"/>
            </a:pP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Grouped demographic data by quantiles of one to four (larger numbers indicate greater vulnerability) for all Atlantic County</a:t>
            </a:r>
            <a:endParaRPr lang="en-US" sz="6000" dirty="0">
              <a:solidFill>
                <a:schemeClr val="accent5">
                  <a:lumMod val="50000"/>
                </a:schemeClr>
              </a:solidFill>
              <a:latin typeface="Times New Roman" panose="02020603050405020304" pitchFamily="18" charset="0"/>
              <a:cs typeface="Times New Roman" panose="02020603050405020304" pitchFamily="18" charset="0"/>
            </a:endParaRPr>
          </a:p>
          <a:p>
            <a:pPr marL="857250" indent="-857250" eaLnBrk="0" hangingPunct="0">
              <a:spcBef>
                <a:spcPct val="20000"/>
              </a:spcBef>
              <a:buFont typeface="Arial" panose="020B0604020202020204" pitchFamily="34" charset="0"/>
              <a:buChar char="•"/>
            </a:pP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C</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olored maps to indicate vulnerability, where light red (1) </a:t>
            </a:r>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is least vulnerable and dark red (4) is most vulnerable</a:t>
            </a:r>
            <a:endParaRPr lang="en-US" sz="6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48" name="Rectangle 347"/>
          <p:cNvSpPr/>
          <p:nvPr/>
        </p:nvSpPr>
        <p:spPr>
          <a:xfrm>
            <a:off x="846881" y="3657600"/>
            <a:ext cx="12770537" cy="103795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846882" y="14440607"/>
            <a:ext cx="12770536" cy="7209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846880" y="22203639"/>
            <a:ext cx="12770537" cy="1021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5245326" y="19361811"/>
            <a:ext cx="15974902" cy="10336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916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56-Template-V3">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A8187E-7856-4404-ADE9-C6878D651135}"/>
</file>

<file path=customXml/itemProps2.xml><?xml version="1.0" encoding="utf-8"?>
<ds:datastoreItem xmlns:ds="http://schemas.openxmlformats.org/officeDocument/2006/customXml" ds:itemID="{89A4C1B7-7B7D-4C1F-959E-B8603AE88DA2}"/>
</file>

<file path=customXml/itemProps3.xml><?xml version="1.0" encoding="utf-8"?>
<ds:datastoreItem xmlns:ds="http://schemas.openxmlformats.org/officeDocument/2006/customXml" ds:itemID="{3AEBD4A7-C04D-48BA-949A-12F126C13168}"/>
</file>

<file path=docProps/app.xml><?xml version="1.0" encoding="utf-8"?>
<Properties xmlns="http://schemas.openxmlformats.org/officeDocument/2006/extended-properties" xmlns:vt="http://schemas.openxmlformats.org/officeDocument/2006/docPropsVTypes">
  <Template>PosterPresentations.com-36x56-Template-V3</Template>
  <TotalTime>652</TotalTime>
  <Words>328</Words>
  <Application>Microsoft Office PowerPoint</Application>
  <PresentationFormat>Custom</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PosterPresentations.com-36x56-Template-V3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Fouad, Geoffrey</cp:lastModifiedBy>
  <cp:revision>62</cp:revision>
  <dcterms:created xsi:type="dcterms:W3CDTF">2012-02-04T00:31:01Z</dcterms:created>
  <dcterms:modified xsi:type="dcterms:W3CDTF">2021-04-06T21:14:34Z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