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DF951-F343-4D6F-A3FF-2DF55617BE48}" v="2" dt="2022-04-09T19:06:32.13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4"/>
    <p:restoredTop sz="96247" autoAdjust="0"/>
  </p:normalViewPr>
  <p:slideViewPr>
    <p:cSldViewPr snapToGrid="0" snapToObjects="1">
      <p:cViewPr>
        <p:scale>
          <a:sx n="50" d="100"/>
          <a:sy n="50" d="100"/>
        </p:scale>
        <p:origin x="7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Bleisnick" userId="5040f4c5e03b2858" providerId="LiveId" clId="{927DF951-F343-4D6F-A3FF-2DF55617BE48}"/>
    <pc:docChg chg="custSel modSld">
      <pc:chgData name="Deborah Bleisnick" userId="5040f4c5e03b2858" providerId="LiveId" clId="{927DF951-F343-4D6F-A3FF-2DF55617BE48}" dt="2022-04-09T19:09:10.768" v="4" actId="1076"/>
      <pc:docMkLst>
        <pc:docMk/>
      </pc:docMkLst>
      <pc:sldChg chg="delSp modSp mod delAnim">
        <pc:chgData name="Deborah Bleisnick" userId="5040f4c5e03b2858" providerId="LiveId" clId="{927DF951-F343-4D6F-A3FF-2DF55617BE48}" dt="2022-04-09T19:09:10.768" v="4" actId="1076"/>
        <pc:sldMkLst>
          <pc:docMk/>
          <pc:sldMk cId="2057614524" sldId="257"/>
        </pc:sldMkLst>
        <pc:picChg chg="del mod">
          <ac:chgData name="Deborah Bleisnick" userId="5040f4c5e03b2858" providerId="LiveId" clId="{927DF951-F343-4D6F-A3FF-2DF55617BE48}" dt="2022-04-09T19:03:50.898" v="1" actId="478"/>
          <ac:picMkLst>
            <pc:docMk/>
            <pc:sldMk cId="2057614524" sldId="257"/>
            <ac:picMk id="6" creationId="{EEF67DBD-A9BD-480D-BDF7-AFC8C7A46468}"/>
          </ac:picMkLst>
        </pc:picChg>
        <pc:picChg chg="mod">
          <ac:chgData name="Deborah Bleisnick" userId="5040f4c5e03b2858" providerId="LiveId" clId="{927DF951-F343-4D6F-A3FF-2DF55617BE48}" dt="2022-04-09T19:09:10.768" v="4" actId="1076"/>
          <ac:picMkLst>
            <pc:docMk/>
            <pc:sldMk cId="2057614524" sldId="257"/>
            <ac:picMk id="9" creationId="{EB4E44B0-1FE7-4E79-BD7F-3E8D364FED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23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0" y="-762000"/>
            <a:ext cx="24384000" cy="1524000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Medium"/>
                <a:ea typeface="Graphik-Medium"/>
                <a:cs typeface="Graphik-Medium"/>
                <a:sym typeface="Graphik Medium"/>
              </a:defRPr>
            </a:lvl1pPr>
            <a:lvl2pPr marL="0" indent="0" algn="ctr" defTabSz="825500">
              <a:spcBef>
                <a:spcPts val="0"/>
              </a:spcBef>
              <a:buClrTx/>
              <a:buSzTx/>
              <a:buNone/>
              <a:defRPr sz="6400">
                <a:solidFill>
                  <a:srgbClr val="D5D5D5"/>
                </a:solidFill>
                <a:latin typeface="Graphik-Medium"/>
                <a:ea typeface="Graphik-Medium"/>
                <a:cs typeface="Graphik-Medium"/>
                <a:sym typeface="Graphik Medium"/>
              </a:defRPr>
            </a:lvl2pPr>
            <a:lvl3pPr marL="0" indent="0" algn="ctr" defTabSz="825500">
              <a:spcBef>
                <a:spcPts val="0"/>
              </a:spcBef>
              <a:buClrTx/>
              <a:buSzTx/>
              <a:buNone/>
              <a:defRPr sz="6400">
                <a:solidFill>
                  <a:srgbClr val="D5D5D5"/>
                </a:solidFill>
                <a:latin typeface="Graphik-Medium"/>
                <a:ea typeface="Graphik-Medium"/>
                <a:cs typeface="Graphik-Medium"/>
                <a:sym typeface="Graphik Medium"/>
              </a:defRPr>
            </a:lvl3pPr>
            <a:lvl4pPr marL="0" indent="0" algn="ctr" defTabSz="825500">
              <a:spcBef>
                <a:spcPts val="0"/>
              </a:spcBef>
              <a:buClrTx/>
              <a:buSzTx/>
              <a:buNone/>
              <a:defRPr sz="6400">
                <a:solidFill>
                  <a:srgbClr val="D5D5D5"/>
                </a:solidFill>
                <a:latin typeface="Graphik-Medium"/>
                <a:ea typeface="Graphik-Medium"/>
                <a:cs typeface="Graphik-Medium"/>
                <a:sym typeface="Graphik Medium"/>
              </a:defRPr>
            </a:lvl4pPr>
            <a:lvl5pPr marL="0" indent="0" algn="ctr" defTabSz="825500">
              <a:spcBef>
                <a:spcPts val="0"/>
              </a:spcBef>
              <a:buClrTx/>
              <a:buSzTx/>
              <a:buNone/>
              <a:defRPr sz="6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Attribution</a:t>
            </a:r>
          </a:p>
        </p:txBody>
      </p:sp>
      <p:sp>
        <p:nvSpPr>
          <p:cNvPr id="116" name="Body Level One…"/>
          <p:cNvSpPr txBox="1">
            <a:spLocks noGrp="1"/>
          </p:cNvSpPr>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482346840_2880x1920.jpg"/>
          <p:cNvSpPr>
            <a:spLocks noGrp="1"/>
          </p:cNvSpPr>
          <p:nvPr>
            <p:ph type="pic" sz="half" idx="21"/>
          </p:nvPr>
        </p:nvSpPr>
        <p:spPr>
          <a:xfrm>
            <a:off x="12192000" y="6229350"/>
            <a:ext cx="12192000" cy="8128000"/>
          </a:xfrm>
          <a:prstGeom prst="rect">
            <a:avLst/>
          </a:prstGeom>
        </p:spPr>
        <p:txBody>
          <a:bodyPr lIns="91439" tIns="45719" rIns="91439" bIns="45719">
            <a:noAutofit/>
          </a:bodyPr>
          <a:lstStyle/>
          <a:p>
            <a:endParaRPr/>
          </a:p>
        </p:txBody>
      </p:sp>
      <p:sp>
        <p:nvSpPr>
          <p:cNvPr id="125" name="908252162_2439x1626.jpg"/>
          <p:cNvSpPr>
            <a:spLocks noGrp="1"/>
          </p:cNvSpPr>
          <p:nvPr>
            <p:ph type="pic" sz="half" idx="22"/>
          </p:nvPr>
        </p:nvSpPr>
        <p:spPr>
          <a:xfrm>
            <a:off x="12192000" y="-641351"/>
            <a:ext cx="12192000" cy="8128001"/>
          </a:xfrm>
          <a:prstGeom prst="rect">
            <a:avLst/>
          </a:prstGeom>
        </p:spPr>
        <p:txBody>
          <a:bodyPr lIns="91439" tIns="45719" rIns="91439" bIns="45719">
            <a:noAutofit/>
          </a:bodyPr>
          <a:lstStyle/>
          <a:p>
            <a:endParaRPr/>
          </a:p>
        </p:txBody>
      </p:sp>
      <p:sp>
        <p:nvSpPr>
          <p:cNvPr id="126" name="579215462_1440x2158.jpg"/>
          <p:cNvSpPr>
            <a:spLocks noGrp="1"/>
          </p:cNvSpPr>
          <p:nvPr>
            <p:ph type="pic" idx="23"/>
          </p:nvPr>
        </p:nvSpPr>
        <p:spPr>
          <a:xfrm>
            <a:off x="-1" y="-2258501"/>
            <a:ext cx="12166601" cy="18233003"/>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Image"/>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6200"/>
            <a:ext cx="9652000" cy="3200202"/>
          </a:xfrm>
          <a:prstGeom prst="rect">
            <a:avLst/>
          </a:prstGeom>
        </p:spPr>
        <p:txBody>
          <a:body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vl2pPr marL="0" indent="457200" algn="ctr" defTabSz="825500">
              <a:spcBef>
                <a:spcPts val="0"/>
              </a:spcBef>
              <a:buClrTx/>
              <a:buSzTx/>
              <a:buNone/>
              <a:defRPr sz="5400">
                <a:solidFill>
                  <a:srgbClr val="D5D5D5"/>
                </a:solidFill>
                <a:latin typeface="Graphik-Medium"/>
                <a:ea typeface="Graphik-Medium"/>
                <a:cs typeface="Graphik-Medium"/>
                <a:sym typeface="Graphik Medium"/>
              </a:defRPr>
            </a:lvl2pPr>
            <a:lvl3pPr marL="0" indent="914400" algn="ctr" defTabSz="825500">
              <a:spcBef>
                <a:spcPts val="0"/>
              </a:spcBef>
              <a:buClrTx/>
              <a:buSzTx/>
              <a:buNone/>
              <a:defRPr sz="5400">
                <a:solidFill>
                  <a:srgbClr val="D5D5D5"/>
                </a:solidFill>
                <a:latin typeface="Graphik-Medium"/>
                <a:ea typeface="Graphik-Medium"/>
                <a:cs typeface="Graphik-Medium"/>
                <a:sym typeface="Graphik Medium"/>
              </a:defRPr>
            </a:lvl3pPr>
            <a:lvl4pPr marL="0" indent="1371600" algn="ctr" defTabSz="825500">
              <a:spcBef>
                <a:spcPts val="0"/>
              </a:spcBef>
              <a:buClrTx/>
              <a:buSzTx/>
              <a:buNone/>
              <a:defRPr sz="5400">
                <a:solidFill>
                  <a:srgbClr val="D5D5D5"/>
                </a:solidFill>
                <a:latin typeface="Graphik-Medium"/>
                <a:ea typeface="Graphik-Medium"/>
                <a:cs typeface="Graphik-Medium"/>
                <a:sym typeface="Graphik Medium"/>
              </a:defRPr>
            </a:lvl4pPr>
            <a:lvl5pPr marL="0" indent="1828800" algn="ctr" defTabSz="825500">
              <a:spcBef>
                <a:spcPts val="0"/>
              </a:spcBef>
              <a:buClrTx/>
              <a:buSzTx/>
              <a:buNone/>
              <a:defRPr sz="5400">
                <a:solidFill>
                  <a:srgbClr val="D5D5D5"/>
                </a:solidFill>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579215462_1440x2158.jpg"/>
          <p:cNvSpPr>
            <a:spLocks noGrp="1"/>
          </p:cNvSpPr>
          <p:nvPr>
            <p:ph type="pic" idx="21"/>
          </p:nvPr>
        </p:nvSpPr>
        <p:spPr>
          <a:xfrm>
            <a:off x="12204700" y="-2277533"/>
            <a:ext cx="12192000" cy="18271067"/>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00FF00"/>
                    </a:gs>
                    <a:gs pos="100000">
                      <a:srgbClr val="007DFF"/>
                    </a:gs>
                  </a:gsLst>
                  <a:lin ang="3965999"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1pPr>
            <a:lvl2pPr marL="0" indent="4572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2pPr>
            <a:lvl3pPr marL="0" indent="9144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3pPr>
            <a:lvl4pPr marL="0" indent="13716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4pPr>
            <a:lvl5pPr marL="0" indent="18288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j.gov/education/doedata/fact.shtml" TargetMode="External"/><Relationship Id="rId3" Type="http://schemas.openxmlformats.org/officeDocument/2006/relationships/slideLayout" Target="../slideLayouts/slideLayout14.xml"/><Relationship Id="rId7" Type="http://schemas.openxmlformats.org/officeDocument/2006/relationships/hyperlink" Target="https://www.jstor.org/stable/26552436"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1111/cdev.12864"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B299B-1C24-480B-90BD-2084DADBF5CB}"/>
              </a:ext>
            </a:extLst>
          </p:cNvPr>
          <p:cNvPicPr>
            <a:picLocks noChangeAspect="1"/>
          </p:cNvPicPr>
          <p:nvPr/>
        </p:nvPicPr>
        <p:blipFill>
          <a:blip r:embed="rId5"/>
          <a:stretch>
            <a:fillRect/>
          </a:stretch>
        </p:blipFill>
        <p:spPr>
          <a:xfrm>
            <a:off x="0" y="0"/>
            <a:ext cx="24384000" cy="13716000"/>
          </a:xfrm>
          <a:prstGeom prst="rect">
            <a:avLst/>
          </a:prstGeom>
        </p:spPr>
      </p:pic>
      <p:sp>
        <p:nvSpPr>
          <p:cNvPr id="2" name="Background…">
            <a:extLst>
              <a:ext uri="{FF2B5EF4-FFF2-40B4-BE49-F238E27FC236}">
                <a16:creationId xmlns:a16="http://schemas.microsoft.com/office/drawing/2014/main" id="{99981376-AD66-482A-8FF8-A8864F92C111}"/>
              </a:ext>
            </a:extLst>
          </p:cNvPr>
          <p:cNvSpPr/>
          <p:nvPr/>
        </p:nvSpPr>
        <p:spPr>
          <a:xfrm>
            <a:off x="226828" y="1327253"/>
            <a:ext cx="7171885" cy="7714252"/>
          </a:xfrm>
          <a:prstGeom prst="rect">
            <a:avLst/>
          </a:prstGeom>
          <a:solidFill>
            <a:srgbClr val="AAEBF8"/>
          </a:solidFill>
          <a:ln w="12700">
            <a:miter lim="400000"/>
          </a:ln>
          <a:effectLst>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defRPr sz="3900" u="sng">
                <a:solidFill>
                  <a:schemeClr val="accent1">
                    <a:hueOff val="381599"/>
                    <a:lumOff val="-17182"/>
                  </a:schemeClr>
                </a:solidFill>
                <a:latin typeface="Marker Felt"/>
                <a:ea typeface="Marker Felt"/>
                <a:cs typeface="Marker Felt"/>
                <a:sym typeface="Marker Felt"/>
              </a:defRPr>
            </a:pPr>
            <a:r>
              <a:rPr b="1" dirty="0">
                <a:latin typeface="Gill Sans"/>
              </a:rPr>
              <a:t>Background</a:t>
            </a:r>
          </a:p>
          <a:p>
            <a:pPr defTabSz="457200">
              <a:defRPr sz="3200" u="sng">
                <a:solidFill>
                  <a:srgbClr val="000000"/>
                </a:solidFill>
                <a:latin typeface="Graphik-Medium"/>
                <a:ea typeface="Graphik-Medium"/>
                <a:cs typeface="Graphik-Medium"/>
                <a:sym typeface="Graphik Medium"/>
              </a:defRPr>
            </a:pPr>
            <a:endParaRPr dirty="0">
              <a:latin typeface="Gill Sans"/>
            </a:endParaRPr>
          </a:p>
          <a:p>
            <a:pPr defTabSz="457200">
              <a:defRPr sz="3100">
                <a:solidFill>
                  <a:schemeClr val="accent1">
                    <a:hueOff val="381599"/>
                    <a:lumOff val="-17182"/>
                  </a:schemeClr>
                </a:solidFill>
                <a:latin typeface="Gill Sans"/>
                <a:ea typeface="Gill Sans"/>
                <a:cs typeface="Gill Sans"/>
                <a:sym typeface="Gill Sans"/>
              </a:defRPr>
            </a:pPr>
            <a:r>
              <a:rPr lang="en-US" dirty="0">
                <a:solidFill>
                  <a:srgbClr val="002060"/>
                </a:solidFill>
                <a:latin typeface="Gill Sans"/>
              </a:rPr>
              <a:t>There are a lack of female superintendents serving across the United States.  In the State of New Jersey there are 686 operating school districts with either a full time, part time, interim or acting superintendent.  During the 2020-2021 school year there were 256 female superintendents.  In spite of a large number of female teachers, women’s under-representation in the highest leadership position in K-12 public school districts reveals the existence of a glass ceiling in women’s career development and advancement</a:t>
            </a:r>
            <a:r>
              <a:rPr lang="en-US" dirty="0">
                <a:latin typeface="Gill Sans"/>
              </a:rPr>
              <a:t>.</a:t>
            </a:r>
          </a:p>
        </p:txBody>
      </p:sp>
      <p:sp>
        <p:nvSpPr>
          <p:cNvPr id="3" name="Purpose…">
            <a:extLst>
              <a:ext uri="{FF2B5EF4-FFF2-40B4-BE49-F238E27FC236}">
                <a16:creationId xmlns:a16="http://schemas.microsoft.com/office/drawing/2014/main" id="{882E9053-D189-4DDB-A7FE-77EAC57533A4}"/>
              </a:ext>
            </a:extLst>
          </p:cNvPr>
          <p:cNvSpPr/>
          <p:nvPr/>
        </p:nvSpPr>
        <p:spPr>
          <a:xfrm>
            <a:off x="9124950" y="2216122"/>
            <a:ext cx="5381394" cy="6693837"/>
          </a:xfrm>
          <a:prstGeom prst="roundRect">
            <a:avLst>
              <a:gd name="adj" fmla="val 15000"/>
            </a:avLst>
          </a:prstGeom>
          <a:solidFill>
            <a:srgbClr val="AAEBF8"/>
          </a:solidFill>
          <a:ln w="12700">
            <a:miter lim="400000"/>
          </a:ln>
          <a:effectLst>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0" marR="0">
              <a:spcBef>
                <a:spcPts val="0"/>
              </a:spcBef>
              <a:spcAft>
                <a:spcPts val="0"/>
              </a:spcAft>
            </a:pPr>
            <a:r>
              <a:rPr lang="en-US" sz="3600" b="1" u="sng" dirty="0">
                <a:solidFill>
                  <a:schemeClr val="accent1">
                    <a:lumMod val="50000"/>
                  </a:schemeClr>
                </a:solidFill>
                <a:effectLst/>
                <a:latin typeface="Gill Sans"/>
                <a:ea typeface="Calibri" panose="020F0502020204030204" pitchFamily="34" charset="0"/>
                <a:cs typeface="Times New Roman" panose="02020603050405020304" pitchFamily="18" charset="0"/>
              </a:rPr>
              <a:t>Purpose</a:t>
            </a:r>
          </a:p>
          <a:p>
            <a:pPr marL="0" marR="0">
              <a:spcBef>
                <a:spcPts val="0"/>
              </a:spcBef>
              <a:spcAft>
                <a:spcPts val="0"/>
              </a:spcAft>
            </a:pPr>
            <a:endParaRPr lang="en-US" sz="3600" b="1" dirty="0">
              <a:solidFill>
                <a:schemeClr val="accent1">
                  <a:lumMod val="50000"/>
                </a:schemeClr>
              </a:solidFill>
              <a:effectLst/>
              <a:latin typeface="Gill Sans"/>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chemeClr val="accent1">
                    <a:lumMod val="50000"/>
                  </a:schemeClr>
                </a:solidFill>
                <a:effectLst/>
                <a:latin typeface="Gill Sans"/>
                <a:ea typeface="Calibri" panose="020F0502020204030204" pitchFamily="34" charset="0"/>
                <a:cs typeface="Times New Roman" panose="02020603050405020304" pitchFamily="18" charset="0"/>
              </a:rPr>
              <a:t>To identify barriers, supports, and characteristics of female superintendents to understand the challenges they face in their attainment and retention of the superintendency.  These lessons learner can provide aspiring female leaders with potentially successful strategies to overcome those barriers</a:t>
            </a:r>
            <a:r>
              <a:rPr lang="en-US" sz="3200" dirty="0">
                <a:solidFill>
                  <a:schemeClr val="accent1">
                    <a:lumMod val="50000"/>
                  </a:schemeClr>
                </a:solidFill>
                <a:effectLst/>
                <a:latin typeface="Gill Sans"/>
                <a:ea typeface="Calibri" panose="020F0502020204030204" pitchFamily="34" charset="0"/>
                <a:cs typeface="Times New Roman" panose="02020603050405020304" pitchFamily="18" charset="0"/>
              </a:rPr>
              <a:t>.  </a:t>
            </a:r>
          </a:p>
        </p:txBody>
      </p:sp>
      <p:sp>
        <p:nvSpPr>
          <p:cNvPr id="4" name="Method…">
            <a:extLst>
              <a:ext uri="{FF2B5EF4-FFF2-40B4-BE49-F238E27FC236}">
                <a16:creationId xmlns:a16="http://schemas.microsoft.com/office/drawing/2014/main" id="{7B9A0037-1F6F-48EE-A7AA-3DFFF880E7A6}"/>
              </a:ext>
            </a:extLst>
          </p:cNvPr>
          <p:cNvSpPr/>
          <p:nvPr/>
        </p:nvSpPr>
        <p:spPr>
          <a:xfrm>
            <a:off x="15440198" y="1411581"/>
            <a:ext cx="8427308" cy="7714254"/>
          </a:xfrm>
          <a:prstGeom prst="rect">
            <a:avLst/>
          </a:prstGeom>
          <a:solidFill>
            <a:srgbClr val="AAEBF8"/>
          </a:solidFill>
          <a:ln w="12700">
            <a:miter lim="400000"/>
          </a:ln>
          <a:effectLst>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marL="0" marR="0">
              <a:spcBef>
                <a:spcPts val="0"/>
              </a:spcBef>
              <a:spcAft>
                <a:spcPts val="0"/>
              </a:spcAft>
            </a:pPr>
            <a:r>
              <a:rPr lang="en-US" sz="3600" b="1" u="sng" dirty="0">
                <a:solidFill>
                  <a:srgbClr val="002060"/>
                </a:solidFill>
                <a:latin typeface="Gill Sans"/>
                <a:ea typeface="Calibri" panose="020F0502020204030204" pitchFamily="34" charset="0"/>
                <a:cs typeface="Times New Roman" panose="02020603050405020304" pitchFamily="18" charset="0"/>
              </a:rPr>
              <a:t>Method</a:t>
            </a:r>
          </a:p>
          <a:p>
            <a:pPr marL="0" marR="0">
              <a:spcBef>
                <a:spcPts val="0"/>
              </a:spcBef>
              <a:spcAft>
                <a:spcPts val="0"/>
              </a:spcAft>
            </a:pPr>
            <a:endParaRPr lang="en-US" sz="2800" dirty="0">
              <a:solidFill>
                <a:srgbClr val="002060"/>
              </a:solidFill>
              <a:latin typeface="Gill Sans"/>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2060"/>
                </a:solidFill>
                <a:latin typeface="Gill Sans"/>
                <a:ea typeface="Calibri" panose="020F0502020204030204" pitchFamily="34" charset="0"/>
                <a:cs typeface="Times New Roman" panose="02020603050405020304" pitchFamily="18" charset="0"/>
              </a:rPr>
              <a:t>The researcher will survey female superintendents in Monmouth County, New Jersey.  Survey responses will be analyzed and categorized.  The researcher will group participants responses by the amount of time they have served in a superintendent position. </a:t>
            </a:r>
          </a:p>
          <a:p>
            <a:pPr marL="342900" marR="0" lvl="0" indent="-342900">
              <a:spcBef>
                <a:spcPts val="0"/>
              </a:spcBef>
              <a:spcAft>
                <a:spcPts val="0"/>
              </a:spcAft>
              <a:buFont typeface="+mj-lt"/>
              <a:buAutoNum type="arabicPeriod"/>
            </a:pPr>
            <a:r>
              <a:rPr lang="en-US" sz="2800" dirty="0">
                <a:solidFill>
                  <a:srgbClr val="002060"/>
                </a:solidFill>
                <a:latin typeface="Gill Sans"/>
                <a:ea typeface="Calibri" panose="020F0502020204030204" pitchFamily="34" charset="0"/>
                <a:cs typeface="Times New Roman" panose="02020603050405020304" pitchFamily="18" charset="0"/>
              </a:rPr>
              <a:t>Served less than 3 years</a:t>
            </a:r>
          </a:p>
          <a:p>
            <a:pPr marL="342900" marR="0" lvl="0" indent="-342900">
              <a:spcBef>
                <a:spcPts val="0"/>
              </a:spcBef>
              <a:spcAft>
                <a:spcPts val="0"/>
              </a:spcAft>
              <a:buFont typeface="+mj-lt"/>
              <a:buAutoNum type="arabicPeriod"/>
            </a:pPr>
            <a:r>
              <a:rPr lang="en-US" sz="2800" dirty="0">
                <a:solidFill>
                  <a:srgbClr val="002060"/>
                </a:solidFill>
                <a:latin typeface="Gill Sans"/>
                <a:ea typeface="Calibri" panose="020F0502020204030204" pitchFamily="34" charset="0"/>
                <a:cs typeface="Times New Roman" panose="02020603050405020304" pitchFamily="18" charset="0"/>
              </a:rPr>
              <a:t>Served between 4 years and 7 years</a:t>
            </a:r>
          </a:p>
          <a:p>
            <a:pPr marL="342900" marR="0" lvl="0" indent="-342900">
              <a:spcBef>
                <a:spcPts val="0"/>
              </a:spcBef>
              <a:spcAft>
                <a:spcPts val="0"/>
              </a:spcAft>
              <a:buFont typeface="+mj-lt"/>
              <a:buAutoNum type="arabicPeriod"/>
            </a:pPr>
            <a:r>
              <a:rPr lang="en-US" sz="2800" dirty="0">
                <a:solidFill>
                  <a:srgbClr val="002060"/>
                </a:solidFill>
                <a:latin typeface="Gill Sans"/>
                <a:ea typeface="Calibri" panose="020F0502020204030204" pitchFamily="34" charset="0"/>
                <a:cs typeface="Times New Roman" panose="02020603050405020304" pitchFamily="18" charset="0"/>
              </a:rPr>
              <a:t>Served between 7 years and 12 years</a:t>
            </a:r>
          </a:p>
          <a:p>
            <a:pPr marL="342900" marR="0" lvl="0" indent="-342900">
              <a:spcBef>
                <a:spcPts val="0"/>
              </a:spcBef>
              <a:spcAft>
                <a:spcPts val="0"/>
              </a:spcAft>
              <a:buFont typeface="+mj-lt"/>
              <a:buAutoNum type="arabicPeriod"/>
            </a:pPr>
            <a:r>
              <a:rPr lang="en-US" sz="2800" dirty="0">
                <a:solidFill>
                  <a:srgbClr val="002060"/>
                </a:solidFill>
                <a:latin typeface="Gill Sans"/>
                <a:ea typeface="Calibri" panose="020F0502020204030204" pitchFamily="34" charset="0"/>
                <a:cs typeface="Times New Roman" panose="02020603050405020304" pitchFamily="18" charset="0"/>
              </a:rPr>
              <a:t>Served more than 13 years</a:t>
            </a:r>
          </a:p>
          <a:p>
            <a:pPr marL="0" marR="0">
              <a:spcBef>
                <a:spcPts val="0"/>
              </a:spcBef>
              <a:spcAft>
                <a:spcPts val="0"/>
              </a:spcAft>
            </a:pPr>
            <a:r>
              <a:rPr lang="en-US" sz="2800" dirty="0">
                <a:solidFill>
                  <a:srgbClr val="002060"/>
                </a:solidFill>
                <a:latin typeface="Gill Sans"/>
                <a:ea typeface="Calibri" panose="020F0502020204030204" pitchFamily="34" charset="0"/>
                <a:cs typeface="Times New Roman" panose="02020603050405020304" pitchFamily="18" charset="0"/>
              </a:rPr>
              <a:t>The researched will conduct follow-up interviews with two participants from each of the above groups for a total eight participants. These will be in-depth interviews with open-ended questions with the intent to elicit the personal experiences of participants during different stages of their career. </a:t>
            </a:r>
          </a:p>
        </p:txBody>
      </p:sp>
      <p:sp>
        <p:nvSpPr>
          <p:cNvPr id="5" name="References…">
            <a:extLst>
              <a:ext uri="{FF2B5EF4-FFF2-40B4-BE49-F238E27FC236}">
                <a16:creationId xmlns:a16="http://schemas.microsoft.com/office/drawing/2014/main" id="{78B3ED91-BC14-4B90-9690-F41AFD6087C6}"/>
              </a:ext>
            </a:extLst>
          </p:cNvPr>
          <p:cNvSpPr txBox="1">
            <a:spLocks/>
          </p:cNvSpPr>
          <p:nvPr/>
        </p:nvSpPr>
        <p:spPr>
          <a:xfrm>
            <a:off x="7081284" y="9341709"/>
            <a:ext cx="16717829" cy="43742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marL="558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9pPr>
          </a:lstStyle>
          <a:p>
            <a:pPr marL="0" indent="0" defTabSz="775969" hangingPunct="1">
              <a:buNone/>
              <a:defRPr sz="3290" u="sng"/>
            </a:pPr>
            <a:endParaRPr lang="en-US" sz="3290" u="sng" dirty="0"/>
          </a:p>
          <a:p>
            <a:pPr marL="429768" indent="-298450" defTabSz="429768" hangingPunct="1">
              <a:buClr>
                <a:srgbClr val="333333"/>
              </a:buClr>
              <a:buFont typeface="Helvetica Neue"/>
              <a:buChar char="•"/>
              <a:defRPr sz="1316">
                <a:solidFill>
                  <a:srgbClr val="333333"/>
                </a:solidFill>
                <a:latin typeface="Helvetica Neue"/>
                <a:ea typeface="Helvetica Neue"/>
                <a:cs typeface="Helvetica Neue"/>
                <a:sym typeface="Helvetica Neue"/>
              </a:defRPr>
            </a:pPr>
            <a:r>
              <a:rPr lang="en-US" sz="1600" dirty="0">
                <a:solidFill>
                  <a:schemeClr val="tx1">
                    <a:lumMod val="20000"/>
                    <a:lumOff val="80000"/>
                  </a:schemeClr>
                </a:solidFill>
                <a:latin typeface="Helvetica Neue"/>
                <a:ea typeface="Helvetica Neue"/>
                <a:cs typeface="Helvetica Neue"/>
                <a:sym typeface="Helvetica Neue"/>
              </a:rPr>
              <a:t>	</a:t>
            </a:r>
            <a:endParaRPr lang="en-US" sz="1800" dirty="0">
              <a:solidFill>
                <a:schemeClr val="tx2"/>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E3F8CFBA-A82E-4F15-9609-FD032A76B03F}"/>
              </a:ext>
            </a:extLst>
          </p:cNvPr>
          <p:cNvSpPr txBox="1"/>
          <p:nvPr/>
        </p:nvSpPr>
        <p:spPr>
          <a:xfrm>
            <a:off x="5335330" y="8699242"/>
            <a:ext cx="18755832"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b="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References</a:t>
            </a:r>
            <a:endParaRPr lang="en-US"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Bjork, L. G. (2000). Introduction: Women in the superintendency—advances in research and theory. Educational Administration Quarterly, 36(1), 5-33</a:t>
            </a:r>
          </a:p>
          <a:p>
            <a:pPr marL="342900" marR="0" lvl="0" indent="-342900" algn="l">
              <a:spcBef>
                <a:spcPts val="0"/>
              </a:spcBef>
              <a:spcAft>
                <a:spcPts val="0"/>
              </a:spcAft>
              <a:buFont typeface="Symbol" panose="05050102010706020507" pitchFamily="18" charset="2"/>
              <a:buChar char=""/>
            </a:pPr>
            <a:r>
              <a:rPr lang="en-US"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Maranto</a:t>
            </a: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 Carroll, K., Cheng, A., &amp; Teodoro, M. P. (2018). Boys will be superintendents: School leadership as a gendered profession. The Phi Delta </a:t>
            </a:r>
            <a:r>
              <a:rPr lang="en-US"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Kappan</a:t>
            </a: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100(2), 12– 15. Retrieved from </a:t>
            </a:r>
            <a:r>
              <a:rPr lang="en-US"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https://www.jstor.org/stable/26552436</a:t>
            </a:r>
            <a:endPar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Robinson, K. K., </a:t>
            </a:r>
            <a:r>
              <a:rPr lang="en-US"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Shakeshaft</a:t>
            </a: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 Newcomb, W. S., &amp; Grogan, M. (2017). Necessary but not Sufficient: The Continuing Inequality between Men and Women in Educational Leadership, Findings from the AASA Mid-Decade Survey. Frontiers in Education, 2(12): 1-12. doi:10.3389/feduc.2017.00012</a:t>
            </a:r>
          </a:p>
          <a:p>
            <a:pPr marL="342900" marR="0" lvl="0" indent="-342900" algn="l">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New Jersey Department of Education. New Jersey Public Schools Fact Sheet. New Jersey Department of Education-Home Page. Retrieved from: </a:t>
            </a:r>
            <a:r>
              <a:rPr lang="en-US"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https://www.nj.gov/education/doedata/fact.shtml</a:t>
            </a:r>
            <a:endPar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Webb, G. (2018). Perceptions of Gender Equity in Educational Leadership in Practicing Female Superintendents in Kentucky (Order No. 10785412). Available from </a:t>
            </a:r>
            <a:r>
              <a:rPr lang="en-US"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GenderWatch</a:t>
            </a: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ProQuest Central; ProQuest Dissertations &amp; Theses Global. (2070955140). Retrieved from https://www.proquest.com/dissertations-theses/perceptions-gender-equity-educationalleadership/docview/2070955140/se-2</a:t>
            </a:r>
          </a:p>
        </p:txBody>
      </p:sp>
      <p:sp>
        <p:nvSpPr>
          <p:cNvPr id="11" name="What are teacher’s perception of Social Emotional Learning (SEL) ?…">
            <a:extLst>
              <a:ext uri="{FF2B5EF4-FFF2-40B4-BE49-F238E27FC236}">
                <a16:creationId xmlns:a16="http://schemas.microsoft.com/office/drawing/2014/main" id="{419F5210-532F-42E5-BD04-69B1E6319B35}"/>
              </a:ext>
            </a:extLst>
          </p:cNvPr>
          <p:cNvSpPr txBox="1">
            <a:spLocks/>
          </p:cNvSpPr>
          <p:nvPr/>
        </p:nvSpPr>
        <p:spPr>
          <a:xfrm>
            <a:off x="301718" y="0"/>
            <a:ext cx="23475042" cy="2216121"/>
          </a:xfrm>
          <a:prstGeom prst="rect">
            <a:avLst/>
          </a:prstGeom>
          <a:ln w="12700">
            <a:miter lim="400000"/>
          </a:ln>
          <a:effectLst>
            <a:outerShdw blurRad="101600" dist="66487" dir="2700000" rotWithShape="0">
              <a:srgbClr val="D5D5D5">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ctr" defTabSz="2438338" rtl="0" latinLnBrk="0">
              <a:lnSpc>
                <a:spcPct val="90000"/>
              </a:lnSpc>
              <a:spcBef>
                <a:spcPts val="0"/>
              </a:spcBef>
              <a:spcAft>
                <a:spcPts val="0"/>
              </a:spcAft>
              <a:buClrTx/>
              <a:buSzTx/>
              <a:buFontTx/>
              <a:buNone/>
              <a:tabLst/>
              <a:defRPr sz="11600" b="0" i="0" u="none" strike="noStrike" cap="none" spc="-348" baseline="0">
                <a:gradFill flip="none" rotWithShape="1">
                  <a:gsLst>
                    <a:gs pos="0">
                      <a:srgbClr val="00E8FF"/>
                    </a:gs>
                    <a:gs pos="100000">
                      <a:srgbClr val="FF00F7"/>
                    </a:gs>
                  </a:gsLst>
                  <a:lin ang="3967761"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9pPr>
          </a:lstStyle>
          <a:p>
            <a:pPr defTabSz="1463003" hangingPunct="1">
              <a:defRPr sz="6960" spc="-208">
                <a:gradFill flip="none" rotWithShape="1">
                  <a:gsLst>
                    <a:gs pos="0">
                      <a:srgbClr val="73FBDB"/>
                    </a:gs>
                    <a:gs pos="100000">
                      <a:srgbClr val="FF00F7"/>
                    </a:gs>
                  </a:gsLst>
                  <a:lin ang="3967761" scaled="0"/>
                </a:gradFill>
                <a:latin typeface="Bodoni SvtyTwo ITC TT-Bold"/>
                <a:ea typeface="Bodoni SvtyTwo ITC TT-Bold"/>
                <a:cs typeface="Bodoni SvtyTwo ITC TT-Bold"/>
                <a:sym typeface="Bodoni SvtyTwo ITC TT-Bold"/>
              </a:defRPr>
            </a:pPr>
            <a:r>
              <a:rPr lang="en-US" sz="4000" spc="-208" dirty="0">
                <a:solidFill>
                  <a:srgbClr val="FFFF00"/>
                </a:solidFill>
                <a:latin typeface="Harlow Solid Italic" panose="04030604020F02020D02" pitchFamily="82" charset="0"/>
                <a:ea typeface="Bodoni SvtyTwo ITC TT-Bold"/>
                <a:cs typeface="Bodoni SvtyTwo ITC TT-Bold"/>
                <a:sym typeface="Bodoni SvtyTwo ITC TT-Bold"/>
              </a:rPr>
              <a:t>  Perceptions and Experiences of Female Superintendents in Monmouth County, New Jersey </a:t>
            </a:r>
          </a:p>
          <a:p>
            <a:pPr defTabSz="1463003" hangingPunct="1">
              <a:defRPr sz="3840" spc="-115">
                <a:gradFill flip="none" rotWithShape="1">
                  <a:gsLst>
                    <a:gs pos="0">
                      <a:srgbClr val="73FBDB"/>
                    </a:gs>
                    <a:gs pos="100000">
                      <a:srgbClr val="FF00F7"/>
                    </a:gs>
                  </a:gsLst>
                  <a:lin ang="3967761" scaled="0"/>
                </a:gradFill>
                <a:latin typeface="Bodoni SvtyTwo ITC TT-Bold"/>
                <a:ea typeface="Bodoni SvtyTwo ITC TT-Bold"/>
                <a:cs typeface="Bodoni SvtyTwo ITC TT-Bold"/>
                <a:sym typeface="Bodoni SvtyTwo ITC TT-Bold"/>
              </a:defRPr>
            </a:pPr>
            <a:r>
              <a:rPr lang="en-US" sz="4000" spc="-115" dirty="0">
                <a:solidFill>
                  <a:srgbClr val="FFFF00"/>
                </a:solidFill>
                <a:latin typeface="Harlow Solid Italic" panose="04030604020F02020D02" pitchFamily="82" charset="0"/>
                <a:ea typeface="Bodoni SvtyTwo ITC TT-Bold"/>
                <a:cs typeface="Bodoni SvtyTwo ITC TT-Bold"/>
                <a:sym typeface="Bodoni SvtyTwo ITC TT-Bold"/>
              </a:rPr>
              <a:t>Deborah Bleisnick Heath</a:t>
            </a:r>
          </a:p>
        </p:txBody>
      </p:sp>
      <p:pic>
        <p:nvPicPr>
          <p:cNvPr id="9" name="information">
            <a:hlinkClick r:id="" action="ppaction://media"/>
            <a:extLst>
              <a:ext uri="{FF2B5EF4-FFF2-40B4-BE49-F238E27FC236}">
                <a16:creationId xmlns:a16="http://schemas.microsoft.com/office/drawing/2014/main" id="{EB4E44B0-1FE7-4E79-BD7F-3E8D364FED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78164" y="2676428"/>
            <a:ext cx="609600" cy="609600"/>
          </a:xfrm>
          <a:prstGeom prst="rect">
            <a:avLst/>
          </a:prstGeom>
        </p:spPr>
      </p:pic>
    </p:spTree>
    <p:extLst>
      <p:ext uri="{BB962C8B-B14F-4D97-AF65-F5344CB8AC3E}">
        <p14:creationId xmlns:p14="http://schemas.microsoft.com/office/powerpoint/2010/main" val="2057614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97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D35590DC-4597-45ED-B7D5-2AE3AEB6EF06}"/>
</file>

<file path=customXml/itemProps2.xml><?xml version="1.0" encoding="utf-8"?>
<ds:datastoreItem xmlns:ds="http://schemas.openxmlformats.org/officeDocument/2006/customXml" ds:itemID="{76FBB186-0DD6-45E1-B243-75259FACE6B9}"/>
</file>

<file path=customXml/itemProps3.xml><?xml version="1.0" encoding="utf-8"?>
<ds:datastoreItem xmlns:ds="http://schemas.openxmlformats.org/officeDocument/2006/customXml" ds:itemID="{19BB0647-1EC8-41D7-ADC3-284AB86383A5}"/>
</file>

<file path=docProps/app.xml><?xml version="1.0" encoding="utf-8"?>
<Properties xmlns="http://schemas.openxmlformats.org/officeDocument/2006/extended-properties" xmlns:vt="http://schemas.openxmlformats.org/officeDocument/2006/docPropsVTypes">
  <TotalTime>240</TotalTime>
  <Words>509</Words>
  <Application>Microsoft Office PowerPoint</Application>
  <PresentationFormat>Custom</PresentationFormat>
  <Paragraphs>25</Paragraphs>
  <Slides>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Gill Sans</vt:lpstr>
      <vt:lpstr>Graphik</vt:lpstr>
      <vt:lpstr>Graphik Semibold</vt:lpstr>
      <vt:lpstr>Graphik-Medium</vt:lpstr>
      <vt:lpstr>Harlow Solid Italic</vt:lpstr>
      <vt:lpstr>Helvetica Neue</vt:lpstr>
      <vt:lpstr>Symbol</vt:lpstr>
      <vt:lpstr>22_ColorGradient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teacher’s perception of Social Emotional Learning (SEL) ? Denise Miele Sullivan  Chair: Dr. William George</dc:title>
  <cp:lastModifiedBy>Deborah Bleisnick</cp:lastModifiedBy>
  <cp:revision>14</cp:revision>
  <dcterms:modified xsi:type="dcterms:W3CDTF">2022-04-09T19:09:18Z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