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3"/>
  </p:notesMasterIdLst>
  <p:sldIdLst>
    <p:sldId id="256" r:id="rId2"/>
  </p:sldIdLst>
  <p:sldSz cx="43891200" cy="329184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11" autoAdjust="0"/>
  </p:normalViewPr>
  <p:slideViewPr>
    <p:cSldViewPr>
      <p:cViewPr varScale="1">
        <p:scale>
          <a:sx n="13" d="100"/>
          <a:sy n="13" d="100"/>
        </p:scale>
        <p:origin x="728" y="96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3B8E6586-C905-47B0-AFF0-8BD2E03C5388}" type="datetimeFigureOut">
              <a:rPr lang="en-US"/>
              <a:pPr>
                <a:defRPr/>
              </a:pPr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B9913FE-FB57-44EA-988E-A7EAABD41AA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55650" indent="-2905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63638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30363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95500" indent="-23177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527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099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671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924300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B25E31E-CC06-454F-9334-B02B57B9B5F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0" y="5387342"/>
            <a:ext cx="32918400" cy="11460480"/>
          </a:xfrm>
        </p:spPr>
        <p:txBody>
          <a:bodyPr anchor="b"/>
          <a:lstStyle>
            <a:lvl1pPr algn="ctr"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8640"/>
            </a:lvl1pPr>
            <a:lvl2pPr marL="1645920" indent="0" algn="ctr">
              <a:buNone/>
              <a:defRPr sz="7200"/>
            </a:lvl2pPr>
            <a:lvl3pPr marL="3291840" indent="0" algn="ctr">
              <a:buNone/>
              <a:defRPr sz="6480"/>
            </a:lvl3pPr>
            <a:lvl4pPr marL="4937760" indent="0" algn="ctr">
              <a:buNone/>
              <a:defRPr sz="5760"/>
            </a:lvl4pPr>
            <a:lvl5pPr marL="6583680" indent="0" algn="ctr">
              <a:buNone/>
              <a:defRPr sz="5760"/>
            </a:lvl5pPr>
            <a:lvl6pPr marL="8229600" indent="0" algn="ctr">
              <a:buNone/>
              <a:defRPr sz="5760"/>
            </a:lvl6pPr>
            <a:lvl7pPr marL="9875520" indent="0" algn="ctr">
              <a:buNone/>
              <a:defRPr sz="5760"/>
            </a:lvl7pPr>
            <a:lvl8pPr marL="11521440" indent="0" algn="ctr">
              <a:buNone/>
              <a:defRPr sz="5760"/>
            </a:lvl8pPr>
            <a:lvl9pPr marL="13167360" indent="0" algn="ctr">
              <a:buNone/>
              <a:defRPr sz="57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C1BD3-4A66-4426-BBD9-483159DBEB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751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056F9D-6CC1-43C3-8CC7-26C6FAD75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6730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0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0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D1DC83-A0B5-479E-BE83-188B6E9E11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6433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3272FF-93AA-4B49-8C3D-B6DE108E96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5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0" y="8206745"/>
            <a:ext cx="37856160" cy="13693138"/>
          </a:xfrm>
        </p:spPr>
        <p:txBody>
          <a:bodyPr anchor="b"/>
          <a:lstStyle>
            <a:lvl1pPr>
              <a:defRPr sz="21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0" y="22029425"/>
            <a:ext cx="37856160" cy="7200898"/>
          </a:xfrm>
        </p:spPr>
        <p:txBody>
          <a:bodyPr/>
          <a:lstStyle>
            <a:lvl1pPr marL="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1pPr>
            <a:lvl2pPr marL="164592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291840" indent="0">
              <a:buNone/>
              <a:defRPr sz="6480">
                <a:solidFill>
                  <a:schemeClr val="tx1">
                    <a:tint val="75000"/>
                  </a:schemeClr>
                </a:solidFill>
              </a:defRPr>
            </a:lvl3pPr>
            <a:lvl4pPr marL="49377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4pPr>
            <a:lvl5pPr marL="65836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5pPr>
            <a:lvl6pPr marL="822960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6pPr>
            <a:lvl7pPr marL="987552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7pPr>
            <a:lvl8pPr marL="1152144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8pPr>
            <a:lvl9pPr marL="1316736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8C84-783A-4326-92A8-366661474B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18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89D6B7-AC21-4C06-8631-C5E704B46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862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3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39" y="8069582"/>
            <a:ext cx="18568033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39" y="12024360"/>
            <a:ext cx="18568033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0" y="8069582"/>
            <a:ext cx="18659477" cy="3954778"/>
          </a:xfrm>
        </p:spPr>
        <p:txBody>
          <a:bodyPr anchor="b"/>
          <a:lstStyle>
            <a:lvl1pPr marL="0" indent="0">
              <a:buNone/>
              <a:defRPr sz="8640" b="1"/>
            </a:lvl1pPr>
            <a:lvl2pPr marL="1645920" indent="0">
              <a:buNone/>
              <a:defRPr sz="7200" b="1"/>
            </a:lvl2pPr>
            <a:lvl3pPr marL="3291840" indent="0">
              <a:buNone/>
              <a:defRPr sz="6480" b="1"/>
            </a:lvl3pPr>
            <a:lvl4pPr marL="4937760" indent="0">
              <a:buNone/>
              <a:defRPr sz="5760" b="1"/>
            </a:lvl4pPr>
            <a:lvl5pPr marL="6583680" indent="0">
              <a:buNone/>
              <a:defRPr sz="5760" b="1"/>
            </a:lvl5pPr>
            <a:lvl6pPr marL="8229600" indent="0">
              <a:buNone/>
              <a:defRPr sz="5760" b="1"/>
            </a:lvl6pPr>
            <a:lvl7pPr marL="9875520" indent="0">
              <a:buNone/>
              <a:defRPr sz="5760" b="1"/>
            </a:lvl7pPr>
            <a:lvl8pPr marL="11521440" indent="0">
              <a:buNone/>
              <a:defRPr sz="5760" b="1"/>
            </a:lvl8pPr>
            <a:lvl9pPr marL="13167360" indent="0">
              <a:buNone/>
              <a:defRPr sz="57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0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E471F-6007-4A0D-8EC4-06852D2C4D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24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C63E1-6C8F-40F0-AC29-4BA04960BF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6385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2C431-BD24-40F9-A65D-12ACA738F0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737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2"/>
            <a:ext cx="22219920" cy="23393400"/>
          </a:xfrm>
        </p:spPr>
        <p:txBody>
          <a:bodyPr/>
          <a:lstStyle>
            <a:lvl1pPr>
              <a:defRPr sz="11520"/>
            </a:lvl1pPr>
            <a:lvl2pPr>
              <a:defRPr sz="10080"/>
            </a:lvl2pPr>
            <a:lvl3pPr>
              <a:defRPr sz="864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94BAE-B21E-4888-8689-DB94C44805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9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9" y="2194560"/>
            <a:ext cx="14156053" cy="7680960"/>
          </a:xfrm>
        </p:spPr>
        <p:txBody>
          <a:bodyPr anchor="b"/>
          <a:lstStyle>
            <a:lvl1pPr>
              <a:defRPr sz="115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659477" y="4739642"/>
            <a:ext cx="22219920" cy="23393400"/>
          </a:xfrm>
        </p:spPr>
        <p:txBody>
          <a:bodyPr rtlCol="0">
            <a:normAutofit/>
          </a:bodyPr>
          <a:lstStyle>
            <a:lvl1pPr marL="0" indent="0">
              <a:buNone/>
              <a:defRPr sz="11520"/>
            </a:lvl1pPr>
            <a:lvl2pPr marL="1645920" indent="0">
              <a:buNone/>
              <a:defRPr sz="10080"/>
            </a:lvl2pPr>
            <a:lvl3pPr marL="3291840" indent="0">
              <a:buNone/>
              <a:defRPr sz="8640"/>
            </a:lvl3pPr>
            <a:lvl4pPr marL="4937760" indent="0">
              <a:buNone/>
              <a:defRPr sz="7200"/>
            </a:lvl4pPr>
            <a:lvl5pPr marL="6583680" indent="0">
              <a:buNone/>
              <a:defRPr sz="7200"/>
            </a:lvl5pPr>
            <a:lvl6pPr marL="8229600" indent="0">
              <a:buNone/>
              <a:defRPr sz="7200"/>
            </a:lvl6pPr>
            <a:lvl7pPr marL="9875520" indent="0">
              <a:buNone/>
              <a:defRPr sz="7200"/>
            </a:lvl7pPr>
            <a:lvl8pPr marL="11521440" indent="0">
              <a:buNone/>
              <a:defRPr sz="7200"/>
            </a:lvl8pPr>
            <a:lvl9pPr marL="13167360" indent="0">
              <a:buNone/>
              <a:defRPr sz="72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9" y="9875520"/>
            <a:ext cx="14156053" cy="18295622"/>
          </a:xfrm>
        </p:spPr>
        <p:txBody>
          <a:bodyPr/>
          <a:lstStyle>
            <a:lvl1pPr marL="0" indent="0">
              <a:buNone/>
              <a:defRPr sz="5760"/>
            </a:lvl1pPr>
            <a:lvl2pPr marL="1645920" indent="0">
              <a:buNone/>
              <a:defRPr sz="5040"/>
            </a:lvl2pPr>
            <a:lvl3pPr marL="3291840" indent="0">
              <a:buNone/>
              <a:defRPr sz="4320"/>
            </a:lvl3pPr>
            <a:lvl4pPr marL="4937760" indent="0">
              <a:buNone/>
              <a:defRPr sz="3600"/>
            </a:lvl4pPr>
            <a:lvl5pPr marL="6583680" indent="0">
              <a:buNone/>
              <a:defRPr sz="3600"/>
            </a:lvl5pPr>
            <a:lvl6pPr marL="8229600" indent="0">
              <a:buNone/>
              <a:defRPr sz="3600"/>
            </a:lvl6pPr>
            <a:lvl7pPr marL="9875520" indent="0">
              <a:buNone/>
              <a:defRPr sz="3600"/>
            </a:lvl7pPr>
            <a:lvl8pPr marL="11521440" indent="0">
              <a:buNone/>
              <a:defRPr sz="3600"/>
            </a:lvl8pPr>
            <a:lvl9pPr marL="13167360" indent="0">
              <a:buNone/>
              <a:defRPr sz="3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82516-8910-4D64-95E8-CF2031DB0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690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017838" y="1752600"/>
            <a:ext cx="3785552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17838" y="8763000"/>
            <a:ext cx="37855525" cy="2088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838" y="30510163"/>
            <a:ext cx="9875837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432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325" y="30510163"/>
            <a:ext cx="1481455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432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7525" y="30510163"/>
            <a:ext cx="9875838" cy="1752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4300">
                <a:solidFill>
                  <a:srgbClr val="898989"/>
                </a:solidFill>
              </a:defRPr>
            </a:lvl1pPr>
          </a:lstStyle>
          <a:p>
            <a:fld id="{7AF2A92C-8025-4EFF-8E1C-275AE4989B2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2pPr>
      <a:lvl3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3pPr>
      <a:lvl4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4pPr>
      <a:lvl5pPr algn="l" defTabSz="32908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5pPr>
      <a:lvl6pPr marL="4572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6pPr>
      <a:lvl7pPr marL="9144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7pPr>
      <a:lvl8pPr marL="13716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8pPr>
      <a:lvl9pPr marL="1828800" algn="l" defTabSz="3290888" rtl="0" fontAlgn="base">
        <a:lnSpc>
          <a:spcPct val="90000"/>
        </a:lnSpc>
        <a:spcBef>
          <a:spcPct val="0"/>
        </a:spcBef>
        <a:spcAft>
          <a:spcPct val="0"/>
        </a:spcAft>
        <a:defRPr sz="15800">
          <a:solidFill>
            <a:schemeClr val="tx1"/>
          </a:solidFill>
          <a:latin typeface="Calibri Light" pitchFamily="34" charset="0"/>
        </a:defRPr>
      </a:lvl9pPr>
    </p:titleStyle>
    <p:bodyStyle>
      <a:lvl1pPr marL="822325" indent="-822325" algn="l" defTabSz="3290888" rtl="0" eaLnBrk="0" fontAlgn="base" hangingPunct="0">
        <a:lnSpc>
          <a:spcPct val="90000"/>
        </a:lnSpc>
        <a:spcBef>
          <a:spcPts val="3600"/>
        </a:spcBef>
        <a:spcAft>
          <a:spcPct val="0"/>
        </a:spcAft>
        <a:buFont typeface="Arial" panose="020B0604020202020204" pitchFamily="34" charset="0"/>
        <a:buChar char="•"/>
        <a:defRPr sz="10000" kern="1200">
          <a:solidFill>
            <a:schemeClr val="tx1"/>
          </a:solidFill>
          <a:latin typeface="+mn-lt"/>
          <a:ea typeface="+mn-ea"/>
          <a:cs typeface="+mn-cs"/>
        </a:defRPr>
      </a:lvl1pPr>
      <a:lvl2pPr marL="2468563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759450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4pPr>
      <a:lvl5pPr marL="7405688" indent="-822325" algn="l" defTabSz="3290888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234440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320" indent="-822960" algn="l" defTabSz="329184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1pPr>
      <a:lvl2pPr marL="16459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2pPr>
      <a:lvl3pPr marL="32918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3pPr>
      <a:lvl4pPr marL="49377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5pPr>
      <a:lvl6pPr marL="822960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6pPr>
      <a:lvl7pPr marL="987552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7pPr>
      <a:lvl8pPr marL="1152144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8pPr>
      <a:lvl9pPr marL="13167360" algn="l" defTabSz="3291840" rtl="0" eaLnBrk="1" latinLnBrk="0" hangingPunct="1">
        <a:defRPr sz="64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7000"/>
              </a:schemeClr>
            </a:gs>
            <a:gs pos="48000">
              <a:schemeClr val="accent2">
                <a:lumMod val="97000"/>
                <a:lumOff val="3000"/>
              </a:schemeClr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579225" y="1066800"/>
            <a:ext cx="20878800" cy="4114800"/>
          </a:xfrm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rtlCol="0" anchor="ctr">
            <a:normAutofit/>
          </a:bodyPr>
          <a:lstStyle/>
          <a:p>
            <a:pPr defTabSz="3291840" eaLnBrk="1" fontAlgn="auto" hangingPunct="1">
              <a:spcBef>
                <a:spcPts val="3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8800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Military base security prioritization based on surrounding critical infrastructure in the contiguous United States</a:t>
            </a:r>
            <a:endParaRPr lang="en-US" altLang="en-US" sz="8800" dirty="0">
              <a:solidFill>
                <a:srgbClr val="0070C0"/>
              </a:solidFill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2563" y="1066800"/>
            <a:ext cx="8942387" cy="3276600"/>
          </a:xfrm>
          <a:ln w="12700">
            <a:solidFill>
              <a:srgbClr val="0070C0">
                <a:alpha val="92000"/>
              </a:srgbClr>
            </a:solidFill>
            <a:miter lim="800000"/>
            <a:headEnd/>
            <a:tailEnd/>
          </a:ln>
        </p:spPr>
        <p:txBody>
          <a:bodyPr anchor="ctr"/>
          <a:lstStyle/>
          <a:p>
            <a:pPr eaLnBrk="1" hangingPunct="1"/>
            <a:r>
              <a:rPr lang="en-US" altLang="en-US" sz="6000" dirty="0">
                <a:solidFill>
                  <a:srgbClr val="0070C0"/>
                </a:solidFill>
                <a:latin typeface="Californian FB" panose="0207040306080B030204" pitchFamily="18" charset="0"/>
              </a:rPr>
              <a:t>Pedro Sanchez</a:t>
            </a:r>
          </a:p>
          <a:p>
            <a:pPr eaLnBrk="1" hangingPunct="1"/>
            <a:r>
              <a:rPr lang="en-US" altLang="en-US" sz="6000" dirty="0">
                <a:solidFill>
                  <a:srgbClr val="0070C0"/>
                </a:solidFill>
                <a:latin typeface="Californian FB" panose="0207040306080B030204" pitchFamily="18" charset="0"/>
              </a:rPr>
              <a:t>Monmouth University</a:t>
            </a:r>
          </a:p>
          <a:p>
            <a:pPr eaLnBrk="1" hangingPunct="1"/>
            <a:r>
              <a:rPr lang="en-US" altLang="en-US" sz="6000" dirty="0">
                <a:solidFill>
                  <a:srgbClr val="0070C0"/>
                </a:solidFill>
                <a:latin typeface="Californian FB" panose="0207040306080B030204" pitchFamily="18" charset="0"/>
              </a:rPr>
              <a:t>8 April 2021</a:t>
            </a:r>
            <a:endParaRPr lang="en-US" altLang="en-US" sz="4800" dirty="0">
              <a:solidFill>
                <a:srgbClr val="0070C0"/>
              </a:solidFill>
              <a:latin typeface="Californian FB" panose="0207040306080B030204" pitchFamily="18" charset="0"/>
            </a:endParaRPr>
          </a:p>
        </p:txBody>
      </p:sp>
      <p:sp>
        <p:nvSpPr>
          <p:cNvPr id="2054" name="Text Box 7"/>
          <p:cNvSpPr txBox="1">
            <a:spLocks noChangeArrowheads="1"/>
          </p:cNvSpPr>
          <p:nvPr/>
        </p:nvSpPr>
        <p:spPr bwMode="auto">
          <a:xfrm>
            <a:off x="1397000" y="5187950"/>
            <a:ext cx="8940800" cy="838200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rmAutofit/>
          </a:bodyPr>
          <a:lstStyle>
            <a:lvl1pPr algn="ctr" defTabSz="3291840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70C0"/>
                </a:solidFill>
              </a:rPr>
              <a:t>Purpose: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70C0"/>
                </a:solidFill>
              </a:rPr>
              <a:t> Assess the military bases across the contingent United States to prioritize security at military bases based on critical infrastructure in a proposed “blast zone”. 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11579225" y="5289449"/>
            <a:ext cx="20878800" cy="1797152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defTabSz="3290888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Char char="•"/>
              <a:defRPr sz="10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32908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86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32908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7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32908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3290888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3290888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3290888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3290888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3290888" eaLnBrk="0" fontAlgn="base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6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6000" dirty="0">
                <a:solidFill>
                  <a:srgbClr val="0070C0"/>
                </a:solidFill>
                <a:latin typeface="Californian FB" panose="0207040306080B030204" pitchFamily="18" charset="0"/>
              </a:rPr>
              <a:t>Do military bases need elevated security to protect critical infrastructures?</a:t>
            </a:r>
          </a:p>
        </p:txBody>
      </p:sp>
      <p:sp>
        <p:nvSpPr>
          <p:cNvPr id="2056" name="Text Box 10"/>
          <p:cNvSpPr txBox="1">
            <a:spLocks noChangeArrowheads="1"/>
          </p:cNvSpPr>
          <p:nvPr/>
        </p:nvSpPr>
        <p:spPr bwMode="auto">
          <a:xfrm>
            <a:off x="33426400" y="5845175"/>
            <a:ext cx="9067800" cy="10469563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rmAutofit fontScale="92500"/>
          </a:bodyPr>
          <a:lstStyle>
            <a:lvl1pPr algn="ctr" defTabSz="3291840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Methods:</a:t>
            </a:r>
          </a:p>
          <a:p>
            <a:pPr marL="577850" indent="-5778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0070C0"/>
                </a:solidFill>
              </a:rPr>
              <a:t>Map the location of all military bases in the contingent United States</a:t>
            </a:r>
          </a:p>
          <a:p>
            <a:pPr marL="577850" indent="-5778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0070C0"/>
                </a:solidFill>
              </a:rPr>
              <a:t>Map 3 sets of critical infrastructure across the contingent United States</a:t>
            </a:r>
          </a:p>
          <a:p>
            <a:pPr marL="577850" indent="-5778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0070C0"/>
                </a:solidFill>
              </a:rPr>
              <a:t>Buffer Created around military bases for a 2.5-mile radius</a:t>
            </a:r>
          </a:p>
          <a:p>
            <a:pPr marL="577850" indent="-5778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0070C0"/>
                </a:solidFill>
              </a:rPr>
              <a:t>Overlay critical infrastructure in the military base blast zone</a:t>
            </a:r>
          </a:p>
          <a:p>
            <a:pPr marL="685800" indent="-6858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4800" dirty="0">
                <a:solidFill>
                  <a:srgbClr val="0070C0"/>
                </a:solidFill>
              </a:rPr>
              <a:t>Count the total number of critical infrastructure in the bast zone </a:t>
            </a:r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1468438" y="14414500"/>
            <a:ext cx="8923337" cy="4559300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  <p:txBody>
          <a:bodyPr anchor="ctr">
            <a:normAutofit lnSpcReduction="10000"/>
          </a:bodyPr>
          <a:lstStyle>
            <a:lvl1pPr algn="ctr" defTabSz="3291840">
              <a:lnSpc>
                <a:spcPct val="90000"/>
              </a:lnSpc>
              <a:spcBef>
                <a:spcPts val="3600"/>
              </a:spcBef>
              <a:buFont typeface="Arial" panose="020B0604020202020204" pitchFamily="34" charset="0"/>
              <a:buNone/>
              <a:defRPr sz="6000">
                <a:solidFill>
                  <a:schemeClr val="bg1"/>
                </a:solidFill>
                <a:latin typeface="Californian FB" panose="0207040306080B030204" pitchFamily="18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dirty="0">
                <a:solidFill>
                  <a:srgbClr val="0070C0"/>
                </a:solidFill>
              </a:rPr>
              <a:t>Data Obtained for Maps:</a:t>
            </a:r>
          </a:p>
          <a:p>
            <a:pPr marL="857250" indent="-85725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solidFill>
                  <a:srgbClr val="0070C0"/>
                </a:solidFill>
              </a:rPr>
              <a:t>All information gathered came from Homeland Infrastructure Foundation-Level Data</a:t>
            </a:r>
          </a:p>
        </p:txBody>
      </p:sp>
      <p:sp>
        <p:nvSpPr>
          <p:cNvPr id="3087" name="TextBox 5"/>
          <p:cNvSpPr txBox="1">
            <a:spLocks noChangeArrowheads="1"/>
          </p:cNvSpPr>
          <p:nvPr/>
        </p:nvSpPr>
        <p:spPr bwMode="auto">
          <a:xfrm>
            <a:off x="33412112" y="17003712"/>
            <a:ext cx="9036050" cy="7109639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6000" dirty="0">
                <a:solidFill>
                  <a:srgbClr val="0070C0"/>
                </a:solidFill>
                <a:latin typeface="Californian FB" pitchFamily="18" charset="0"/>
              </a:rPr>
              <a:t>Outcome:</a:t>
            </a:r>
          </a:p>
          <a:p>
            <a:pPr marL="857250" indent="-85725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5400" dirty="0">
                <a:solidFill>
                  <a:srgbClr val="0070C0"/>
                </a:solidFill>
                <a:latin typeface="Californian FB" pitchFamily="18" charset="0"/>
              </a:rPr>
              <a:t>There are 846 military bases across the contiguous U.S.</a:t>
            </a:r>
          </a:p>
          <a:p>
            <a:pPr marL="685800" indent="-685800" algn="ctr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sz="5400" dirty="0">
                <a:solidFill>
                  <a:srgbClr val="0070C0"/>
                </a:solidFill>
                <a:latin typeface="Californian FB" pitchFamily="18" charset="0"/>
              </a:rPr>
              <a:t>Critical Infrastructure count demonstrates that threat of critical infrastructure increases as the color darkens. (Light-Dark)</a:t>
            </a:r>
          </a:p>
          <a:p>
            <a:pPr eaLnBrk="1" hangingPunct="1">
              <a:defRPr/>
            </a:pPr>
            <a:endParaRPr lang="en-US" altLang="en-US" dirty="0">
              <a:solidFill>
                <a:srgbClr val="0070C0"/>
              </a:solidFill>
            </a:endParaRPr>
          </a:p>
        </p:txBody>
      </p:sp>
      <p:pic>
        <p:nvPicPr>
          <p:cNvPr id="22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8855" r="1550" b="18890"/>
          <a:stretch>
            <a:fillRect/>
          </a:stretch>
        </p:blipFill>
        <p:spPr bwMode="auto">
          <a:xfrm>
            <a:off x="33805019" y="1072663"/>
            <a:ext cx="8295523" cy="410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A13FE3-5C1B-46DC-8CF8-092141882A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5550" y="7222052"/>
            <a:ext cx="9775924" cy="12695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F37988-DD63-4875-AEC4-ED3309D6E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29728" y="19782394"/>
            <a:ext cx="10067106" cy="130524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AC03632-10E9-4513-9747-9373EB05C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0196" y="20025695"/>
            <a:ext cx="10106631" cy="1305095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C7D83BD-BE25-4648-B7D2-30B65C840B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56701" y="7086600"/>
            <a:ext cx="9909118" cy="128312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766A6FD-2520-4930-8192-244DD0894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6783" y="18967272"/>
            <a:ext cx="10701752" cy="1395112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30871C3-F2CE-4D93-A2C6-AAA33E850836}"/>
              </a:ext>
            </a:extLst>
          </p:cNvPr>
          <p:cNvSpPr txBox="1"/>
          <p:nvPr/>
        </p:nvSpPr>
        <p:spPr>
          <a:xfrm>
            <a:off x="33506186" y="25527000"/>
            <a:ext cx="9067800" cy="48320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70C0"/>
                </a:solidFill>
                <a:latin typeface="Californian FB" panose="0207040306080B030204" pitchFamily="18" charset="0"/>
              </a:rPr>
              <a:t>Contact Information</a:t>
            </a:r>
          </a:p>
          <a:p>
            <a:r>
              <a:rPr lang="en-US" sz="4800" dirty="0">
                <a:solidFill>
                  <a:srgbClr val="0070C0"/>
                </a:solidFill>
                <a:latin typeface="Californian FB" panose="0207040306080B030204" pitchFamily="18" charset="0"/>
              </a:rPr>
              <a:t>Pedro Sanchez s1287079@monmuth.edu</a:t>
            </a:r>
          </a:p>
          <a:p>
            <a:r>
              <a:rPr lang="en-US" sz="4800" dirty="0">
                <a:solidFill>
                  <a:srgbClr val="0070C0"/>
                </a:solidFill>
                <a:latin typeface="Californian FB" panose="0207040306080B030204" pitchFamily="18" charset="0"/>
              </a:rPr>
              <a:t>Geoffrey Fouad</a:t>
            </a:r>
          </a:p>
          <a:p>
            <a:r>
              <a:rPr lang="en-US" sz="4800" dirty="0">
                <a:solidFill>
                  <a:srgbClr val="0070C0"/>
                </a:solidFill>
                <a:latin typeface="Californian FB" panose="0207040306080B030204" pitchFamily="18" charset="0"/>
              </a:rPr>
              <a:t>gfouad@monmouth.edu</a:t>
            </a:r>
          </a:p>
          <a:p>
            <a:endParaRPr lang="en-US" sz="4800" dirty="0">
              <a:solidFill>
                <a:srgbClr val="0070C0"/>
              </a:solidFill>
              <a:latin typeface="Californian FB" panose="0207040306080B030204" pitchFamily="18" charset="0"/>
            </a:endParaRPr>
          </a:p>
          <a:p>
            <a:endParaRPr lang="en-US" sz="4800" dirty="0">
              <a:solidFill>
                <a:srgbClr val="0070C0"/>
              </a:solidFill>
              <a:latin typeface="Californian FB" panose="0207040306080B030204" pitchFamily="18" charset="0"/>
            </a:endParaRP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CA8B6A74E8C941AEDAD107CE3E6AE5" ma:contentTypeVersion="5" ma:contentTypeDescription="Create a new document." ma:contentTypeScope="" ma:versionID="25410b5c24dc66a541c47d2f22445f00">
  <xsd:schema xmlns:xsd="http://www.w3.org/2001/XMLSchema" xmlns:xs="http://www.w3.org/2001/XMLSchema" xmlns:p="http://schemas.microsoft.com/office/2006/metadata/properties" xmlns:ns2="534808a3-1996-4bca-b93f-52da087a3071" targetNamespace="http://schemas.microsoft.com/office/2006/metadata/properties" ma:root="true" ma:fieldsID="c8c31d25db4abf5bc6045b6816222412" ns2:_="">
    <xsd:import namespace="534808a3-1996-4bca-b93f-52da087a307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808a3-1996-4bca-b93f-52da087a3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751283-FD4D-448A-82C8-9F75377414FA}"/>
</file>

<file path=customXml/itemProps2.xml><?xml version="1.0" encoding="utf-8"?>
<ds:datastoreItem xmlns:ds="http://schemas.openxmlformats.org/officeDocument/2006/customXml" ds:itemID="{699029F7-AFEA-458A-BDA7-2B072C002559}"/>
</file>

<file path=customXml/itemProps3.xml><?xml version="1.0" encoding="utf-8"?>
<ds:datastoreItem xmlns:ds="http://schemas.openxmlformats.org/officeDocument/2006/customXml" ds:itemID="{AA5BD70B-3C06-4598-BC08-8F47942E6F9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1167</TotalTime>
  <Words>178</Words>
  <Application>Microsoft Office PowerPoint</Application>
  <PresentationFormat>Custom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Californian FB</vt:lpstr>
      <vt:lpstr>Times New Roman</vt:lpstr>
      <vt:lpstr>Office Theme</vt:lpstr>
      <vt:lpstr>Military base security prioritization based on surrounding critical infrastructure in the contiguous United States</vt:lpstr>
    </vt:vector>
  </TitlesOfParts>
  <Company>OCVTS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jwnek</dc:creator>
  <cp:lastModifiedBy>Pedro Sanchez</cp:lastModifiedBy>
  <cp:revision>48</cp:revision>
  <dcterms:created xsi:type="dcterms:W3CDTF">2009-03-20T03:11:57Z</dcterms:created>
  <dcterms:modified xsi:type="dcterms:W3CDTF">2021-04-08T03:46:38Z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0x01010026CA8B6A74E8C941AEDAD107CE3E6AE5</vt:lpwstr>
  </property>
</Properties>
</file>