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notesMasterIdLst>
    <p:notesMasterId r:id="rId4"/>
  </p:notesMasterIdLst>
  <p:handoutMasterIdLst>
    <p:handoutMasterId r:id="rId5"/>
  </p:handoutMasterIdLst>
  <p:sldIdLst>
    <p:sldId id="261" r:id="rId3"/>
  </p:sldIdLst>
  <p:sldSz cx="43891200" cy="32918400"/>
  <p:notesSz cx="6858000" cy="9144000"/>
  <p:defaultTextStyle>
    <a:defPPr>
      <a:defRPr lang="en-US"/>
    </a:defPPr>
    <a:lvl1pPr marL="0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1pPr>
    <a:lvl2pPr marL="1410593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2pPr>
    <a:lvl3pPr marL="2821185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3pPr>
    <a:lvl4pPr marL="4231778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4pPr>
    <a:lvl5pPr marL="5642370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5pPr>
    <a:lvl6pPr marL="7052964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6pPr>
    <a:lvl7pPr marL="8463557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7pPr>
    <a:lvl8pPr marL="9874149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8pPr>
    <a:lvl9pPr marL="11284742" algn="l" defTabSz="2821185" rtl="0" eaLnBrk="1" latinLnBrk="0" hangingPunct="1">
      <a:defRPr sz="55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5ED"/>
    <a:srgbClr val="F6F8FC"/>
    <a:srgbClr val="545554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234" autoAdjust="0"/>
  </p:normalViewPr>
  <p:slideViewPr>
    <p:cSldViewPr snapToGrid="0" snapToObjects="1" showGuides="1">
      <p:cViewPr>
        <p:scale>
          <a:sx n="30" d="100"/>
          <a:sy n="30" d="100"/>
        </p:scale>
        <p:origin x="1368" y="-1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napToObjects="1" showGuides="1">
      <p:cViewPr varScale="1">
        <p:scale>
          <a:sx n="135" d="100"/>
          <a:sy n="135" d="100"/>
        </p:scale>
        <p:origin x="512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4/7/21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4/7/21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1pPr>
    <a:lvl2pPr marL="1410593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2pPr>
    <a:lvl3pPr marL="2821185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3pPr>
    <a:lvl4pPr marL="4231778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4pPr>
    <a:lvl5pPr marL="5642370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5pPr>
    <a:lvl6pPr marL="7052964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6pPr>
    <a:lvl7pPr marL="8463557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7pPr>
    <a:lvl8pPr marL="9874149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8pPr>
    <a:lvl9pPr marL="11284742" algn="l" defTabSz="2821185" rtl="0" eaLnBrk="1" latinLnBrk="0" hangingPunct="1">
      <a:defRPr sz="3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96E18C0-5E19-4D47-9237-14BD7C293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0" y="2901984"/>
            <a:ext cx="210693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programs, institutions, organizations, schools, etc.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CA4861-B93C-0849-A47D-17FACB135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0" y="1714548"/>
            <a:ext cx="2106930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Authors and co-Authors / collaborators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53CD722-9E93-6049-839B-8A79A9C42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0" y="266652"/>
            <a:ext cx="210693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Poster presentation title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022466D-7E9F-0541-8791-ADE9FFDEB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500" y="4997541"/>
            <a:ext cx="1005909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 INTRODUCTION or ABSTRACT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BA21A8B-51D3-DF46-9C47-207CAE71F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14728805"/>
            <a:ext cx="1005909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OBJECTIVES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B7BCEDA-48FE-554E-B697-5222E92C03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0" y="4997540"/>
            <a:ext cx="100584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MATERIALS &amp; METHODS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95A2674-63FD-C54C-9DAA-0C31B6481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2800" y="4997539"/>
            <a:ext cx="100584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RESULTS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15A5891-6D49-BD40-81DC-C833CD1D5A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75600" y="4997539"/>
            <a:ext cx="100584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CONCLUSIONS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BFF821D-FD9D-2744-B5A1-4A148A0C6B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75600" y="19751103"/>
            <a:ext cx="100584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REFERENCES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FF9A2537-AAFE-CB4B-BEDA-42E072DEA8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75600" y="28607770"/>
            <a:ext cx="100584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0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ACKNOWLEDGEMENTS or  CONTACT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20AEE4-BDF6-7945-B2A2-8844FB735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03005"/>
            <a:ext cx="10058400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C56249E3-4AC9-E749-A90B-24CA40349A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" y="15402433"/>
            <a:ext cx="10058399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BEEB820-A1CB-3F40-B75D-663BC6D90D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30000" y="5671167"/>
            <a:ext cx="10058400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F09E665-6DA1-6A4E-ACE4-DA4B580D6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02800" y="5671167"/>
            <a:ext cx="10058400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73D55F4-EA3C-CB4B-B623-F9FB1411F6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75600" y="5703005"/>
            <a:ext cx="10058400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901D1A8D-240B-ED4E-BD04-4E9EB96630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375600" y="20473588"/>
            <a:ext cx="10058400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2D400D92-52AF-2641-BAD0-BCC05B329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75600" y="29362052"/>
            <a:ext cx="10058400" cy="252376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3200" dirty="0"/>
            </a:lvl1pPr>
            <a:lvl2pPr marL="461963" indent="-231775">
              <a:tabLst/>
              <a:defRPr lang="en-US" sz="2400" dirty="0"/>
            </a:lvl2pPr>
            <a:lvl3pPr marL="461963" indent="-231775">
              <a:tabLst/>
              <a:defRPr lang="en-US" sz="1800" dirty="0"/>
            </a:lvl3pPr>
            <a:lvl4pPr marL="461963" indent="-231775">
              <a:tabLst/>
              <a:defRPr lang="en-US" sz="1200" dirty="0"/>
            </a:lvl4pPr>
            <a:lvl5pPr marL="461963" indent="-231775">
              <a:tabLst/>
              <a:defRPr lang="en-US" sz="12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58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0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624" userDrawn="1">
          <p15:clr>
            <a:srgbClr val="FBAE40"/>
          </p15:clr>
        </p15:guide>
        <p15:guide id="4" pos="7200" userDrawn="1">
          <p15:clr>
            <a:srgbClr val="FBAE40"/>
          </p15:clr>
        </p15:guide>
        <p15:guide id="5" pos="13536" userDrawn="1">
          <p15:clr>
            <a:srgbClr val="FBAE40"/>
          </p15:clr>
        </p15:guide>
        <p15:guide id="6" pos="14112" userDrawn="1">
          <p15:clr>
            <a:srgbClr val="FBAE40"/>
          </p15:clr>
        </p15:guide>
        <p15:guide id="7" pos="20448" userDrawn="1">
          <p15:clr>
            <a:srgbClr val="FBAE40"/>
          </p15:clr>
        </p15:guide>
        <p15:guide id="8" pos="21024" userDrawn="1">
          <p15:clr>
            <a:srgbClr val="FBAE40"/>
          </p15:clr>
        </p15:guide>
        <p15:guide id="9" pos="27360" userDrawn="1">
          <p15:clr>
            <a:srgbClr val="FBAE40"/>
          </p15:clr>
        </p15:guide>
        <p15:guide id="10" orient="horz" pos="29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28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6">
            <a:extLst>
              <a:ext uri="{FF2B5EF4-FFF2-40B4-BE49-F238E27FC236}">
                <a16:creationId xmlns:a16="http://schemas.microsoft.com/office/drawing/2014/main" id="{B82F2237-BAB6-704C-82F3-FA64CC22D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98"/>
            <a:ext cx="43891200" cy="41722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554" tIns="81277" rIns="162554" bIns="81277" anchor="ctr"/>
          <a:lstStyle/>
          <a:p>
            <a:pPr>
              <a:defRPr/>
            </a:pPr>
            <a:endParaRPr lang="en-US" sz="8736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FAAEDB7-9BBE-8D43-950B-E1D9067654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080" y="32214790"/>
            <a:ext cx="5182176" cy="5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2246" tIns="81109" rIns="162246" bIns="81109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TEMPLATE © 2019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7BE808-A53B-994E-80E2-9E761219D543}"/>
              </a:ext>
            </a:extLst>
          </p:cNvPr>
          <p:cNvCxnSpPr>
            <a:cxnSpLocks/>
          </p:cNvCxnSpPr>
          <p:nvPr userDrawn="1"/>
        </p:nvCxnSpPr>
        <p:spPr>
          <a:xfrm>
            <a:off x="0" y="4169847"/>
            <a:ext cx="43891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071E14-BFBA-5041-9B7B-1EAD5CCACC7D}"/>
              </a:ext>
            </a:extLst>
          </p:cNvPr>
          <p:cNvSpPr/>
          <p:nvPr userDrawn="1"/>
        </p:nvSpPr>
        <p:spPr>
          <a:xfrm>
            <a:off x="457198" y="4643562"/>
            <a:ext cx="10058400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28F8C5-8AC2-BE40-A83F-D9C512F88994}"/>
              </a:ext>
            </a:extLst>
          </p:cNvPr>
          <p:cNvSpPr/>
          <p:nvPr userDrawn="1"/>
        </p:nvSpPr>
        <p:spPr>
          <a:xfrm>
            <a:off x="33375600" y="4643562"/>
            <a:ext cx="10058400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21DE94-4EEC-9240-AF22-5C3C7AAC4669}"/>
              </a:ext>
            </a:extLst>
          </p:cNvPr>
          <p:cNvSpPr/>
          <p:nvPr userDrawn="1"/>
        </p:nvSpPr>
        <p:spPr>
          <a:xfrm>
            <a:off x="11427882" y="4643562"/>
            <a:ext cx="10061575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81182F3-81E6-0A46-A2C3-461A26B01FE5}"/>
              </a:ext>
            </a:extLst>
          </p:cNvPr>
          <p:cNvSpPr/>
          <p:nvPr userDrawn="1"/>
        </p:nvSpPr>
        <p:spPr>
          <a:xfrm>
            <a:off x="22401741" y="4643562"/>
            <a:ext cx="10061575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</p:spTree>
    <p:extLst>
      <p:ext uri="{BB962C8B-B14F-4D97-AF65-F5344CB8AC3E}">
        <p14:creationId xmlns:p14="http://schemas.microsoft.com/office/powerpoint/2010/main" val="39410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7802411" rtl="0" eaLnBrk="1" latinLnBrk="0" hangingPunct="1">
        <a:spcBef>
          <a:spcPct val="0"/>
        </a:spcBef>
        <a:buNone/>
        <a:defRPr sz="15645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•"/>
        <a:tabLst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–"/>
        <a:tabLst/>
        <a:defRPr sz="7110" kern="1200">
          <a:solidFill>
            <a:schemeClr val="tx1"/>
          </a:solidFill>
          <a:latin typeface="+mn-lt"/>
          <a:ea typeface="+mn-ea"/>
          <a:cs typeface="+mn-cs"/>
        </a:defRPr>
      </a:lvl2pPr>
      <a:lvl3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•"/>
        <a:tabLst/>
        <a:defRPr sz="5690" kern="1200">
          <a:solidFill>
            <a:schemeClr val="tx1"/>
          </a:solidFill>
          <a:latin typeface="+mn-lt"/>
          <a:ea typeface="+mn-ea"/>
          <a:cs typeface="+mn-cs"/>
        </a:defRPr>
      </a:lvl3pPr>
      <a:lvl4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–"/>
        <a:tabLst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»"/>
        <a:tabLst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21456635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6pPr>
      <a:lvl7pPr marL="25357837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7pPr>
      <a:lvl8pPr marL="29259046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8pPr>
      <a:lvl9pPr marL="33160251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1pPr>
      <a:lvl2pPr marL="390121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2pPr>
      <a:lvl3pPr marL="7802411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3pPr>
      <a:lvl4pPr marL="11703619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4pPr>
      <a:lvl5pPr marL="15604826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5pPr>
      <a:lvl6pPr marL="1950603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6pPr>
      <a:lvl7pPr marL="2340724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7pPr>
      <a:lvl8pPr marL="27308442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8pPr>
      <a:lvl9pPr marL="31209651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6">
            <a:extLst>
              <a:ext uri="{FF2B5EF4-FFF2-40B4-BE49-F238E27FC236}">
                <a16:creationId xmlns:a16="http://schemas.microsoft.com/office/drawing/2014/main" id="{B82F2237-BAB6-704C-82F3-FA64CC22D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98"/>
            <a:ext cx="43891200" cy="41722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554" tIns="81277" rIns="162554" bIns="81277" anchor="ctr"/>
          <a:lstStyle/>
          <a:p>
            <a:pPr>
              <a:defRPr/>
            </a:pPr>
            <a:endParaRPr lang="en-US" sz="8736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FAAEDB7-9BBE-8D43-950B-E1D9067654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080" y="32214790"/>
            <a:ext cx="5182176" cy="5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2246" tIns="81109" rIns="162246" bIns="81109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TEMPLATE © 2019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7BE808-A53B-994E-80E2-9E761219D543}"/>
              </a:ext>
            </a:extLst>
          </p:cNvPr>
          <p:cNvCxnSpPr>
            <a:cxnSpLocks/>
          </p:cNvCxnSpPr>
          <p:nvPr userDrawn="1"/>
        </p:nvCxnSpPr>
        <p:spPr>
          <a:xfrm>
            <a:off x="0" y="4169847"/>
            <a:ext cx="43891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071E14-BFBA-5041-9B7B-1EAD5CCACC7D}"/>
              </a:ext>
            </a:extLst>
          </p:cNvPr>
          <p:cNvSpPr/>
          <p:nvPr userDrawn="1"/>
        </p:nvSpPr>
        <p:spPr>
          <a:xfrm>
            <a:off x="457198" y="4643562"/>
            <a:ext cx="10058400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28F8C5-8AC2-BE40-A83F-D9C512F88994}"/>
              </a:ext>
            </a:extLst>
          </p:cNvPr>
          <p:cNvSpPr/>
          <p:nvPr userDrawn="1"/>
        </p:nvSpPr>
        <p:spPr>
          <a:xfrm>
            <a:off x="33375600" y="4643562"/>
            <a:ext cx="10058400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21DE94-4EEC-9240-AF22-5C3C7AAC4669}"/>
              </a:ext>
            </a:extLst>
          </p:cNvPr>
          <p:cNvSpPr/>
          <p:nvPr userDrawn="1"/>
        </p:nvSpPr>
        <p:spPr>
          <a:xfrm>
            <a:off x="11427882" y="4643562"/>
            <a:ext cx="10061575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81182F3-81E6-0A46-A2C3-461A26B01FE5}"/>
              </a:ext>
            </a:extLst>
          </p:cNvPr>
          <p:cNvSpPr/>
          <p:nvPr userDrawn="1"/>
        </p:nvSpPr>
        <p:spPr>
          <a:xfrm>
            <a:off x="22401741" y="4643562"/>
            <a:ext cx="10061575" cy="27432649"/>
          </a:xfrm>
          <a:prstGeom prst="roundRect">
            <a:avLst>
              <a:gd name="adj" fmla="val 161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36"/>
          </a:p>
        </p:txBody>
      </p:sp>
    </p:spTree>
    <p:extLst>
      <p:ext uri="{BB962C8B-B14F-4D97-AF65-F5344CB8AC3E}">
        <p14:creationId xmlns:p14="http://schemas.microsoft.com/office/powerpoint/2010/main" val="23248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7802411" rtl="0" eaLnBrk="1" latinLnBrk="0" hangingPunct="1">
        <a:spcBef>
          <a:spcPct val="0"/>
        </a:spcBef>
        <a:buNone/>
        <a:defRPr sz="15645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•"/>
        <a:tabLst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–"/>
        <a:tabLst/>
        <a:defRPr sz="7110" kern="1200">
          <a:solidFill>
            <a:schemeClr val="tx1"/>
          </a:solidFill>
          <a:latin typeface="+mn-lt"/>
          <a:ea typeface="+mn-ea"/>
          <a:cs typeface="+mn-cs"/>
        </a:defRPr>
      </a:lvl2pPr>
      <a:lvl3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•"/>
        <a:tabLst/>
        <a:defRPr sz="5690" kern="1200">
          <a:solidFill>
            <a:schemeClr val="tx1"/>
          </a:solidFill>
          <a:latin typeface="+mn-lt"/>
          <a:ea typeface="+mn-ea"/>
          <a:cs typeface="+mn-cs"/>
        </a:defRPr>
      </a:lvl3pPr>
      <a:lvl4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–"/>
        <a:tabLst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1354653" indent="-1354653" algn="l" defTabSz="7802411" rtl="0" eaLnBrk="1" latinLnBrk="0" hangingPunct="1">
        <a:spcBef>
          <a:spcPct val="20000"/>
        </a:spcBef>
        <a:buFont typeface="Arial" pitchFamily="34" charset="0"/>
        <a:buChar char="»"/>
        <a:tabLst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21456635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6pPr>
      <a:lvl7pPr marL="25357837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7pPr>
      <a:lvl8pPr marL="29259046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8pPr>
      <a:lvl9pPr marL="33160251" indent="-1950605" algn="l" defTabSz="7802411" rtl="0" eaLnBrk="1" latinLnBrk="0" hangingPunct="1">
        <a:spcBef>
          <a:spcPct val="20000"/>
        </a:spcBef>
        <a:buFont typeface="Arial" pitchFamily="34" charset="0"/>
        <a:buChar char="•"/>
        <a:defRPr sz="170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1pPr>
      <a:lvl2pPr marL="390121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2pPr>
      <a:lvl3pPr marL="7802411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3pPr>
      <a:lvl4pPr marL="11703619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4pPr>
      <a:lvl5pPr marL="15604826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5pPr>
      <a:lvl6pPr marL="1950603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6pPr>
      <a:lvl7pPr marL="23407240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7pPr>
      <a:lvl8pPr marL="27308442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8pPr>
      <a:lvl9pPr marL="31209651" algn="l" defTabSz="7802411" rtl="0" eaLnBrk="1" latinLnBrk="0" hangingPunct="1">
        <a:defRPr sz="152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hyperlink" Target="mailto:info@medifyair.com" TargetMode="External"/><Relationship Id="rId3" Type="http://schemas.openxmlformats.org/officeDocument/2006/relationships/hyperlink" Target="https://efinancemanagement.com/costing-terms/cost-drivers" TargetMode="External"/><Relationship Id="rId7" Type="http://schemas.openxmlformats.org/officeDocument/2006/relationships/image" Target="../media/image3.tiff"/><Relationship Id="rId12" Type="http://schemas.openxmlformats.org/officeDocument/2006/relationships/image" Target="../media/image8.png"/><Relationship Id="rId2" Type="http://schemas.openxmlformats.org/officeDocument/2006/relationships/hyperlink" Target="https://www.wallstreetmojo.com/cost-driver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hyperlink" Target="http://www.hkiaat.org/images/uploads/articles/AAT_Paper_3_Cost_drivers_and_company_activities.pdf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88C56A-C898-9F4E-8933-9EC817B969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0" y="2901984"/>
            <a:ext cx="21069300" cy="646331"/>
          </a:xfrm>
        </p:spPr>
        <p:txBody>
          <a:bodyPr/>
          <a:lstStyle/>
          <a:p>
            <a:r>
              <a:rPr lang="en-US" sz="3600" i="1" dirty="0"/>
              <a:t>Monmouth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42AB-0B38-6240-B455-4EAD6491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76360" y="1760370"/>
            <a:ext cx="25938480" cy="769441"/>
          </a:xfrm>
        </p:spPr>
        <p:txBody>
          <a:bodyPr/>
          <a:lstStyle/>
          <a:p>
            <a:r>
              <a:rPr lang="en-US" sz="4400" dirty="0"/>
              <a:t>By Madeline Weber, Dana </a:t>
            </a:r>
            <a:r>
              <a:rPr lang="en-US" sz="4400" dirty="0" err="1"/>
              <a:t>Terman</a:t>
            </a:r>
            <a:r>
              <a:rPr lang="en-US" sz="4400" dirty="0"/>
              <a:t>, Dylan Fallis,  Shaun Rausch, and Justen </a:t>
            </a:r>
            <a:r>
              <a:rPr lang="en-US" sz="4400" dirty="0" err="1"/>
              <a:t>Samiljan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934C5-F417-4547-A178-F9454BBDD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00" y="388572"/>
            <a:ext cx="21069300" cy="1200329"/>
          </a:xfrm>
        </p:spPr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Medify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Air: Cost Drivers of a Local Company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71DE7-DCBD-E143-8BC8-F10EEF67D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500" y="4997541"/>
            <a:ext cx="10059099" cy="553998"/>
          </a:xfrm>
        </p:spPr>
        <p:txBody>
          <a:bodyPr/>
          <a:lstStyle/>
          <a:p>
            <a:r>
              <a:rPr lang="en-US" dirty="0" err="1"/>
              <a:t>Medify</a:t>
            </a:r>
            <a:r>
              <a:rPr lang="en-US" dirty="0"/>
              <a:t> Air Purifiers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DE1169-8E44-8344-A5CD-DA0F01E924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14728805"/>
            <a:ext cx="10059099" cy="553998"/>
          </a:xfrm>
        </p:spPr>
        <p:txBody>
          <a:bodyPr/>
          <a:lstStyle/>
          <a:p>
            <a:r>
              <a:rPr lang="en-US" dirty="0"/>
              <a:t>What The Company Provides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9A437-04D4-5F45-A616-3A5D998A1D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COSTS &amp; MATERIALS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7E62BD-C7ED-5840-AD8F-AB2265CC8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COST BEHAVIOR &amp; 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A6263A-4C35-7147-8D90-4054A0A023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Cost Drivers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9B1F13-D3D0-F942-946A-23CAE9ECBE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14399" y="19198995"/>
            <a:ext cx="10058400" cy="553998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36AC81-DBB2-0640-A267-6633E3F50F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5600" y="27289318"/>
            <a:ext cx="10058400" cy="553998"/>
          </a:xfrm>
        </p:spPr>
        <p:txBody>
          <a:bodyPr/>
          <a:lstStyle/>
          <a:p>
            <a:r>
              <a:rPr lang="en-US" dirty="0"/>
              <a:t>Acknowledgments and Contacts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D4B619-430D-8A45-B4E0-96F5F4B5F4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99" y="15271805"/>
            <a:ext cx="10058399" cy="5564600"/>
          </a:xfrm>
        </p:spPr>
        <p:txBody>
          <a:bodyPr/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Air filter units that purify the air and removes toxins and particles from the air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Aim to reduce symptoms that allergy sufferers go through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Filters are designed with HEPA H13  aero filters</a:t>
            </a:r>
          </a:p>
          <a:p>
            <a:br>
              <a:rPr lang="en-US" dirty="0"/>
            </a:br>
            <a:r>
              <a:rPr lang="en-US" b="1" i="1" dirty="0"/>
              <a:t>Mission </a:t>
            </a:r>
            <a:r>
              <a:rPr lang="en-US" i="1" dirty="0"/>
              <a:t>: a better and cleaner air for customers in order for them to live longer and cleaner lives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4D8D8C-BE60-804E-9306-8CEF739EA2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430000" y="5671167"/>
            <a:ext cx="10058400" cy="1329596"/>
          </a:xfrm>
        </p:spPr>
        <p:txBody>
          <a:bodyPr/>
          <a:lstStyle/>
          <a:p>
            <a:pPr algn="ctr"/>
            <a:r>
              <a:rPr lang="en-US" b="1" dirty="0"/>
              <a:t>Costs Incurred: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3F2124-F9EB-C443-9990-BDE8295F86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402800" y="5671167"/>
            <a:ext cx="10058400" cy="215197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behavior is a measure of how the cost will change in total when there is a change in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patterns change during changes in production and sale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also be described as time-related costs because they vary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behavior is influenced by fixed, variable, and mixed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determine:</a:t>
            </a:r>
          </a:p>
          <a:p>
            <a:r>
              <a:rPr lang="en-US" dirty="0"/>
              <a:t>Fixed costs = (Total cost – variable cost) x # of units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Fixed costs are constant with whatever quantity of units produced</a:t>
            </a:r>
          </a:p>
          <a:p>
            <a:endParaRPr lang="en-US" dirty="0"/>
          </a:p>
          <a:p>
            <a:r>
              <a:rPr lang="en-US" dirty="0"/>
              <a:t>Variable costs = the cost to make a product x # of units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Variable costs vary with the number of units produced</a:t>
            </a:r>
          </a:p>
          <a:p>
            <a:endParaRPr lang="en-US" dirty="0"/>
          </a:p>
          <a:p>
            <a:r>
              <a:rPr lang="en-US" dirty="0"/>
              <a:t>Mixed Costs is expressed as y= a + bx</a:t>
            </a:r>
          </a:p>
          <a:p>
            <a:r>
              <a:rPr lang="en-US" dirty="0"/>
              <a:t>Where “y” is total cost</a:t>
            </a:r>
          </a:p>
          <a:p>
            <a:r>
              <a:rPr lang="en-US" dirty="0"/>
              <a:t>“a” is fixed cost</a:t>
            </a:r>
          </a:p>
          <a:p>
            <a:r>
              <a:rPr lang="en-US" dirty="0"/>
              <a:t>“b” is variable per unit rate</a:t>
            </a:r>
          </a:p>
          <a:p>
            <a:r>
              <a:rPr lang="en-US" dirty="0"/>
              <a:t>“x” is the number of units</a:t>
            </a:r>
          </a:p>
          <a:p>
            <a:endParaRPr lang="en-US" dirty="0"/>
          </a:p>
          <a:p>
            <a:r>
              <a:rPr lang="en-US" dirty="0" err="1"/>
              <a:t>Medify</a:t>
            </a:r>
            <a:r>
              <a:rPr lang="en-US" dirty="0"/>
              <a:t> Air uses the high-low method which consists of the total dollars of mixed costs at the highest or lowest volume of activity.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58161B-F9FB-9047-B3D0-05DFF4252F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375600" y="5703006"/>
            <a:ext cx="10058400" cy="13349798"/>
          </a:xfrm>
        </p:spPr>
        <p:txBody>
          <a:bodyPr/>
          <a:lstStyle/>
          <a:p>
            <a:r>
              <a:rPr lang="en-US" dirty="0"/>
              <a:t>Cost Drivers drive up the costs. In this section we will show the potential cost drivers for mixed and Variable costs.</a:t>
            </a:r>
          </a:p>
          <a:p>
            <a:endParaRPr lang="en-US" dirty="0"/>
          </a:p>
          <a:p>
            <a:r>
              <a:rPr lang="en-US" b="1" dirty="0"/>
              <a:t>Variable Costs:</a:t>
            </a:r>
          </a:p>
          <a:p>
            <a:r>
              <a:rPr lang="en-US" dirty="0"/>
              <a:t>LDP</a:t>
            </a:r>
          </a:p>
          <a:p>
            <a:r>
              <a:rPr lang="en-US" dirty="0"/>
              <a:t>     - Manufacturing costs </a:t>
            </a:r>
          </a:p>
          <a:p>
            <a:r>
              <a:rPr lang="en-US" dirty="0"/>
              <a:t>Freight Cost</a:t>
            </a:r>
          </a:p>
          <a:p>
            <a:r>
              <a:rPr lang="en-US" dirty="0"/>
              <a:t>     - Maintenance costs </a:t>
            </a:r>
          </a:p>
          <a:p>
            <a:r>
              <a:rPr lang="en-US" dirty="0"/>
              <a:t>Operating Costs</a:t>
            </a:r>
          </a:p>
          <a:p>
            <a:r>
              <a:rPr lang="en-US" dirty="0"/>
              <a:t>     - Production Costs, # of machine hours used</a:t>
            </a:r>
          </a:p>
          <a:p>
            <a:r>
              <a:rPr lang="en-US" dirty="0"/>
              <a:t>Purchase goods from factories </a:t>
            </a:r>
          </a:p>
          <a:p>
            <a:r>
              <a:rPr lang="en-US" dirty="0"/>
              <a:t>     - Units Purchased</a:t>
            </a:r>
          </a:p>
          <a:p>
            <a:r>
              <a:rPr lang="en-US" dirty="0"/>
              <a:t>Advertising and Marketing </a:t>
            </a:r>
          </a:p>
          <a:p>
            <a:r>
              <a:rPr lang="en-US" dirty="0"/>
              <a:t>     - How many advertisements are created and distributed </a:t>
            </a:r>
          </a:p>
          <a:p>
            <a:endParaRPr lang="en-US" dirty="0"/>
          </a:p>
          <a:p>
            <a:r>
              <a:rPr lang="en-US" b="1" dirty="0"/>
              <a:t>Mixed</a:t>
            </a:r>
          </a:p>
          <a:p>
            <a:r>
              <a:rPr lang="en-US" dirty="0"/>
              <a:t>Employee Wages</a:t>
            </a:r>
          </a:p>
          <a:p>
            <a:r>
              <a:rPr lang="en-US" dirty="0"/>
              <a:t>     - Number of hours employee worked per day</a:t>
            </a:r>
          </a:p>
          <a:p>
            <a:r>
              <a:rPr lang="en-US" dirty="0"/>
              <a:t>Sales Team Development</a:t>
            </a:r>
          </a:p>
          <a:p>
            <a:r>
              <a:rPr lang="en-US" dirty="0"/>
              <a:t>     - Labor Costs</a:t>
            </a:r>
          </a:p>
          <a:p>
            <a:r>
              <a:rPr lang="en-US" dirty="0"/>
              <a:t>		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8BBE9A-9B55-4542-9F18-BFAF6613CB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75600" y="19498515"/>
            <a:ext cx="10058400" cy="8026813"/>
          </a:xfrm>
        </p:spPr>
        <p:txBody>
          <a:bodyPr/>
          <a:lstStyle/>
          <a:p>
            <a:r>
              <a:rPr lang="en-US" dirty="0"/>
              <a:t>BA-320-01 Managerial Cost Analysis with Professor Yu</a:t>
            </a:r>
          </a:p>
          <a:p>
            <a:endParaRPr lang="en-US" dirty="0"/>
          </a:p>
          <a:p>
            <a:r>
              <a:rPr lang="en-US" dirty="0" err="1"/>
              <a:t>Medify</a:t>
            </a:r>
            <a:r>
              <a:rPr lang="en-US" dirty="0"/>
              <a:t> Air Co.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https://www.wallstreetmojo.com/cost-drivers/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https://efinancemanagement.com/costing-terms/cost-drivers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http://www.hkiaat.org/images/uploads/articles/AAT_Paper_3_Cost_drivers_and_company_activities.pdf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41D930-5617-634E-B179-DBF1A8A3CF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375600" y="27971039"/>
            <a:ext cx="10058400" cy="3250121"/>
          </a:xfrm>
        </p:spPr>
        <p:txBody>
          <a:bodyPr/>
          <a:lstStyle/>
          <a:p>
            <a:pPr algn="ctr"/>
            <a:r>
              <a:rPr lang="en-US" sz="2400" dirty="0"/>
              <a:t>Thank you to Professor Yu for providing our class with information on Cost Drivers!!!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14F892-6D6E-EC44-9CF5-9E88641C3D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814" y="5621548"/>
            <a:ext cx="10058400" cy="2215991"/>
          </a:xfrm>
        </p:spPr>
        <p:txBody>
          <a:bodyPr/>
          <a:lstStyle/>
          <a:p>
            <a:r>
              <a:rPr lang="en-US" dirty="0"/>
              <a:t>We selected the merchandising company</a:t>
            </a:r>
            <a:r>
              <a:rPr lang="en-US" b="1" dirty="0"/>
              <a:t> Medify Air . </a:t>
            </a:r>
            <a:r>
              <a:rPr lang="en-US" dirty="0"/>
              <a:t>The company products include purification units and filters</a:t>
            </a:r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3C306DD2-9918-8944-8191-FA683F4F0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6" y="388572"/>
            <a:ext cx="5578540" cy="3404773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79758EFB-6E31-E048-950A-4B6E357C4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260" y="388572"/>
            <a:ext cx="5578540" cy="340477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369C9E-29B5-3B45-807B-80AD5188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38496"/>
            <a:ext cx="762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B8D8F4-07A4-DF4C-976D-C97AEF224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290" y="10324496"/>
            <a:ext cx="5897517" cy="3591465"/>
          </a:xfrm>
          <a:prstGeom prst="rect">
            <a:avLst/>
          </a:prstGeom>
        </p:spPr>
      </p:pic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0ED9472F-27EB-1443-865D-28133B273DD7}"/>
              </a:ext>
            </a:extLst>
          </p:cNvPr>
          <p:cNvSpPr txBox="1">
            <a:spLocks/>
          </p:cNvSpPr>
          <p:nvPr/>
        </p:nvSpPr>
        <p:spPr>
          <a:xfrm>
            <a:off x="1338943" y="26871910"/>
            <a:ext cx="8653441" cy="1231106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7802411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56635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57837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59046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0251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/>
              <a:t>CUSTOMER BASE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9D4146-89C9-FE44-8D1B-6D1078FED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013" y="20725770"/>
            <a:ext cx="9013371" cy="5789067"/>
          </a:xfrm>
          <a:prstGeom prst="rect">
            <a:avLst/>
          </a:prstGeom>
        </p:spPr>
      </p:pic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2C3CFEBA-2F2B-0743-B3E6-08A14CC3CD98}"/>
              </a:ext>
            </a:extLst>
          </p:cNvPr>
          <p:cNvSpPr txBox="1">
            <a:spLocks/>
          </p:cNvSpPr>
          <p:nvPr/>
        </p:nvSpPr>
        <p:spPr>
          <a:xfrm>
            <a:off x="1519646" y="27611365"/>
            <a:ext cx="8472737" cy="4382738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7802411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56635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57837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59046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0251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company sells directly to businesses, schools, government entities and individuals </a:t>
            </a:r>
          </a:p>
          <a:p>
            <a:endParaRPr lang="en-US" dirty="0"/>
          </a:p>
          <a:p>
            <a:r>
              <a:rPr lang="en-US" dirty="0"/>
              <a:t>Each purifier is sold through personal website as well as third party sites like Amazon.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C50191-D4C7-9E43-9B40-3D4C7A5C347E}"/>
              </a:ext>
            </a:extLst>
          </p:cNvPr>
          <p:cNvSpPr txBox="1"/>
          <p:nvPr/>
        </p:nvSpPr>
        <p:spPr>
          <a:xfrm>
            <a:off x="12137571" y="6904040"/>
            <a:ext cx="8643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3200" dirty="0"/>
              <a:t>LDP</a:t>
            </a:r>
          </a:p>
          <a:p>
            <a:pPr marL="914400" indent="-914400">
              <a:buAutoNum type="arabicPeriod"/>
            </a:pPr>
            <a:r>
              <a:rPr lang="en-US" sz="3200" dirty="0"/>
              <a:t>Freight Cost</a:t>
            </a:r>
          </a:p>
          <a:p>
            <a:pPr marL="914400" indent="-914400">
              <a:buAutoNum type="arabicPeriod"/>
            </a:pPr>
            <a:r>
              <a:rPr lang="en-US" sz="3200" dirty="0"/>
              <a:t>Operating Expense</a:t>
            </a:r>
          </a:p>
          <a:p>
            <a:pPr marL="914400" indent="-914400">
              <a:buAutoNum type="arabicPeriod"/>
            </a:pPr>
            <a:r>
              <a:rPr lang="en-US" sz="3200" dirty="0"/>
              <a:t>Design/ R&amp;D Development</a:t>
            </a:r>
          </a:p>
          <a:p>
            <a:pPr marL="914400" indent="-914400">
              <a:buAutoNum type="arabicPeriod"/>
            </a:pPr>
            <a:r>
              <a:rPr lang="en-US" sz="3200" dirty="0"/>
              <a:t>Purchase goods from factories</a:t>
            </a:r>
          </a:p>
          <a:p>
            <a:pPr marL="914400" indent="-914400">
              <a:buAutoNum type="arabicPeriod"/>
            </a:pPr>
            <a:r>
              <a:rPr lang="en-US" sz="3200" dirty="0"/>
              <a:t>Warehouse Cost</a:t>
            </a:r>
          </a:p>
          <a:p>
            <a:pPr marL="914400" indent="-914400">
              <a:buAutoNum type="arabicPeriod"/>
            </a:pPr>
            <a:r>
              <a:rPr lang="en-US" sz="3200" dirty="0"/>
              <a:t>Sales Team Development</a:t>
            </a:r>
          </a:p>
          <a:p>
            <a:pPr marL="914400" indent="-914400">
              <a:buAutoNum type="arabicPeriod"/>
            </a:pPr>
            <a:r>
              <a:rPr lang="en-US" sz="3200" dirty="0"/>
              <a:t>Employee Wages</a:t>
            </a:r>
          </a:p>
          <a:p>
            <a:pPr marL="914400" indent="-914400">
              <a:buAutoNum type="arabicPeriod"/>
            </a:pPr>
            <a:r>
              <a:rPr lang="en-US" sz="3200" dirty="0"/>
              <a:t>Advertising and Marketing</a:t>
            </a:r>
          </a:p>
          <a:p>
            <a:pPr marL="914400" indent="-914400">
              <a:buAutoNum type="arabicPeriod"/>
            </a:pPr>
            <a:r>
              <a:rPr lang="en-US" sz="3200" dirty="0"/>
              <a:t>Insurance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A56D6-BA5A-5847-B8F4-866EA5A1669C}"/>
              </a:ext>
            </a:extLst>
          </p:cNvPr>
          <p:cNvSpPr txBox="1"/>
          <p:nvPr/>
        </p:nvSpPr>
        <p:spPr>
          <a:xfrm>
            <a:off x="12137571" y="12120228"/>
            <a:ext cx="822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PERIOD COST VS PRODUCT COSTS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9A18E5-6938-A54E-92D4-5E08D16C51B0}"/>
              </a:ext>
            </a:extLst>
          </p:cNvPr>
          <p:cNvSpPr txBox="1"/>
          <p:nvPr/>
        </p:nvSpPr>
        <p:spPr>
          <a:xfrm>
            <a:off x="11941121" y="16197620"/>
            <a:ext cx="9391942" cy="586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/>
              <a:t>1.     LDP → </a:t>
            </a:r>
            <a:r>
              <a:rPr lang="en-US" sz="3200" b="1" dirty="0">
                <a:solidFill>
                  <a:srgbClr val="FF0000"/>
                </a:solidFill>
              </a:rPr>
              <a:t>PRODUCT</a:t>
            </a:r>
          </a:p>
          <a:p>
            <a:pPr fontAlgn="base"/>
            <a:r>
              <a:rPr lang="en-US" sz="3200" dirty="0"/>
              <a:t>2.     Freight Cost → </a:t>
            </a:r>
            <a:r>
              <a:rPr lang="en-US" sz="3200" b="1" dirty="0">
                <a:solidFill>
                  <a:srgbClr val="FF0000"/>
                </a:solidFill>
              </a:rPr>
              <a:t>PRODUCT</a:t>
            </a:r>
            <a:endParaRPr lang="en-US" sz="3200" dirty="0">
              <a:solidFill>
                <a:srgbClr val="FF0000"/>
              </a:solidFill>
            </a:endParaRPr>
          </a:p>
          <a:p>
            <a:pPr fontAlgn="base"/>
            <a:r>
              <a:rPr lang="en-US" sz="3200" dirty="0"/>
              <a:t>3.     Operating Expenses →  </a:t>
            </a:r>
            <a:r>
              <a:rPr lang="en-US" sz="3200" b="1" dirty="0">
                <a:solidFill>
                  <a:srgbClr val="FF0000"/>
                </a:solidFill>
              </a:rPr>
              <a:t>PRODUCT</a:t>
            </a:r>
            <a:r>
              <a:rPr lang="en-US" sz="3200" dirty="0">
                <a:solidFill>
                  <a:srgbClr val="FF0000"/>
                </a:solidFill>
              </a:rPr>
              <a:t>  </a:t>
            </a:r>
          </a:p>
          <a:p>
            <a:pPr fontAlgn="base"/>
            <a:r>
              <a:rPr lang="en-US" sz="3200" dirty="0"/>
              <a:t>4.     Design/ R&amp;D Development → </a:t>
            </a:r>
            <a:r>
              <a:rPr lang="en-US" sz="3200" b="1" dirty="0">
                <a:solidFill>
                  <a:srgbClr val="FF0000"/>
                </a:solidFill>
              </a:rPr>
              <a:t>PRODUCT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pPr fontAlgn="base"/>
            <a:r>
              <a:rPr lang="en-US" sz="3200" dirty="0"/>
              <a:t>5.     Purchase goods from factories → </a:t>
            </a:r>
            <a:r>
              <a:rPr lang="en-US" sz="3200" b="1" dirty="0">
                <a:solidFill>
                  <a:srgbClr val="FF0000"/>
                </a:solidFill>
              </a:rPr>
              <a:t>PRODUCT</a:t>
            </a:r>
            <a:endParaRPr lang="en-US" sz="3200" dirty="0">
              <a:solidFill>
                <a:srgbClr val="FF0000"/>
              </a:solidFill>
            </a:endParaRPr>
          </a:p>
          <a:p>
            <a:pPr fontAlgn="base"/>
            <a:r>
              <a:rPr lang="en-US" sz="3200" dirty="0"/>
              <a:t>6.     Warehouse Cost → </a:t>
            </a:r>
            <a:r>
              <a:rPr lang="en-US" sz="3200" b="1" dirty="0">
                <a:solidFill>
                  <a:srgbClr val="FF0000"/>
                </a:solidFill>
              </a:rPr>
              <a:t>PERIOD</a:t>
            </a:r>
            <a:endParaRPr lang="en-US" sz="3200" dirty="0">
              <a:solidFill>
                <a:srgbClr val="FF0000"/>
              </a:solidFill>
            </a:endParaRPr>
          </a:p>
          <a:p>
            <a:pPr fontAlgn="base"/>
            <a:r>
              <a:rPr lang="en-US" sz="3200" dirty="0"/>
              <a:t>7.     Sales Team Development → </a:t>
            </a:r>
            <a:r>
              <a:rPr lang="en-US" sz="3200" b="1" dirty="0">
                <a:solidFill>
                  <a:srgbClr val="FF0000"/>
                </a:solidFill>
              </a:rPr>
              <a:t>PRODUCT</a:t>
            </a:r>
            <a:endParaRPr lang="en-US" sz="3200" dirty="0">
              <a:solidFill>
                <a:srgbClr val="FF0000"/>
              </a:solidFill>
            </a:endParaRPr>
          </a:p>
          <a:p>
            <a:pPr fontAlgn="base"/>
            <a:r>
              <a:rPr lang="en-US" sz="3200" dirty="0"/>
              <a:t>8.     Employee Wages → </a:t>
            </a:r>
            <a:r>
              <a:rPr lang="en-US" sz="3200" b="1" dirty="0">
                <a:solidFill>
                  <a:srgbClr val="FF0000"/>
                </a:solidFill>
              </a:rPr>
              <a:t>PERIOD</a:t>
            </a:r>
            <a:endParaRPr lang="en-US" sz="3200" dirty="0">
              <a:solidFill>
                <a:srgbClr val="FF0000"/>
              </a:solidFill>
            </a:endParaRPr>
          </a:p>
          <a:p>
            <a:pPr marL="514350" indent="-514350" fontAlgn="base">
              <a:buAutoNum type="arabicPeriod" startAt="9"/>
            </a:pPr>
            <a:r>
              <a:rPr lang="en-US" sz="3200" dirty="0"/>
              <a:t>    Advertising and Marketing → </a:t>
            </a:r>
            <a:r>
              <a:rPr lang="en-US" sz="3200" b="1" dirty="0">
                <a:solidFill>
                  <a:srgbClr val="FF0000"/>
                </a:solidFill>
              </a:rPr>
              <a:t>PERIOD</a:t>
            </a:r>
          </a:p>
          <a:p>
            <a:pPr fontAlgn="base"/>
            <a:r>
              <a:rPr lang="en-US" sz="3200" dirty="0"/>
              <a:t>10.    Insurance → </a:t>
            </a:r>
            <a:r>
              <a:rPr lang="en-US" sz="3200" b="1" dirty="0">
                <a:solidFill>
                  <a:srgbClr val="FF0000"/>
                </a:solidFill>
              </a:rPr>
              <a:t>PERIOD 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07B7-45B6-FF40-AAB9-C0D42C1B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716" y="12935068"/>
            <a:ext cx="6392013" cy="30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719A3E8-531B-6445-81C1-B75C13B0FDD6}"/>
              </a:ext>
            </a:extLst>
          </p:cNvPr>
          <p:cNvSpPr txBox="1"/>
          <p:nvPr/>
        </p:nvSpPr>
        <p:spPr>
          <a:xfrm>
            <a:off x="12078483" y="21418729"/>
            <a:ext cx="8537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FIXED, VARIABLE OR MIXED COSTS?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A9C07B-6772-7D4D-9010-8BFE9F0E86FB}"/>
              </a:ext>
            </a:extLst>
          </p:cNvPr>
          <p:cNvSpPr/>
          <p:nvPr/>
        </p:nvSpPr>
        <p:spPr>
          <a:xfrm>
            <a:off x="11941121" y="26376390"/>
            <a:ext cx="134740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LDP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VARIABLE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Freight Cost→</a:t>
            </a:r>
            <a:r>
              <a:rPr lang="en-US" sz="3200" b="1" dirty="0">
                <a:latin typeface="Roboto"/>
              </a:rPr>
              <a:t>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VARIABLE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Operating Expenses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VARIABLE</a:t>
            </a:r>
            <a:r>
              <a:rPr lang="en-US" sz="3200" dirty="0">
                <a:solidFill>
                  <a:srgbClr val="666666"/>
                </a:solidFill>
                <a:latin typeface="Roboto"/>
              </a:rPr>
              <a:t> </a:t>
            </a: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Design/ R&amp;D Development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FIXED 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Purchase goods from factories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VARIABLE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Warehouse Cost →</a:t>
            </a:r>
            <a:r>
              <a:rPr lang="en-US" sz="3200" b="1" dirty="0">
                <a:latin typeface="Roboto"/>
              </a:rPr>
              <a:t>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FIXED </a:t>
            </a:r>
            <a:endParaRPr lang="en-US" sz="3200" dirty="0">
              <a:solidFill>
                <a:schemeClr val="accent1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Sales Team Development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VARIABLE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Employee Wages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MIXED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3200" dirty="0">
                <a:latin typeface="Roboto"/>
              </a:rPr>
              <a:t>    Advertising and Marketing →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VARIABLE </a:t>
            </a:r>
            <a:endParaRPr lang="en-US" sz="3200" dirty="0">
              <a:solidFill>
                <a:srgbClr val="666666"/>
              </a:solidFill>
              <a:latin typeface="Roboto"/>
            </a:endParaRPr>
          </a:p>
          <a:p>
            <a:pPr fontAlgn="base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Roboto"/>
              </a:rPr>
              <a:t>  Insurance →</a:t>
            </a:r>
            <a:r>
              <a:rPr lang="en-US" sz="3200" b="1" dirty="0">
                <a:latin typeface="Roboto"/>
              </a:rPr>
              <a:t> </a:t>
            </a:r>
            <a:r>
              <a:rPr lang="en-US" sz="3200" b="1" dirty="0">
                <a:solidFill>
                  <a:srgbClr val="1155CC"/>
                </a:solidFill>
                <a:latin typeface="Roboto"/>
              </a:rPr>
              <a:t>FIXED</a:t>
            </a:r>
            <a:endParaRPr lang="en-US" sz="3200" b="0" i="0" u="none" strike="noStrike" dirty="0">
              <a:solidFill>
                <a:srgbClr val="666666"/>
              </a:solidFill>
              <a:effectLst/>
              <a:latin typeface="Roboto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377EACA-59D3-2D4D-8F6F-EC8ACFBE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702" y="22257135"/>
            <a:ext cx="5974138" cy="38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93868D-5F56-4F65-BEB2-9EE1DCCCA4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47854" y="26853673"/>
            <a:ext cx="9632175" cy="50167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9375B-A940-4580-86B2-E49C519D03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26714" y="10711090"/>
            <a:ext cx="8907287" cy="4251262"/>
          </a:xfrm>
          <a:prstGeom prst="rect">
            <a:avLst/>
          </a:prstGeom>
        </p:spPr>
      </p:pic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BBDFAEBA-9539-B348-9337-3C5F66A334D9}"/>
              </a:ext>
            </a:extLst>
          </p:cNvPr>
          <p:cNvSpPr txBox="1">
            <a:spLocks/>
          </p:cNvSpPr>
          <p:nvPr/>
        </p:nvSpPr>
        <p:spPr>
          <a:xfrm>
            <a:off x="33627511" y="29057760"/>
            <a:ext cx="9632175" cy="3471720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 algn="l" defTabSz="7802411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7802411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56635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57837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59046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60251" indent="-1950605" algn="l" defTabSz="7802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Another big thank you to Kevin Weber, </a:t>
            </a:r>
            <a:r>
              <a:rPr lang="en-US" sz="2400" dirty="0" err="1"/>
              <a:t>Medify</a:t>
            </a:r>
            <a:r>
              <a:rPr lang="en-US" sz="2400" dirty="0"/>
              <a:t> Air CFO for taking the time to meet and provide the group with all the information directly related to the company</a:t>
            </a:r>
          </a:p>
          <a:p>
            <a:endParaRPr lang="en-US" dirty="0"/>
          </a:p>
          <a:p>
            <a:pPr algn="ctr"/>
            <a:r>
              <a:rPr lang="en-US" sz="2000" dirty="0"/>
              <a:t>Contact </a:t>
            </a:r>
            <a:r>
              <a:rPr lang="en-US" sz="2000" dirty="0">
                <a:hlinkClick r:id="rId13"/>
              </a:rPr>
              <a:t>info@medifyair.com</a:t>
            </a:r>
            <a:r>
              <a:rPr lang="en-US" sz="2000" dirty="0"/>
              <a:t> for more information!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9920"/>
      </p:ext>
    </p:extLst>
  </p:cSld>
  <p:clrMapOvr>
    <a:masterClrMapping/>
  </p:clrMapOvr>
</p:sld>
</file>

<file path=ppt/theme/theme1.xml><?xml version="1.0" encoding="utf-8"?>
<a:theme xmlns:a="http://schemas.openxmlformats.org/drawingml/2006/main" name="With Gu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Presentations.com-36x48-Template-V001" id="{2709450C-FB62-A044-B777-6465EEDF651E}" vid="{FA1BCBBE-DDC6-9342-80DD-73272B52D67C}"/>
    </a:ext>
  </a:extLst>
</a:theme>
</file>

<file path=ppt/theme/theme2.xml><?xml version="1.0" encoding="utf-8"?>
<a:theme xmlns:a="http://schemas.openxmlformats.org/drawingml/2006/main" name="Without Gu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Presentations.com-36x48-Template-V001" id="{2709450C-FB62-A044-B777-6465EEDF651E}" vid="{917552B4-2336-2548-AC25-7992FF197E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5" ma:contentTypeDescription="Create a new document." ma:contentTypeScope="" ma:versionID="25410b5c24dc66a541c47d2f22445f00">
  <xsd:schema xmlns:xsd="http://www.w3.org/2001/XMLSchema" xmlns:xs="http://www.w3.org/2001/XMLSchema" xmlns:p="http://schemas.microsoft.com/office/2006/metadata/properties" xmlns:ns2="534808a3-1996-4bca-b93f-52da087a3071" targetNamespace="http://schemas.microsoft.com/office/2006/metadata/properties" ma:root="true" ma:fieldsID="c8c31d25db4abf5bc6045b6816222412" ns2:_="">
    <xsd:import namespace="534808a3-1996-4bca-b93f-52da087a3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C8FDCF-65B2-4F92-953F-F5C188944297}"/>
</file>

<file path=customXml/itemProps2.xml><?xml version="1.0" encoding="utf-8"?>
<ds:datastoreItem xmlns:ds="http://schemas.openxmlformats.org/officeDocument/2006/customXml" ds:itemID="{D593492B-73EA-4404-9DB2-AA1C78793425}"/>
</file>

<file path=customXml/itemProps3.xml><?xml version="1.0" encoding="utf-8"?>
<ds:datastoreItem xmlns:ds="http://schemas.openxmlformats.org/officeDocument/2006/customXml" ds:itemID="{60A1E089-1B5D-4DA5-B301-C9E8B06404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683</Words>
  <Application>Microsoft Macintosh PowerPoint</Application>
  <PresentationFormat>Custom</PresentationFormat>
  <Paragraphs>113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Aharoni</vt:lpstr>
      <vt:lpstr>Arial</vt:lpstr>
      <vt:lpstr>Arial Narrow</vt:lpstr>
      <vt:lpstr>Calibri</vt:lpstr>
      <vt:lpstr>Roboto</vt:lpstr>
      <vt:lpstr>Trebuchet MS</vt:lpstr>
      <vt:lpstr>With Guides</vt:lpstr>
      <vt:lpstr>Without Guides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Argyris Kotoulas</dc:creator>
  <dc:description>This template is the property of PosterPresentations.com. Call us if you need help with this poster template._x000d_
1-866-649-3004           _x000d_
 (c)PosterPresentations.com</dc:description>
  <cp:lastModifiedBy>Dana E. Terman</cp:lastModifiedBy>
  <cp:revision>44</cp:revision>
  <dcterms:created xsi:type="dcterms:W3CDTF">2019-01-07T21:49:45Z</dcterms:created>
  <dcterms:modified xsi:type="dcterms:W3CDTF">2021-04-08T00:17:33Z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