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65F"/>
    <a:srgbClr val="CBDEEF"/>
    <a:srgbClr val="B4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C0DE-CF97-444E-8430-5B05EC8C31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FE7-5C20-43A2-AF3B-3AA02A8E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6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C0DE-CF97-444E-8430-5B05EC8C31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FE7-5C20-43A2-AF3B-3AA02A8E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C0DE-CF97-444E-8430-5B05EC8C31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FE7-5C20-43A2-AF3B-3AA02A8E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C0DE-CF97-444E-8430-5B05EC8C31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FE7-5C20-43A2-AF3B-3AA02A8E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9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C0DE-CF97-444E-8430-5B05EC8C31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FE7-5C20-43A2-AF3B-3AA02A8E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C0DE-CF97-444E-8430-5B05EC8C31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FE7-5C20-43A2-AF3B-3AA02A8E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6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C0DE-CF97-444E-8430-5B05EC8C31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FE7-5C20-43A2-AF3B-3AA02A8E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6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C0DE-CF97-444E-8430-5B05EC8C31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FE7-5C20-43A2-AF3B-3AA02A8E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7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C0DE-CF97-444E-8430-5B05EC8C31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FE7-5C20-43A2-AF3B-3AA02A8E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5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C0DE-CF97-444E-8430-5B05EC8C31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FE7-5C20-43A2-AF3B-3AA02A8E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6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FC0DE-CF97-444E-8430-5B05EC8C31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EFE7-5C20-43A2-AF3B-3AA02A8E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C0DE-CF97-444E-8430-5B05EC8C314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CEFE7-5C20-43A2-AF3B-3AA02A8E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mailto:gfouad@monmouth.edu" TargetMode="External"/><Relationship Id="rId5" Type="http://schemas.openxmlformats.org/officeDocument/2006/relationships/image" Target="../media/image3.png"/><Relationship Id="rId10" Type="http://schemas.openxmlformats.org/officeDocument/2006/relationships/hyperlink" Target="mailto:s1120236@monmouth.edu" TargetMode="External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96" y="0"/>
            <a:ext cx="2132303" cy="1054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200" y1="35522" x2="48200" y2="35522"/>
                        <a14:foregroundMark x1="21000" y1="66567" x2="21000" y2="66567"/>
                        <a14:foregroundMark x1="24200" y1="67463" x2="24200" y2="67463"/>
                        <a14:foregroundMark x1="26000" y1="64478" x2="26000" y2="64478"/>
                        <a14:foregroundMark x1="19400" y1="71343" x2="19400" y2="71343"/>
                        <a14:foregroundMark x1="30600" y1="71343" x2="30200" y2="68657"/>
                        <a14:foregroundMark x1="33200" y1="64478" x2="33200" y2="64478"/>
                        <a14:foregroundMark x1="38200" y1="65075" x2="38200" y2="65075"/>
                        <a14:foregroundMark x1="40800" y1="70448" x2="40800" y2="70448"/>
                        <a14:foregroundMark x1="41800" y1="66567" x2="41800" y2="66567"/>
                        <a14:foregroundMark x1="46200" y1="66567" x2="46200" y2="66567"/>
                        <a14:foregroundMark x1="48200" y1="70149" x2="48200" y2="70149"/>
                        <a14:foregroundMark x1="50200" y1="65672" x2="50200" y2="65672"/>
                        <a14:foregroundMark x1="53800" y1="68060" x2="53800" y2="68060"/>
                        <a14:foregroundMark x1="57400" y1="64179" x2="57400" y2="64179"/>
                        <a14:foregroundMark x1="61400" y1="68060" x2="61400" y2="68060"/>
                        <a14:foregroundMark x1="66000" y1="67164" x2="66000" y2="67164"/>
                        <a14:foregroundMark x1="69600" y1="64179" x2="69600" y2="64179"/>
                        <a14:foregroundMark x1="71200" y1="69552" x2="71200" y2="69552"/>
                        <a14:foregroundMark x1="76600" y1="65075" x2="76600" y2="65075"/>
                        <a14:foregroundMark x1="80000" y1="70149" x2="80000" y2="701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845"/>
            <a:ext cx="1574068" cy="10546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6677" r="9631" b="6677"/>
          <a:stretch/>
        </p:blipFill>
        <p:spPr>
          <a:xfrm>
            <a:off x="4840951" y="2265427"/>
            <a:ext cx="2510097" cy="3248360"/>
          </a:xfrm>
          <a:prstGeom prst="rect">
            <a:avLst/>
          </a:prstGeom>
          <a:ln w="12700">
            <a:solidFill>
              <a:srgbClr val="1D365F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0" y="0"/>
            <a:ext cx="12192000" cy="10546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365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127000"/>
            <a:ext cx="80652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Mapping water quality parameters related to red tide events in the Gulf of Mexico</a:t>
            </a:r>
          </a:p>
          <a:p>
            <a:pPr algn="ctr"/>
            <a:r>
              <a:rPr lang="en-US" sz="16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Logan </a:t>
            </a:r>
            <a:r>
              <a:rPr lang="en-US" sz="16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Murphy</a:t>
            </a:r>
            <a:r>
              <a:rPr lang="en-US" sz="1600" baseline="300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1,2</a:t>
            </a:r>
            <a:r>
              <a:rPr lang="en-US" sz="16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16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and Geoffrey </a:t>
            </a:r>
            <a:r>
              <a:rPr lang="en-US" sz="16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Fouad</a:t>
            </a:r>
            <a:r>
              <a:rPr lang="en-US" sz="1600" baseline="300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2</a:t>
            </a:r>
            <a:r>
              <a:rPr lang="en-US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 </a:t>
            </a:r>
            <a:endParaRPr lang="en-US" dirty="0" smtClean="0">
              <a:solidFill>
                <a:srgbClr val="1D365F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1600" baseline="300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1</a:t>
            </a:r>
            <a:r>
              <a:rPr lang="en-US" sz="16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Marine </a:t>
            </a:r>
            <a:r>
              <a:rPr lang="en-US" sz="16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and Environmental Biology and Policy </a:t>
            </a:r>
            <a:r>
              <a:rPr lang="en-US" sz="16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Program, </a:t>
            </a:r>
            <a:r>
              <a:rPr lang="en-US" sz="1600" baseline="300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2</a:t>
            </a:r>
            <a:r>
              <a:rPr lang="en-US" sz="16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Geographic Information Systems Program</a:t>
            </a:r>
            <a:endParaRPr lang="en-US" sz="1600" dirty="0">
              <a:solidFill>
                <a:srgbClr val="1D365F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766" y="2265426"/>
            <a:ext cx="2123283" cy="3389541"/>
            <a:chOff x="159042" y="2993367"/>
            <a:chExt cx="1955216" cy="32353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1" t="6647" r="9321" b="6647"/>
            <a:stretch/>
          </p:blipFill>
          <p:spPr>
            <a:xfrm>
              <a:off x="159042" y="2993367"/>
              <a:ext cx="1955216" cy="2530280"/>
            </a:xfrm>
            <a:prstGeom prst="rect">
              <a:avLst/>
            </a:prstGeom>
            <a:ln w="12700">
              <a:solidFill>
                <a:srgbClr val="1D365F"/>
              </a:solidFill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59042" y="5523646"/>
              <a:ext cx="1955216" cy="70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Figure 1: 2004 nitrogen </a:t>
              </a:r>
              <a:r>
                <a:rPr lang="en-US" sz="1050" dirty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concentrations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in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mg/L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in Galveston Bay, Texas gathered </a:t>
              </a:r>
              <a:r>
                <a:rPr lang="en-US" sz="1050" dirty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by EPA National Aquatic Resources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Survey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in the form of a heat map.</a:t>
              </a:r>
              <a:endParaRPr lang="en-US" sz="1050" dirty="0">
                <a:solidFill>
                  <a:srgbClr val="1D365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01167" y="2265426"/>
            <a:ext cx="2073471" cy="3389541"/>
            <a:chOff x="2283925" y="2993367"/>
            <a:chExt cx="1955216" cy="323533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5" t="7690" r="9415" b="7690"/>
            <a:stretch/>
          </p:blipFill>
          <p:spPr>
            <a:xfrm>
              <a:off x="2283925" y="2993367"/>
              <a:ext cx="1955216" cy="2530279"/>
            </a:xfrm>
            <a:prstGeom prst="rect">
              <a:avLst/>
            </a:prstGeom>
            <a:ln w="19050">
              <a:solidFill>
                <a:srgbClr val="1D365F"/>
              </a:solidFill>
            </a:ln>
            <a:effectLst>
              <a:softEdge rad="127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283925" y="5523646"/>
              <a:ext cx="1955216" cy="70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Figure 2: 2015 nitrogen concentrations in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mg/L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in Galveston Bay, Texas gathered by EPA National Aquatic Resources Survey in the form of a heat map. </a:t>
              </a:r>
              <a:endParaRPr lang="en-US" sz="2200" dirty="0">
                <a:solidFill>
                  <a:srgbClr val="1D365F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30528" y="2265427"/>
            <a:ext cx="2076671" cy="3731383"/>
            <a:chOff x="7952858" y="3012383"/>
            <a:chExt cx="1956816" cy="353960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5" t="6482" r="9415" b="6482"/>
            <a:stretch/>
          </p:blipFill>
          <p:spPr>
            <a:xfrm>
              <a:off x="7952858" y="3012383"/>
              <a:ext cx="1956816" cy="2532351"/>
            </a:xfrm>
            <a:prstGeom prst="rect">
              <a:avLst/>
            </a:prstGeom>
            <a:ln w="12700">
              <a:solidFill>
                <a:srgbClr val="1D365F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952858" y="5544733"/>
              <a:ext cx="1955216" cy="100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Figure 3: 2003 nitrogen concentrations in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mg/L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in the Gulf of Mexico along coastal </a:t>
              </a:r>
              <a:r>
                <a:rPr lang="en-US" sz="1050" dirty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areas collected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by the Texas </a:t>
              </a:r>
              <a:r>
                <a:rPr lang="en-US" sz="1050" dirty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Commission on Environmental Quality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and</a:t>
              </a:r>
              <a:r>
                <a:rPr lang="en-US" sz="1050" dirty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 National Aquatic Resources Survey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 arranged into a heat map.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05501" y="2265426"/>
            <a:ext cx="2135100" cy="3569802"/>
            <a:chOff x="10086357" y="3012383"/>
            <a:chExt cx="1956817" cy="338632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4" t="7259" r="9634" b="7259"/>
            <a:stretch/>
          </p:blipFill>
          <p:spPr>
            <a:xfrm>
              <a:off x="10086357" y="3012383"/>
              <a:ext cx="1956816" cy="2532350"/>
            </a:xfrm>
            <a:prstGeom prst="rect">
              <a:avLst/>
            </a:prstGeom>
            <a:ln w="12700">
              <a:solidFill>
                <a:srgbClr val="1D365F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10087958" y="5544733"/>
              <a:ext cx="1955216" cy="853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Figure 4: 2006 nitrogen concentrations in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mg/L </a:t>
              </a:r>
              <a:r>
                <a:rPr lang="en-US" sz="1050" dirty="0" smtClean="0">
                  <a:solidFill>
                    <a:srgbClr val="1D365F"/>
                  </a:solidFill>
                  <a:latin typeface="Bahnschrift Condensed" panose="020B0502040204020203" pitchFamily="34" charset="0"/>
                </a:rPr>
                <a:t>in the Gulf of Mexico along coastal areas collected by the Texas Commission on Environmental Quality and National Aquatic Resources Survey arranged into a heat map. 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40951" y="5513787"/>
            <a:ext cx="25100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D365F"/>
                </a:solidFill>
                <a:latin typeface="Bahnschrift Condensed" panose="020B0502040204020203" pitchFamily="34" charset="0"/>
              </a:rPr>
              <a:t>Figure 5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: Heat map of nitrogen levels in the Gulf of Mexico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during a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1050" i="1" dirty="0" err="1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Karenia</a:t>
            </a:r>
            <a:r>
              <a:rPr lang="en-US" sz="1050" i="1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1050" i="1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brevis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1050" dirty="0">
                <a:solidFill>
                  <a:srgbClr val="1D365F"/>
                </a:solidFill>
                <a:latin typeface="Bahnschrift Condensed" panose="020B0502040204020203" pitchFamily="34" charset="0"/>
              </a:rPr>
              <a:t>o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ccurrence.</a:t>
            </a:r>
            <a:endParaRPr lang="en-US" sz="1050" dirty="0">
              <a:solidFill>
                <a:srgbClr val="1D365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90" y="1146199"/>
            <a:ext cx="2133401" cy="10849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Red Tide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Red tide is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a term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used for a nutrient enrichment event which feeds harmful algal blooms. These blooms can cause fish kills, marine mammal kills, and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severe ailments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in humans </a:t>
            </a:r>
            <a:endParaRPr lang="en-US" sz="1050" dirty="0">
              <a:solidFill>
                <a:srgbClr val="1D365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8191" y="1146199"/>
            <a:ext cx="2133401" cy="10849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Purpose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Examine effects of progressive nutrient enrichment and red tide on nitrogen levels in the Gulf of Mexico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Observe how nutrient enrichment may impact red tide occurrences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17362" y="1043083"/>
            <a:ext cx="2088140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Nitrogen levels in Galveston Bay rose by an average of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36%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from 2004 to 2015 and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19%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from 2003 to 2006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Results of t-test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showed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significant increases in average nitrogen with       p-values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of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0.0075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and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0.0024</a:t>
            </a:r>
            <a:endParaRPr lang="en-US" sz="1050" dirty="0" smtClean="0">
              <a:solidFill>
                <a:srgbClr val="1D365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0951" y="1030180"/>
            <a:ext cx="2510097" cy="14080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Methods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Data gathered from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EPA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and NOAA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Points displayed using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kernel </a:t>
            </a:r>
            <a:r>
              <a:rPr lang="en-US" sz="1050" dirty="0">
                <a:solidFill>
                  <a:srgbClr val="1D365F"/>
                </a:solidFill>
                <a:latin typeface="Bahnschrift Condensed" panose="020B0502040204020203" pitchFamily="34" charset="0"/>
              </a:rPr>
              <a:t>d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ensity “heat map”</a:t>
            </a:r>
            <a:endParaRPr lang="en-US" sz="1050" dirty="0" smtClean="0">
              <a:solidFill>
                <a:srgbClr val="1D365F"/>
              </a:solidFill>
              <a:latin typeface="Bahnschrif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Data analyzed using a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t-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test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in Microsoft Excel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Nitrogen concentrations presented along side of harmful dinoflagellate </a:t>
            </a:r>
            <a:r>
              <a:rPr lang="en-US" sz="1050" i="1" dirty="0" err="1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Karenia</a:t>
            </a:r>
            <a:r>
              <a:rPr lang="en-US" sz="1050" i="1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 brevis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occurrences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>
              <a:solidFill>
                <a:srgbClr val="1D365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7199" y="1065470"/>
            <a:ext cx="2133401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Future Work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Implement more frequent and distributed water quality data in both the Gulf and adjacent estuaries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Use this data to predict future red tide events based on water quality and atmospheric forecasts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766" y="5752496"/>
            <a:ext cx="42149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Table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 1: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A table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of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the range in averages between the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maps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 and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the </a:t>
            </a:r>
            <a:r>
              <a:rPr lang="en-US" sz="105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p-values of the t-tests.</a:t>
            </a:r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9337431" y="6127228"/>
            <a:ext cx="27031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Contact info: </a:t>
            </a:r>
            <a:endParaRPr lang="en-US" sz="900" dirty="0" smtClean="0">
              <a:solidFill>
                <a:srgbClr val="1D365F"/>
              </a:solidFill>
              <a:latin typeface="Bahnschrift Condensed" panose="020B0502040204020203" pitchFamily="34" charset="0"/>
            </a:endParaRPr>
          </a:p>
          <a:p>
            <a:r>
              <a:rPr lang="en-US" sz="9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Logan </a:t>
            </a:r>
            <a:r>
              <a:rPr lang="en-US" sz="9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Murphy – </a:t>
            </a:r>
            <a:r>
              <a:rPr lang="en-US" sz="900" dirty="0" smtClean="0">
                <a:solidFill>
                  <a:srgbClr val="1D365F"/>
                </a:solidFill>
                <a:latin typeface="Bahnschrift Condensed" panose="020B0502040204020203" pitchFamily="34" charset="0"/>
                <a:hlinkClick r:id="rId10"/>
              </a:rPr>
              <a:t>s1120236@monmouth.edu</a:t>
            </a:r>
            <a:endParaRPr lang="en-US" sz="900" dirty="0" smtClean="0">
              <a:latin typeface="Bahnschrift Condensed" panose="020B0502040204020203" pitchFamily="34" charset="0"/>
            </a:endParaRPr>
          </a:p>
          <a:p>
            <a:r>
              <a:rPr lang="en-US" sz="900" dirty="0" smtClean="0">
                <a:solidFill>
                  <a:srgbClr val="1D365F"/>
                </a:solidFill>
                <a:latin typeface="Bahnschrift Condensed" panose="020B0502040204020203" pitchFamily="34" charset="0"/>
              </a:rPr>
              <a:t>Geoffrey </a:t>
            </a:r>
            <a:r>
              <a:rPr lang="en-US" sz="900" dirty="0">
                <a:solidFill>
                  <a:srgbClr val="1D365F"/>
                </a:solidFill>
                <a:latin typeface="Bahnschrift Condensed" panose="020B0502040204020203" pitchFamily="34" charset="0"/>
              </a:rPr>
              <a:t>Fouad – </a:t>
            </a:r>
            <a:r>
              <a:rPr lang="en-US" sz="900" dirty="0" smtClean="0">
                <a:solidFill>
                  <a:srgbClr val="1D365F"/>
                </a:solidFill>
                <a:latin typeface="Bahnschrift Condensed" panose="020B0502040204020203" pitchFamily="34" charset="0"/>
                <a:hlinkClick r:id="rId11"/>
              </a:rPr>
              <a:t>gfouad@monmouth.edu</a:t>
            </a:r>
            <a:endParaRPr lang="en-US" sz="900" dirty="0">
              <a:solidFill>
                <a:srgbClr val="1D365F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5126"/>
              </p:ext>
            </p:extLst>
          </p:nvPr>
        </p:nvGraphicFramePr>
        <p:xfrm>
          <a:off x="167766" y="6026814"/>
          <a:ext cx="8229600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205344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9580856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3656358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7154585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79909346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2004 Texas Nitrogen (mg/L)</a:t>
                      </a:r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2015 Texas Nitrogen</a:t>
                      </a:r>
                      <a:r>
                        <a:rPr lang="en-US" sz="950" baseline="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 (mg/L)</a:t>
                      </a:r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2003 Gulf</a:t>
                      </a:r>
                      <a:r>
                        <a:rPr lang="en-US" sz="950" baseline="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 Nitrogen (mg/L)</a:t>
                      </a:r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2006 Gulf Nitrogen (mg/L)</a:t>
                      </a:r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46714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Average</a:t>
                      </a:r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0.81</a:t>
                      </a:r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1.1</a:t>
                      </a:r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0.68</a:t>
                      </a:r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0.81</a:t>
                      </a:r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74509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p-value</a:t>
                      </a:r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0.0075</a:t>
                      </a:r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50" dirty="0" smtClean="0">
                          <a:solidFill>
                            <a:srgbClr val="1D365F"/>
                          </a:solidFill>
                          <a:latin typeface="Bahnschrift" panose="020B0502040204020203" pitchFamily="34" charset="0"/>
                        </a:rPr>
                        <a:t>0.0024</a:t>
                      </a:r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50" dirty="0">
                        <a:solidFill>
                          <a:srgbClr val="1D365F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849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7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5" ma:contentTypeDescription="Create a new document." ma:contentTypeScope="" ma:versionID="25410b5c24dc66a541c47d2f22445f00">
  <xsd:schema xmlns:xsd="http://www.w3.org/2001/XMLSchema" xmlns:xs="http://www.w3.org/2001/XMLSchema" xmlns:p="http://schemas.microsoft.com/office/2006/metadata/properties" xmlns:ns2="534808a3-1996-4bca-b93f-52da087a3071" targetNamespace="http://schemas.microsoft.com/office/2006/metadata/properties" ma:root="true" ma:fieldsID="c8c31d25db4abf5bc6045b6816222412" ns2:_="">
    <xsd:import namespace="534808a3-1996-4bca-b93f-52da087a30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01302D-CD16-4914-863F-F27BE94B0C9E}"/>
</file>

<file path=customXml/itemProps2.xml><?xml version="1.0" encoding="utf-8"?>
<ds:datastoreItem xmlns:ds="http://schemas.openxmlformats.org/officeDocument/2006/customXml" ds:itemID="{56683C75-6CF9-42BE-AAF0-D0CCB6681BC7}"/>
</file>

<file path=customXml/itemProps3.xml><?xml version="1.0" encoding="utf-8"?>
<ds:datastoreItem xmlns:ds="http://schemas.openxmlformats.org/officeDocument/2006/customXml" ds:itemID="{8924FB2B-3AA2-4190-A62F-15CBB1BF98A8}"/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408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Bahnschrift</vt:lpstr>
      <vt:lpstr>Bahnschrift Condensed</vt:lpstr>
      <vt:lpstr>Calibri</vt:lpstr>
      <vt:lpstr>Calibri Light</vt:lpstr>
      <vt:lpstr>Office Theme</vt:lpstr>
      <vt:lpstr>PowerPoint Presentation</vt:lpstr>
    </vt:vector>
  </TitlesOfParts>
  <Company>Information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Logan M. Murphy</dc:creator>
  <cp:lastModifiedBy>Fouad, Geoffrey</cp:lastModifiedBy>
  <cp:revision>26</cp:revision>
  <dcterms:created xsi:type="dcterms:W3CDTF">2021-04-08T15:50:40Z</dcterms:created>
  <dcterms:modified xsi:type="dcterms:W3CDTF">2021-04-09T18:58:10Z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