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4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1989-728C-47B9-8E5A-3869309393F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BE54-B45C-446B-8B8C-064B41674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mailto:gfouad@monmouth.edu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rveit@monmouth.edu" TargetMode="External"/><Relationship Id="rId17" Type="http://schemas.openxmlformats.org/officeDocument/2006/relationships/image" Target="../media/image13.jpe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mailto:macianciosi@gmail.com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6400800" cy="68897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>
                <a:latin typeface="Berlin Sans FB" pitchFamily="34" charset="0"/>
              </a:rPr>
              <a:t>Mapping War Memorials </a:t>
            </a:r>
            <a:r>
              <a:rPr lang="en-US" sz="2000" dirty="0">
                <a:latin typeface="Berlin Sans FB" pitchFamily="34" charset="0"/>
              </a:rPr>
              <a:t>&amp;</a:t>
            </a:r>
            <a:r>
              <a:rPr lang="en-US" sz="2000" dirty="0" smtClean="0">
                <a:latin typeface="Berlin Sans FB" pitchFamily="34" charset="0"/>
              </a:rPr>
              <a:t> Monuments in New Jersey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685800"/>
            <a:ext cx="4495800" cy="304800"/>
          </a:xfrm>
        </p:spPr>
        <p:txBody>
          <a:bodyPr>
            <a:norm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Mark </a:t>
            </a:r>
            <a:r>
              <a:rPr lang="en-US" sz="1200" b="1" dirty="0" err="1" smtClean="0">
                <a:solidFill>
                  <a:schemeClr val="tx1"/>
                </a:solidFill>
              </a:rPr>
              <a:t>Cianciosi</a:t>
            </a:r>
            <a:r>
              <a:rPr lang="en-US" sz="1200" b="1" dirty="0" smtClean="0">
                <a:solidFill>
                  <a:schemeClr val="tx1"/>
                </a:solidFill>
              </a:rPr>
              <a:t>, Richard </a:t>
            </a:r>
            <a:r>
              <a:rPr lang="en-US" sz="1200" b="1" dirty="0" err="1" smtClean="0">
                <a:solidFill>
                  <a:schemeClr val="tx1"/>
                </a:solidFill>
              </a:rPr>
              <a:t>Veit</a:t>
            </a:r>
            <a:r>
              <a:rPr lang="en-US" sz="1200" b="1" dirty="0" smtClean="0">
                <a:solidFill>
                  <a:schemeClr val="tx1"/>
                </a:solidFill>
              </a:rPr>
              <a:t>, and Geoffrey Fouad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0"/>
            <a:ext cx="131778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971800"/>
            <a:ext cx="1295400" cy="17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733800"/>
            <a:ext cx="141584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733800"/>
            <a:ext cx="1412503" cy="18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971800"/>
            <a:ext cx="129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1219200"/>
            <a:ext cx="129071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0" y="762000"/>
            <a:ext cx="1828800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Commemoration:</a:t>
            </a:r>
          </a:p>
          <a:p>
            <a:r>
              <a:rPr lang="en-US" sz="1200" dirty="0" smtClean="0"/>
              <a:t>Monuments and memorials dedicated to our nation’s veterans and military history are an integral part of our cultural landscape.</a:t>
            </a:r>
          </a:p>
          <a:p>
            <a:r>
              <a:rPr lang="en-US" sz="1200" b="1" dirty="0" smtClean="0"/>
              <a:t>Where are they found? What are the strongest factors that influence their location?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3810000"/>
            <a:ext cx="16764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u="sng" dirty="0" smtClean="0"/>
              <a:t>Data Sources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Monument data acquired in research project conducted by </a:t>
            </a:r>
            <a:r>
              <a:rPr lang="en-US" sz="800" dirty="0" err="1" smtClean="0"/>
              <a:t>Veit</a:t>
            </a:r>
            <a:r>
              <a:rPr lang="en-US" sz="800" dirty="0" smtClean="0"/>
              <a:t>, </a:t>
            </a:r>
            <a:r>
              <a:rPr lang="en-US" sz="800" dirty="0" err="1" smtClean="0"/>
              <a:t>Cianciosi</a:t>
            </a:r>
            <a:r>
              <a:rPr lang="en-US" sz="800" dirty="0" smtClean="0"/>
              <a:t>,&amp; </a:t>
            </a:r>
            <a:r>
              <a:rPr lang="en-US" sz="800" dirty="0" err="1" smtClean="0"/>
              <a:t>Butchko</a:t>
            </a:r>
            <a:r>
              <a:rPr lang="en-US" sz="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US Census data (2010) for counties</a:t>
            </a:r>
            <a:r>
              <a:rPr lang="en-US" sz="800" dirty="0"/>
              <a:t> </a:t>
            </a:r>
            <a:r>
              <a:rPr lang="en-US" sz="800" dirty="0" smtClean="0"/>
              <a:t>and county subdivisions (cities) estimating total population and veteran population by war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Department of Veterans Affairs open source data for VA facilities and veteran statistics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Department of Transportation data for military bases in the US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National Park Service and state data for parks and historical sites</a:t>
            </a:r>
            <a:endParaRPr lang="en-US" sz="800" dirty="0"/>
          </a:p>
        </p:txBody>
      </p:sp>
      <p:pic>
        <p:nvPicPr>
          <p:cNvPr id="1026" name="Picture 2" descr="World War One Memorial - Weehawken, NJ | Adventures in Histor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5791200"/>
            <a:ext cx="1828800" cy="1066800"/>
          </a:xfrm>
          <a:prstGeom prst="rect">
            <a:avLst/>
          </a:prstGeom>
          <a:noFill/>
        </p:spPr>
      </p:pic>
      <p:pic>
        <p:nvPicPr>
          <p:cNvPr id="4" name="Picture 4" descr="Billy Yank statue in Hackettstown - nj.co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7124" y="0"/>
            <a:ext cx="1256876" cy="1447800"/>
          </a:xfrm>
          <a:prstGeom prst="rect">
            <a:avLst/>
          </a:prstGeom>
          <a:noFill/>
        </p:spPr>
      </p:pic>
      <p:pic>
        <p:nvPicPr>
          <p:cNvPr id="1030" name="Picture 6" descr="Veterans honored at New Jersey Vietnam Veterans’ Memoria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562601"/>
            <a:ext cx="1870727" cy="12954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495800" y="5980837"/>
            <a:ext cx="2743200" cy="877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Information:</a:t>
            </a:r>
          </a:p>
          <a:p>
            <a:r>
              <a:rPr lang="en-US" sz="1100" dirty="0" smtClean="0"/>
              <a:t>Mark </a:t>
            </a:r>
            <a:r>
              <a:rPr lang="en-US" sz="1100" dirty="0" err="1" smtClean="0"/>
              <a:t>Cianciosi</a:t>
            </a:r>
            <a:r>
              <a:rPr lang="en-US" sz="1100" dirty="0" smtClean="0"/>
              <a:t>: </a:t>
            </a:r>
            <a:r>
              <a:rPr lang="en-US" sz="1100" dirty="0" smtClean="0">
                <a:hlinkClick r:id="rId11"/>
              </a:rPr>
              <a:t>macianciosi@gmail.com</a:t>
            </a:r>
            <a:endParaRPr lang="en-US" sz="1100" dirty="0" smtClean="0"/>
          </a:p>
          <a:p>
            <a:r>
              <a:rPr lang="en-US" sz="1100" dirty="0" smtClean="0"/>
              <a:t>Dr. Richard </a:t>
            </a:r>
            <a:r>
              <a:rPr lang="en-US" sz="1100" dirty="0" err="1" smtClean="0"/>
              <a:t>Veit</a:t>
            </a:r>
            <a:r>
              <a:rPr lang="en-US" sz="1100" dirty="0" smtClean="0"/>
              <a:t>: </a:t>
            </a:r>
            <a:r>
              <a:rPr lang="en-US" sz="1100" dirty="0" smtClean="0">
                <a:hlinkClick r:id="rId12"/>
              </a:rPr>
              <a:t>rveit@monmouth.edu</a:t>
            </a:r>
            <a:endParaRPr lang="en-US" sz="1100" dirty="0" smtClean="0"/>
          </a:p>
          <a:p>
            <a:r>
              <a:rPr lang="en-US" sz="1100" dirty="0" smtClean="0"/>
              <a:t>Dr. Geoffrey </a:t>
            </a:r>
            <a:r>
              <a:rPr lang="en-US" sz="1100" dirty="0" err="1" smtClean="0"/>
              <a:t>Fouad</a:t>
            </a:r>
            <a:r>
              <a:rPr lang="en-US" sz="1100" dirty="0" smtClean="0"/>
              <a:t>: </a:t>
            </a:r>
            <a:r>
              <a:rPr lang="en-US" sz="1100" dirty="0" smtClean="0">
                <a:hlinkClick r:id="rId13"/>
              </a:rPr>
              <a:t>gfouad@monmouth.edu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905000" y="5029200"/>
            <a:ext cx="2514600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Maps and Statistics</a:t>
            </a:r>
          </a:p>
          <a:p>
            <a:r>
              <a:rPr lang="en-US" sz="1000" b="1" dirty="0" smtClean="0"/>
              <a:t>Figure 1:</a:t>
            </a:r>
            <a:r>
              <a:rPr lang="en-US" sz="1000" dirty="0" smtClean="0"/>
              <a:t> Map of all war memorials/monuments in New Jersey, as well as military installations, VA facilities, and major historical military sites/state parks.</a:t>
            </a:r>
          </a:p>
          <a:p>
            <a:r>
              <a:rPr lang="en-US" sz="1000" b="1" dirty="0" smtClean="0"/>
              <a:t>Figure 2:</a:t>
            </a:r>
            <a:r>
              <a:rPr lang="en-US" sz="1000" dirty="0" smtClean="0"/>
              <a:t> Rate of war memorials per 100,000 people in census units similar to cities.</a:t>
            </a:r>
          </a:p>
          <a:p>
            <a:r>
              <a:rPr lang="en-US" sz="1000" b="1" dirty="0" smtClean="0"/>
              <a:t>Figure 3a: </a:t>
            </a:r>
            <a:r>
              <a:rPr lang="en-US" sz="1000" dirty="0" smtClean="0"/>
              <a:t>War memorials/monuments in relation to military installations, by distance.</a:t>
            </a:r>
          </a:p>
          <a:p>
            <a:r>
              <a:rPr lang="en-US" sz="1000" b="1" dirty="0" smtClean="0"/>
              <a:t>Figure 3b: </a:t>
            </a:r>
            <a:r>
              <a:rPr lang="en-US" sz="1000" dirty="0" smtClean="0"/>
              <a:t>War memorials/monuments in relation to historical sites/parks, by distance.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9800" y="990600"/>
            <a:ext cx="6096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1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581400" y="990600"/>
            <a:ext cx="6096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2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67000" y="4724400"/>
            <a:ext cx="10668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Figure 3a and 3b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5062254" y="1066800"/>
            <a:ext cx="60960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4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062254" y="3505200"/>
            <a:ext cx="1055082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Figure 5a and 5b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2971800"/>
            <a:ext cx="1828800" cy="2392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" b="1" u="sng" dirty="0" smtClean="0"/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US" sz="1150" dirty="0" smtClean="0"/>
              <a:t>Map key features and datasets relevant to war monuments/memorials identified in New Jersey</a:t>
            </a:r>
          </a:p>
          <a:p>
            <a:pPr>
              <a:buFont typeface="Arial" pitchFamily="34" charset="0"/>
              <a:buChar char="•"/>
            </a:pPr>
            <a:r>
              <a:rPr lang="en-US" sz="1150" dirty="0" smtClean="0"/>
              <a:t>Identify trends in monument locations in relation to other relevant features and data</a:t>
            </a:r>
          </a:p>
          <a:p>
            <a:pPr>
              <a:buFont typeface="Arial" pitchFamily="34" charset="0"/>
              <a:buChar char="•"/>
            </a:pPr>
            <a:r>
              <a:rPr lang="en-US" sz="1150" dirty="0" smtClean="0"/>
              <a:t>Assess strongest possible factors that influence where monuments/ memorials are established</a:t>
            </a:r>
            <a:endParaRPr lang="en-US" sz="1150" dirty="0"/>
          </a:p>
        </p:txBody>
      </p:sp>
      <p:sp>
        <p:nvSpPr>
          <p:cNvPr id="33" name="TextBox 32"/>
          <p:cNvSpPr txBox="1"/>
          <p:nvPr/>
        </p:nvSpPr>
        <p:spPr>
          <a:xfrm>
            <a:off x="6166794" y="811072"/>
            <a:ext cx="166651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Figure 4: </a:t>
            </a:r>
            <a:r>
              <a:rPr lang="en-US" sz="800" dirty="0" smtClean="0"/>
              <a:t>Total population of cities (left), population density of cities (right), and distance of memorials to population centers (bottom).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5562600"/>
            <a:ext cx="2819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Figure 5a and 5b: </a:t>
            </a:r>
            <a:r>
              <a:rPr lang="en-US" sz="900" dirty="0" smtClean="0"/>
              <a:t>WWII/Vietnam veteran population centers in relation to WWII/Vietnam war memorials.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6172200" y="1447800"/>
            <a:ext cx="13716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bIns="0" rtlCol="0">
            <a:spAutoFit/>
          </a:bodyPr>
          <a:lstStyle/>
          <a:p>
            <a:r>
              <a:rPr lang="en-US" sz="900" b="1" u="sng" dirty="0" smtClean="0"/>
              <a:t>Results: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Monuments tend to be located near urban areas (see Figure 4 histogram)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The same applies to historical military sites (see Figure 3b histogram)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Geographic distribution of monuments may be impacted by local populations of veterans of respective wars, but this is subject to change over time as veterans relocate (historical census data needed)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7543800" y="1447800"/>
            <a:ext cx="1600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u="sng" dirty="0" smtClean="0"/>
              <a:t>Discussion &amp; Future Research: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Distance to population centers strongest factor influencing monument location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Further investigation into veteran population needed to assess changes over time and relation of that to monuments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Monument establishment year could be linked to historical events (anniversaries) and changing political sentiments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Economic factors also need to be related to monuments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Future questions: How do changes in economic factors, voting, and veteran populations relate to war commemoration?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556706" y="1295400"/>
            <a:ext cx="1615494" cy="2133600"/>
            <a:chOff x="9296400" y="1828800"/>
            <a:chExt cx="1981200" cy="276353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9296400" y="1828800"/>
              <a:ext cx="1974570" cy="2763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296400" y="1828800"/>
              <a:ext cx="1086014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0287000" y="1828800"/>
              <a:ext cx="990600" cy="1828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" name="Picture 2" descr="https://www.monmouth.edu/provost/wp-content/uploads/sites/108/2021/03/MU-Vertical-Logo-PMS295_Scholarship-Week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2954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CA8B6A74E8C941AEDAD107CE3E6AE5" ma:contentTypeVersion="5" ma:contentTypeDescription="Create a new document." ma:contentTypeScope="" ma:versionID="25410b5c24dc66a541c47d2f22445f00">
  <xsd:schema xmlns:xsd="http://www.w3.org/2001/XMLSchema" xmlns:xs="http://www.w3.org/2001/XMLSchema" xmlns:p="http://schemas.microsoft.com/office/2006/metadata/properties" xmlns:ns2="534808a3-1996-4bca-b93f-52da087a3071" targetNamespace="http://schemas.microsoft.com/office/2006/metadata/properties" ma:root="true" ma:fieldsID="c8c31d25db4abf5bc6045b6816222412" ns2:_="">
    <xsd:import namespace="534808a3-1996-4bca-b93f-52da087a3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808a3-1996-4bca-b93f-52da087a3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C325D4-08FA-4403-8712-CD41FDC91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4808a3-1996-4bca-b93f-52da087a3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A44634-9EA1-466A-AE0A-ADCCDA2C47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61E4A1-A307-461A-9695-6388D5A61E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456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Office Theme</vt:lpstr>
      <vt:lpstr>Mapping War Memorials &amp; Monuments in New Jersey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War Memorials &amp; Monuments in New Jersey</dc:title>
  <dc:creator>Mark Cianciosi</dc:creator>
  <cp:lastModifiedBy>Robert Smith</cp:lastModifiedBy>
  <cp:revision>108</cp:revision>
  <dcterms:created xsi:type="dcterms:W3CDTF">2021-04-05T16:30:10Z</dcterms:created>
  <dcterms:modified xsi:type="dcterms:W3CDTF">2021-04-16T13:26:08Z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0x01010026CA8B6A74E8C941AEDAD107CE3E6AE5</vt:lpwstr>
  </property>
</Properties>
</file>