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7010400" cy="92964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ustria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900" y="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486400" y="5387342"/>
            <a:ext cx="32918401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486400" y="17289781"/>
            <a:ext cx="32918401" cy="794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1pPr>
            <a:lvl2pPr lvl="1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/>
            </a:lvl2pPr>
            <a:lvl3pPr lvl="2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/>
            </a:lvl3pPr>
            <a:lvl4pPr lvl="3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4pPr>
            <a:lvl5pPr lvl="4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6pPr>
            <a:lvl7pPr lvl="6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7pPr>
            <a:lvl8pPr lvl="7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8pPr>
            <a:lvl9pPr lvl="8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1502231" y="278606"/>
            <a:ext cx="20886738" cy="3785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2193250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990848" y="1779270"/>
            <a:ext cx="27896822" cy="2784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6480"/>
              <a:buNone/>
              <a:defRPr sz="648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59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59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023239" y="12024360"/>
            <a:ext cx="18568033" cy="1768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22219920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22219920" y="12024360"/>
            <a:ext cx="18659477" cy="1768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52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8659477" y="4739642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6012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1pPr>
            <a:lvl2pPr marL="914400" lvl="1" indent="-86868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80"/>
              <a:buChar char="•"/>
              <a:defRPr sz="10080"/>
            </a:lvl2pPr>
            <a:lvl3pPr marL="1371600" lvl="2" indent="-7772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Char char="•"/>
              <a:defRPr sz="8640"/>
            </a:lvl3pPr>
            <a:lvl4pPr marL="1828800" lvl="3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4pPr>
            <a:lvl5pPr marL="2286000" lvl="4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5pPr>
            <a:lvl6pPr marL="2743200" lvl="5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023239" y="9875520"/>
            <a:ext cx="14156053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52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8659477" y="4739642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None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None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3023239" y="9875520"/>
            <a:ext cx="14156053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63600" algn="l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Arial"/>
              <a:buChar char="•"/>
              <a:defRPr sz="10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747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85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5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5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35001">
              <a:srgbClr val="FFFFFF"/>
            </a:gs>
            <a:gs pos="100000">
              <a:srgbClr val="70AD4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t="21896" b="19462"/>
          <a:stretch/>
        </p:blipFill>
        <p:spPr>
          <a:xfrm>
            <a:off x="27175938" y="16749108"/>
            <a:ext cx="16303961" cy="738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1579225" y="500741"/>
            <a:ext cx="20878800" cy="41148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en-US" sz="80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Geographic risk assessment of terrorist attacks in </a:t>
            </a:r>
            <a:r>
              <a:rPr lang="en-US" sz="80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the United States (US)</a:t>
            </a:r>
            <a:endParaRPr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452563" y="500741"/>
            <a:ext cx="8942387" cy="32766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None/>
            </a:pPr>
            <a:r>
              <a:rPr lang="en-US" sz="600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Rob Merten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ts val="4800"/>
              <a:buNone/>
            </a:pPr>
            <a:r>
              <a:rPr lang="en-US" sz="480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Monmouth University</a:t>
            </a:r>
            <a:endParaRPr sz="90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lvl="0" indent="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ts val="4800"/>
              <a:buNone/>
            </a:pPr>
            <a:r>
              <a:rPr lang="en-US" sz="480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April 8, 2021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1468450" y="5164943"/>
            <a:ext cx="8940900" cy="8462257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Purpose:</a:t>
            </a:r>
            <a:endParaRPr dirty="0"/>
          </a:p>
          <a:p>
            <a:pPr marL="457200" marR="0" lvl="0" indent="-52070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ts val="4600"/>
              <a:buFont typeface="Lustria"/>
              <a:buChar char="●"/>
            </a:pPr>
            <a:r>
              <a:rPr lang="en-US" sz="46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Assess </a:t>
            </a:r>
            <a:r>
              <a:rPr lang="en-US" sz="46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terrorism risk geographically</a:t>
            </a:r>
            <a:endParaRPr sz="46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0" indent="-5207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600"/>
              <a:buFont typeface="Lustria"/>
              <a:buChar char="●"/>
            </a:pPr>
            <a:r>
              <a:rPr lang="en-US" sz="46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Map risk of terrorist attack </a:t>
            </a:r>
            <a:r>
              <a:rPr lang="en-US" sz="46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as the probability and possible losses of an attack</a:t>
            </a:r>
            <a:endParaRPr sz="46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0" indent="-5207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600"/>
              <a:buFont typeface="Lustria"/>
              <a:buChar char="●"/>
            </a:pPr>
            <a:r>
              <a:rPr lang="en-US" sz="46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Knowledge of </a:t>
            </a:r>
            <a:r>
              <a:rPr lang="en-US" sz="46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where terrorism has occurred in the past may inform future decisions of where to deploy preventative measures nationwide</a:t>
            </a:r>
            <a:endParaRPr sz="46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1579225" y="5164943"/>
            <a:ext cx="20878800" cy="24384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Is </a:t>
            </a:r>
            <a:r>
              <a:rPr lang="en-US" sz="600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population density positively correlated to terrorism?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33426399" y="5164943"/>
            <a:ext cx="9419771" cy="11312207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Methods:</a:t>
            </a:r>
            <a:endParaRPr sz="48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577850" marR="0" lvl="0" indent="-554989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48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Map 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population density based on the estimated population of an 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Urbanized 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rea ÷ square miles (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2)</a:t>
            </a:r>
            <a:endParaRPr dirty="0"/>
          </a:p>
          <a:p>
            <a:pPr marL="577850" marR="0" lvl="0" indent="-554989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Map probability of a terrorist attack based on the number of attacks in the 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area ÷ 41 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years (time frame of terrorism data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) (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3)</a:t>
            </a:r>
            <a:endParaRPr sz="48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577850" marR="0" lvl="0" indent="-554989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Point density heat map of terrorist attacks in the 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US (</a:t>
            </a:r>
            <a:r>
              <a:rPr lang="en-US" sz="48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4</a:t>
            </a:r>
            <a:r>
              <a:rPr lang="en-US" sz="4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)</a:t>
            </a:r>
            <a:endParaRPr dirty="0"/>
          </a:p>
          <a:p>
            <a:pPr marL="457200" marR="0" lvl="0" indent="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1468438" y="14414500"/>
            <a:ext cx="8923337" cy="45593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Data Obtained for Maps:</a:t>
            </a:r>
            <a:endParaRPr dirty="0"/>
          </a:p>
          <a:p>
            <a:pPr marL="857250" marR="0" lvl="0" indent="-85725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5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Population and </a:t>
            </a:r>
            <a:r>
              <a:rPr lang="en-US" sz="5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Urbanized </a:t>
            </a:r>
            <a:r>
              <a:rPr lang="en-US" sz="5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Areas </a:t>
            </a:r>
            <a:r>
              <a:rPr lang="en-US" sz="5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from </a:t>
            </a:r>
            <a:r>
              <a:rPr lang="en-US" sz="5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US Census</a:t>
            </a:r>
            <a:endParaRPr sz="500" b="0" i="0" u="none" strike="noStrike" cap="none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857250" marR="0" lvl="0" indent="-857250" algn="ctr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5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Terrorism data from </a:t>
            </a:r>
            <a:r>
              <a:rPr lang="en-US" sz="5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University of Maryland</a:t>
            </a:r>
            <a:r>
              <a:rPr lang="en-US" sz="5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5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Global Terrorism Database</a:t>
            </a: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2260551" y="29285531"/>
            <a:ext cx="12882859" cy="239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1: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Map of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US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Urbanized Areas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and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terrorist attacks. The beige areas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represent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 areas, and the red dots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are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terrorist attacks that have been attempted or conducted.</a:t>
            </a:r>
            <a:endParaRPr sz="3200" dirty="0"/>
          </a:p>
        </p:txBody>
      </p:sp>
      <p:sp>
        <p:nvSpPr>
          <p:cNvPr id="96" name="Google Shape;96;p13"/>
          <p:cNvSpPr txBox="1"/>
          <p:nvPr/>
        </p:nvSpPr>
        <p:spPr>
          <a:xfrm>
            <a:off x="33426400" y="24434384"/>
            <a:ext cx="9419770" cy="6093936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Outcomes:</a:t>
            </a:r>
            <a:endParaRPr sz="5400" dirty="0"/>
          </a:p>
          <a:p>
            <a:pPr marL="473075" marR="0" lvl="0" indent="-352425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100"/>
              <a:buFont typeface="Arial"/>
              <a:buChar char="•"/>
            </a:pPr>
            <a:r>
              <a:rPr lang="en-US" sz="4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Population </a:t>
            </a:r>
            <a:r>
              <a:rPr lang="en-US" sz="4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density generally varies with terrorist attack probability</a:t>
            </a:r>
          </a:p>
          <a:p>
            <a:pPr marL="473075" marR="0" lvl="0" indent="-352425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100"/>
              <a:buFont typeface="Arial"/>
              <a:buChar char="•"/>
            </a:pPr>
            <a:r>
              <a:rPr lang="en-US" sz="4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Expected losses are high where terrorist attack probability is high</a:t>
            </a:r>
            <a:endParaRPr sz="4200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73075" marR="0" lvl="0" indent="-352425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100"/>
              <a:buFont typeface="Lustria"/>
              <a:buChar char="•"/>
            </a:pPr>
            <a:r>
              <a:rPr lang="en-US" sz="4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Coastal areas, which tend to be more densely populated, </a:t>
            </a:r>
            <a:r>
              <a:rPr lang="en-US" sz="4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display </a:t>
            </a:r>
            <a:r>
              <a:rPr lang="en-US" sz="4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 more dense distribution of attacks than any other </a:t>
            </a:r>
            <a:r>
              <a:rPr lang="en-US" sz="4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areas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19899086" y="16749108"/>
            <a:ext cx="7276852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4: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Point density heat map of terrorist attacks with a radius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representative of metropolitan areas (see the New York City area)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.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Lighter colors represent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greater attack risk.</a:t>
            </a:r>
            <a:endParaRPr sz="3200" dirty="0"/>
          </a:p>
        </p:txBody>
      </p:sp>
      <p:sp>
        <p:nvSpPr>
          <p:cNvPr id="99" name="Google Shape;99;p13"/>
          <p:cNvSpPr txBox="1"/>
          <p:nvPr/>
        </p:nvSpPr>
        <p:spPr>
          <a:xfrm>
            <a:off x="33426400" y="30504984"/>
            <a:ext cx="9419770" cy="1877700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Contact Information: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Rob </a:t>
            </a:r>
            <a:r>
              <a:rPr lang="en-US" sz="3600" dirty="0" err="1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Merten</a:t>
            </a:r>
            <a:r>
              <a:rPr lang="en-US" sz="36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: s1</a:t>
            </a:r>
            <a:r>
              <a:rPr lang="en-US" sz="36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205</a:t>
            </a:r>
            <a:r>
              <a:rPr lang="en-US" sz="36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1</a:t>
            </a:r>
            <a:r>
              <a:rPr lang="en-US" sz="36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59</a:t>
            </a:r>
            <a:r>
              <a:rPr lang="en-US" sz="36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@monmouth.edu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Geoff </a:t>
            </a:r>
            <a:r>
              <a:rPr lang="en-US" sz="36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Fouad: gfouad@monmouth.edu</a:t>
            </a:r>
            <a:endParaRPr dirty="0"/>
          </a:p>
        </p:txBody>
      </p:sp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l="1537" t="8855" r="1549" b="18889"/>
          <a:stretch/>
        </p:blipFill>
        <p:spPr>
          <a:xfrm>
            <a:off x="33812539" y="500741"/>
            <a:ext cx="8295522" cy="4108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 t="15008" r="1009" b="15349"/>
          <a:stretch/>
        </p:blipFill>
        <p:spPr>
          <a:xfrm>
            <a:off x="379393" y="20050122"/>
            <a:ext cx="16645176" cy="9049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>
            <a:picLocks noChangeAspect="1"/>
          </p:cNvPicPr>
          <p:nvPr/>
        </p:nvPicPr>
        <p:blipFill rotWithShape="1">
          <a:blip r:embed="rId6">
            <a:alphaModFix/>
          </a:blip>
          <a:srcRect t="18559" b="14488"/>
          <a:stretch/>
        </p:blipFill>
        <p:spPr>
          <a:xfrm>
            <a:off x="16648854" y="8127934"/>
            <a:ext cx="15809171" cy="817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>
            <a:picLocks noChangeAspect="1"/>
          </p:cNvPicPr>
          <p:nvPr/>
        </p:nvPicPr>
        <p:blipFill rotWithShape="1">
          <a:blip r:embed="rId7">
            <a:alphaModFix/>
          </a:blip>
          <a:srcRect l="-1100" t="19041" r="1100" b="12564"/>
          <a:stretch/>
        </p:blipFill>
        <p:spPr>
          <a:xfrm>
            <a:off x="17508835" y="24354971"/>
            <a:ext cx="14949189" cy="790113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11579224" y="8127934"/>
            <a:ext cx="5069629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2: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Map of population density in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rbanized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reas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. Population density was measured by calculating the estimated population per square mile of an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Urbanized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rea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. Darker colors indicate a greater population density.</a:t>
            </a:r>
            <a:endParaRPr sz="3200" dirty="0"/>
          </a:p>
        </p:txBody>
      </p:sp>
      <p:sp>
        <p:nvSpPr>
          <p:cNvPr id="105" name="Google Shape;105;p13"/>
          <p:cNvSpPr txBox="1"/>
          <p:nvPr/>
        </p:nvSpPr>
        <p:spPr>
          <a:xfrm>
            <a:off x="18197587" y="22501566"/>
            <a:ext cx="8736218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Figure 3: Map of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probability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of a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terrorist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attack in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Urbanized Areas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calculated as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the number of attacks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divided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by 41 </a:t>
            </a:r>
            <a:r>
              <a:rPr lang="en-US" sz="32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years (period of record) in which darker areas have a higher probability of an attack.</a:t>
            </a:r>
            <a:endParaRPr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CA8B6A74E8C941AEDAD107CE3E6AE5" ma:contentTypeVersion="5" ma:contentTypeDescription="Create a new document." ma:contentTypeScope="" ma:versionID="25410b5c24dc66a541c47d2f22445f00">
  <xsd:schema xmlns:xsd="http://www.w3.org/2001/XMLSchema" xmlns:xs="http://www.w3.org/2001/XMLSchema" xmlns:p="http://schemas.microsoft.com/office/2006/metadata/properties" xmlns:ns2="534808a3-1996-4bca-b93f-52da087a3071" targetNamespace="http://schemas.microsoft.com/office/2006/metadata/properties" ma:root="true" ma:fieldsID="c8c31d25db4abf5bc6045b6816222412" ns2:_="">
    <xsd:import namespace="534808a3-1996-4bca-b93f-52da087a3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808a3-1996-4bca-b93f-52da087a3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6F2D19-04DC-4D8E-B8F4-2D5417AF2912}"/>
</file>

<file path=customXml/itemProps2.xml><?xml version="1.0" encoding="utf-8"?>
<ds:datastoreItem xmlns:ds="http://schemas.openxmlformats.org/officeDocument/2006/customXml" ds:itemID="{E27016BF-CD76-4FF1-BE3B-FC3D386D7EC3}"/>
</file>

<file path=customXml/itemProps3.xml><?xml version="1.0" encoding="utf-8"?>
<ds:datastoreItem xmlns:ds="http://schemas.openxmlformats.org/officeDocument/2006/customXml" ds:itemID="{3C1194A6-1EDD-4B61-A573-D3351777E1C3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Lustria</vt:lpstr>
      <vt:lpstr>Office Theme</vt:lpstr>
      <vt:lpstr>Geographic risk assessment of terrorist attacks in the United States (US)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 risk assessment of terrorist attacks in the United States (US)</dc:title>
  <cp:lastModifiedBy>Fouad, Geoffrey</cp:lastModifiedBy>
  <cp:revision>5</cp:revision>
  <dcterms:modified xsi:type="dcterms:W3CDTF">2021-04-07T20:46:35Z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0x01010026CA8B6A74E8C941AEDAD107CE3E6AE5</vt:lpwstr>
  </property>
</Properties>
</file>