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3"/>
  </p:notesMasterIdLst>
  <p:sldIdLst>
    <p:sldId id="256" r:id="rId2"/>
  </p:sldIdLst>
  <p:sldSz cx="43891200" cy="3291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AE9715-09D7-4882-AF08-57899678FE42}" v="69" dt="2021-04-08T22:13:17.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11" autoAdjust="0"/>
  </p:normalViewPr>
  <p:slideViewPr>
    <p:cSldViewPr>
      <p:cViewPr varScale="1">
        <p:scale>
          <a:sx n="19" d="100"/>
          <a:sy n="19" d="100"/>
        </p:scale>
        <p:origin x="1596" y="12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Arial" charset="0"/>
              </a:defRPr>
            </a:lvl1pPr>
          </a:lstStyle>
          <a:p>
            <a:pPr>
              <a:defRPr/>
            </a:pPr>
            <a:fld id="{3B8E6586-C905-47B0-AFF0-8BD2E03C5388}" type="datetimeFigureOut">
              <a:rPr lang="en-US"/>
              <a:pPr>
                <a:defRPr/>
              </a:pPr>
              <a:t>4/9/2021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1B9913FE-FB57-44EA-988E-A7EAABD41AA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513">
              <a:spcBef>
                <a:spcPct val="30000"/>
              </a:spcBef>
              <a:defRPr sz="1200">
                <a:solidFill>
                  <a:schemeClr val="tx1"/>
                </a:solidFill>
                <a:latin typeface="Calibri" panose="020F0502020204030204" pitchFamily="34" charset="0"/>
              </a:defRPr>
            </a:lvl2pPr>
            <a:lvl3pPr marL="1163638" indent="-231775">
              <a:spcBef>
                <a:spcPct val="30000"/>
              </a:spcBef>
              <a:defRPr sz="1200">
                <a:solidFill>
                  <a:schemeClr val="tx1"/>
                </a:solidFill>
                <a:latin typeface="Calibri" panose="020F0502020204030204" pitchFamily="34" charset="0"/>
              </a:defRPr>
            </a:lvl3pPr>
            <a:lvl4pPr marL="1630363"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25E31E-CC06-454F-9334-B02B57B9B5F6}"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34496" y="8493799"/>
            <a:ext cx="33984125" cy="8778245"/>
          </a:xfrm>
        </p:spPr>
        <p:txBody>
          <a:bodyPr anchor="b">
            <a:normAutofit/>
          </a:bodyPr>
          <a:lstStyle>
            <a:lvl1pPr algn="ctr">
              <a:defRPr sz="25920"/>
            </a:lvl1pPr>
          </a:lstStyle>
          <a:p>
            <a:r>
              <a:rPr lang="en-US"/>
              <a:t>Click to edit Master title style</a:t>
            </a:r>
            <a:endParaRPr lang="en-US" dirty="0"/>
          </a:p>
        </p:txBody>
      </p:sp>
      <p:sp>
        <p:nvSpPr>
          <p:cNvPr id="3" name="Subtitle 2"/>
          <p:cNvSpPr>
            <a:spLocks noGrp="1"/>
          </p:cNvSpPr>
          <p:nvPr>
            <p:ph type="subTitle" idx="1"/>
          </p:nvPr>
        </p:nvSpPr>
        <p:spPr>
          <a:xfrm>
            <a:off x="4934496" y="17272029"/>
            <a:ext cx="33984125" cy="5039362"/>
          </a:xfrm>
        </p:spPr>
        <p:txBody>
          <a:bodyPr anchor="t"/>
          <a:lstStyle>
            <a:lvl1pPr marL="0" indent="0" algn="ctr">
              <a:buNone/>
              <a:defRPr>
                <a:solidFill>
                  <a:schemeClr val="tx1"/>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A10C1BD3-4A66-4426-BBD9-483159DBEBDD}" type="slidenum">
              <a:rPr lang="en-US" altLang="en-US" smtClean="0"/>
              <a:pPr/>
              <a:t>‹#›</a:t>
            </a:fld>
            <a:endParaRPr lang="en-US" altLang="en-US"/>
          </a:p>
        </p:txBody>
      </p:sp>
    </p:spTree>
    <p:extLst>
      <p:ext uri="{BB962C8B-B14F-4D97-AF65-F5344CB8AC3E}">
        <p14:creationId xmlns:p14="http://schemas.microsoft.com/office/powerpoint/2010/main" val="227070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176" y="2592408"/>
            <a:ext cx="36748848" cy="18404995"/>
          </a:xfrm>
          <a:prstGeom prst="rect">
            <a:avLst/>
          </a:prstGeom>
        </p:spPr>
      </p:pic>
      <p:sp>
        <p:nvSpPr>
          <p:cNvPr id="2" name="Title 1"/>
          <p:cNvSpPr>
            <a:spLocks noGrp="1"/>
          </p:cNvSpPr>
          <p:nvPr>
            <p:ph type="title"/>
          </p:nvPr>
        </p:nvSpPr>
        <p:spPr>
          <a:xfrm>
            <a:off x="3289702" y="21913224"/>
            <a:ext cx="37279176" cy="2608666"/>
          </a:xfrm>
        </p:spPr>
        <p:txBody>
          <a:bodyPr anchor="b">
            <a:normAutofit/>
          </a:bodyPr>
          <a:lstStyle>
            <a:lvl1pPr algn="ct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45842" y="3336050"/>
            <a:ext cx="34970880" cy="16923221"/>
          </a:xfrm>
          <a:effectLst>
            <a:outerShdw blurRad="38100" dist="25400" dir="4440000">
              <a:srgbClr val="000000">
                <a:alpha val="36000"/>
              </a:srgbClr>
            </a:outerShdw>
          </a:effectLst>
        </p:spPr>
        <p:txBody>
          <a:bodyPr anchor="t">
            <a:normAutofit/>
          </a:bodyPr>
          <a:lstStyle>
            <a:lvl1pPr marL="0" indent="0" algn="ctr">
              <a:buNone/>
              <a:defRPr sz="9600"/>
            </a:lvl1pPr>
            <a:lvl2pPr marL="2194560" indent="0">
              <a:buNone/>
              <a:defRPr sz="9600"/>
            </a:lvl2pPr>
            <a:lvl3pPr marL="4389120" indent="0">
              <a:buNone/>
              <a:defRPr sz="96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289661" y="24521894"/>
            <a:ext cx="37273546" cy="3275866"/>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7AF2A92C-8025-4EFF-8E1C-275AE4989B2D}" type="slidenum">
              <a:rPr lang="en-US" altLang="en-US" smtClean="0"/>
              <a:pPr/>
              <a:t>‹#›</a:t>
            </a:fld>
            <a:endParaRPr lang="en-US" altLang="en-US"/>
          </a:p>
        </p:txBody>
      </p:sp>
    </p:spTree>
    <p:extLst>
      <p:ext uri="{BB962C8B-B14F-4D97-AF65-F5344CB8AC3E}">
        <p14:creationId xmlns:p14="http://schemas.microsoft.com/office/powerpoint/2010/main" val="369256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1" y="2920498"/>
            <a:ext cx="37273546" cy="16964851"/>
          </a:xfrm>
        </p:spPr>
        <p:txBody>
          <a:bodyPr anchor="ctr"/>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61" y="20616864"/>
            <a:ext cx="37273546" cy="7208765"/>
          </a:xfrm>
        </p:spPr>
        <p:txBody>
          <a:bodyPr anchor="ct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7AF2A92C-8025-4EFF-8E1C-275AE4989B2D}" type="slidenum">
              <a:rPr lang="en-US" altLang="en-US" smtClean="0"/>
              <a:pPr/>
              <a:t>‹#›</a:t>
            </a:fld>
            <a:endParaRPr lang="en-US" altLang="en-US"/>
          </a:p>
        </p:txBody>
      </p:sp>
    </p:spTree>
    <p:extLst>
      <p:ext uri="{BB962C8B-B14F-4D97-AF65-F5344CB8AC3E}">
        <p14:creationId xmlns:p14="http://schemas.microsoft.com/office/powerpoint/2010/main" val="419255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6363" y="2926080"/>
            <a:ext cx="33489907" cy="14365939"/>
          </a:xfrm>
        </p:spPr>
        <p:txBody>
          <a:bodyPr anchor="ctr"/>
          <a:lstStyle>
            <a:lvl1pPr>
              <a:defRPr sz="15360"/>
            </a:lvl1pPr>
          </a:lstStyle>
          <a:p>
            <a:r>
              <a:rPr lang="en-US"/>
              <a:t>Click to edit Master title style</a:t>
            </a:r>
            <a:endParaRPr lang="en-US" dirty="0"/>
          </a:p>
        </p:txBody>
      </p:sp>
      <p:sp>
        <p:nvSpPr>
          <p:cNvPr id="12" name="Text Placeholder 3"/>
          <p:cNvSpPr>
            <a:spLocks noGrp="1"/>
          </p:cNvSpPr>
          <p:nvPr>
            <p:ph type="body" sz="half" idx="13"/>
          </p:nvPr>
        </p:nvSpPr>
        <p:spPr>
          <a:xfrm>
            <a:off x="6194323" y="17328161"/>
            <a:ext cx="31508275" cy="2557195"/>
          </a:xfrm>
        </p:spPr>
        <p:txBody>
          <a:bodyPr anchor="t">
            <a:normAutofit/>
          </a:bodyPr>
          <a:lstStyle>
            <a:lvl1pPr marL="0" indent="0" algn="r">
              <a:buNone/>
              <a:defRPr sz="672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4" name="Text Placeholder 3"/>
          <p:cNvSpPr>
            <a:spLocks noGrp="1"/>
          </p:cNvSpPr>
          <p:nvPr>
            <p:ph type="body" sz="half" idx="2"/>
          </p:nvPr>
        </p:nvSpPr>
        <p:spPr>
          <a:xfrm>
            <a:off x="3289661" y="20660894"/>
            <a:ext cx="37273546" cy="7149581"/>
          </a:xfrm>
        </p:spPr>
        <p:txBody>
          <a:bodyPr anchor="ctr">
            <a:normAutofit/>
          </a:bodyPr>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7AF2A92C-8025-4EFF-8E1C-275AE4989B2D}" type="slidenum">
              <a:rPr lang="en-US" altLang="en-US" smtClean="0"/>
              <a:pPr/>
              <a:t>‹#›</a:t>
            </a:fld>
            <a:endParaRPr lang="en-US" altLang="en-US"/>
          </a:p>
        </p:txBody>
      </p:sp>
      <p:sp>
        <p:nvSpPr>
          <p:cNvPr id="11" name="TextBox 10"/>
          <p:cNvSpPr txBox="1"/>
          <p:nvPr/>
        </p:nvSpPr>
        <p:spPr>
          <a:xfrm>
            <a:off x="3011803" y="4194778"/>
            <a:ext cx="2194560"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8400" dirty="0">
                <a:solidFill>
                  <a:schemeClr val="tx1"/>
                </a:solidFill>
                <a:effectLst/>
              </a:rPr>
              <a:t>“</a:t>
            </a:r>
          </a:p>
        </p:txBody>
      </p:sp>
      <p:sp>
        <p:nvSpPr>
          <p:cNvPr id="13" name="TextBox 12"/>
          <p:cNvSpPr txBox="1"/>
          <p:nvPr/>
        </p:nvSpPr>
        <p:spPr>
          <a:xfrm>
            <a:off x="37576123" y="14079576"/>
            <a:ext cx="2194560" cy="2806925"/>
          </a:xfrm>
          <a:prstGeom prst="rect">
            <a:avLst/>
          </a:prstGeom>
        </p:spPr>
        <p:txBody>
          <a:bodyPr vert="horz" lIns="438912" tIns="219456" rIns="438912" bIns="219456"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8400" dirty="0">
                <a:solidFill>
                  <a:schemeClr val="tx1"/>
                </a:solidFill>
                <a:effectLst/>
              </a:rPr>
              <a:t>”</a:t>
            </a:r>
          </a:p>
        </p:txBody>
      </p:sp>
    </p:spTree>
    <p:extLst>
      <p:ext uri="{BB962C8B-B14F-4D97-AF65-F5344CB8AC3E}">
        <p14:creationId xmlns:p14="http://schemas.microsoft.com/office/powerpoint/2010/main" val="2035662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289661" y="10209329"/>
            <a:ext cx="37273546" cy="12056808"/>
          </a:xfrm>
        </p:spPr>
        <p:txBody>
          <a:bodyPr anchor="b"/>
          <a:lstStyle>
            <a:lvl1pPr>
              <a:defRPr sz="15360"/>
            </a:lvl1pPr>
          </a:lstStyle>
          <a:p>
            <a:r>
              <a:rPr lang="en-US"/>
              <a:t>Click to edit Master title style</a:t>
            </a:r>
            <a:endParaRPr lang="en-US" dirty="0"/>
          </a:p>
        </p:txBody>
      </p:sp>
      <p:sp>
        <p:nvSpPr>
          <p:cNvPr id="4" name="Text Placeholder 3"/>
          <p:cNvSpPr>
            <a:spLocks noGrp="1"/>
          </p:cNvSpPr>
          <p:nvPr>
            <p:ph type="body" sz="half" idx="2"/>
          </p:nvPr>
        </p:nvSpPr>
        <p:spPr>
          <a:xfrm>
            <a:off x="3289630" y="22322669"/>
            <a:ext cx="37267915" cy="5475091"/>
          </a:xfrm>
        </p:spPr>
        <p:txBody>
          <a:bodyPr anchor="t"/>
          <a:lstStyle>
            <a:lvl1pPr marL="0" indent="0" algn="ctr">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7AF2A92C-8025-4EFF-8E1C-275AE4989B2D}" type="slidenum">
              <a:rPr lang="en-US" altLang="en-US" smtClean="0"/>
              <a:pPr/>
              <a:t>‹#›</a:t>
            </a:fld>
            <a:endParaRPr lang="en-US" altLang="en-US"/>
          </a:p>
        </p:txBody>
      </p:sp>
    </p:spTree>
    <p:extLst>
      <p:ext uri="{BB962C8B-B14F-4D97-AF65-F5344CB8AC3E}">
        <p14:creationId xmlns:p14="http://schemas.microsoft.com/office/powerpoint/2010/main" val="111184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3289661" y="2926080"/>
            <a:ext cx="37273546" cy="4658160"/>
          </a:xfrm>
        </p:spPr>
        <p:txBody>
          <a:bodyPr/>
          <a:lstStyle/>
          <a:p>
            <a:r>
              <a:rPr lang="en-US"/>
              <a:t>Click to edit Master title style</a:t>
            </a:r>
            <a:endParaRPr lang="en-US" dirty="0"/>
          </a:p>
        </p:txBody>
      </p:sp>
      <p:sp>
        <p:nvSpPr>
          <p:cNvPr id="7" name="Text Placeholder 2"/>
          <p:cNvSpPr>
            <a:spLocks noGrp="1"/>
          </p:cNvSpPr>
          <p:nvPr>
            <p:ph type="body" idx="1"/>
          </p:nvPr>
        </p:nvSpPr>
        <p:spPr>
          <a:xfrm>
            <a:off x="3289661"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8" name="Text Placeholder 3"/>
          <p:cNvSpPr>
            <a:spLocks noGrp="1"/>
          </p:cNvSpPr>
          <p:nvPr>
            <p:ph type="body" sz="half" idx="15"/>
          </p:nvPr>
        </p:nvSpPr>
        <p:spPr>
          <a:xfrm>
            <a:off x="3289661"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9" name="Text Placeholder 4"/>
          <p:cNvSpPr>
            <a:spLocks noGrp="1"/>
          </p:cNvSpPr>
          <p:nvPr>
            <p:ph type="body" sz="quarter" idx="3"/>
          </p:nvPr>
        </p:nvSpPr>
        <p:spPr>
          <a:xfrm>
            <a:off x="16008159"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0" name="Text Placeholder 3"/>
          <p:cNvSpPr>
            <a:spLocks noGrp="1"/>
          </p:cNvSpPr>
          <p:nvPr>
            <p:ph type="body" sz="half" idx="16"/>
          </p:nvPr>
        </p:nvSpPr>
        <p:spPr>
          <a:xfrm>
            <a:off x="15989165"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11" name="Text Placeholder 4"/>
          <p:cNvSpPr>
            <a:spLocks noGrp="1"/>
          </p:cNvSpPr>
          <p:nvPr>
            <p:ph type="body" sz="quarter" idx="13"/>
          </p:nvPr>
        </p:nvSpPr>
        <p:spPr>
          <a:xfrm>
            <a:off x="28679659" y="9052560"/>
            <a:ext cx="11883542" cy="2766058"/>
          </a:xfrm>
        </p:spPr>
        <p:txBody>
          <a:bodyPr anchor="b">
            <a:noAutofit/>
          </a:bodyPr>
          <a:lstStyle>
            <a:lvl1pPr marL="0" indent="0" algn="ctr">
              <a:buNone/>
              <a:defRPr sz="1152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12" name="Text Placeholder 3"/>
          <p:cNvSpPr>
            <a:spLocks noGrp="1"/>
          </p:cNvSpPr>
          <p:nvPr>
            <p:ph type="body" sz="half" idx="17"/>
          </p:nvPr>
        </p:nvSpPr>
        <p:spPr>
          <a:xfrm>
            <a:off x="28679659" y="12344400"/>
            <a:ext cx="11883542" cy="15453360"/>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7AF2A92C-8025-4EFF-8E1C-275AE4989B2D}" type="slidenum">
              <a:rPr lang="en-US" altLang="en-US" smtClean="0"/>
              <a:pPr/>
              <a:t>‹#›</a:t>
            </a:fld>
            <a:endParaRPr lang="en-US" altLang="en-US"/>
          </a:p>
        </p:txBody>
      </p:sp>
    </p:spTree>
    <p:extLst>
      <p:ext uri="{BB962C8B-B14F-4D97-AF65-F5344CB8AC3E}">
        <p14:creationId xmlns:p14="http://schemas.microsoft.com/office/powerpoint/2010/main" val="1325872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4347" y="8765016"/>
            <a:ext cx="12139421" cy="880107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0302" y="8765016"/>
            <a:ext cx="12139421" cy="880107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4232" y="8765016"/>
            <a:ext cx="12139421" cy="8801078"/>
          </a:xfrm>
          <a:prstGeom prst="rect">
            <a:avLst/>
          </a:prstGeom>
        </p:spPr>
      </p:pic>
      <p:sp>
        <p:nvSpPr>
          <p:cNvPr id="30" name="Title 1"/>
          <p:cNvSpPr>
            <a:spLocks noGrp="1"/>
          </p:cNvSpPr>
          <p:nvPr>
            <p:ph type="title"/>
          </p:nvPr>
        </p:nvSpPr>
        <p:spPr>
          <a:xfrm>
            <a:off x="3289661" y="2926080"/>
            <a:ext cx="37273546" cy="465816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3289661"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0" name="Picture Placeholder 2"/>
          <p:cNvSpPr>
            <a:spLocks noGrp="1" noChangeAspect="1"/>
          </p:cNvSpPr>
          <p:nvPr>
            <p:ph type="pic" idx="15"/>
          </p:nvPr>
        </p:nvSpPr>
        <p:spPr>
          <a:xfrm>
            <a:off x="3665170" y="9306807"/>
            <a:ext cx="11132525" cy="7694179"/>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1" name="Text Placeholder 3"/>
          <p:cNvSpPr>
            <a:spLocks noGrp="1"/>
          </p:cNvSpPr>
          <p:nvPr>
            <p:ph type="body" sz="half" idx="18"/>
          </p:nvPr>
        </p:nvSpPr>
        <p:spPr>
          <a:xfrm>
            <a:off x="3289661" y="21505774"/>
            <a:ext cx="11883542" cy="629199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2" name="Text Placeholder 4"/>
          <p:cNvSpPr>
            <a:spLocks noGrp="1"/>
          </p:cNvSpPr>
          <p:nvPr>
            <p:ph type="body" sz="quarter" idx="3"/>
          </p:nvPr>
        </p:nvSpPr>
        <p:spPr>
          <a:xfrm>
            <a:off x="15994037"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3" name="Picture Placeholder 2"/>
          <p:cNvSpPr>
            <a:spLocks noGrp="1" noChangeAspect="1"/>
          </p:cNvSpPr>
          <p:nvPr>
            <p:ph type="pic" idx="21"/>
          </p:nvPr>
        </p:nvSpPr>
        <p:spPr>
          <a:xfrm>
            <a:off x="16364674" y="9307651"/>
            <a:ext cx="11132525" cy="7719187"/>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4" name="Text Placeholder 3"/>
          <p:cNvSpPr>
            <a:spLocks noGrp="1"/>
          </p:cNvSpPr>
          <p:nvPr>
            <p:ph type="body" sz="half" idx="19"/>
          </p:nvPr>
        </p:nvSpPr>
        <p:spPr>
          <a:xfrm>
            <a:off x="15989163" y="21505769"/>
            <a:ext cx="11888414" cy="629199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25" name="Text Placeholder 4"/>
          <p:cNvSpPr>
            <a:spLocks noGrp="1"/>
          </p:cNvSpPr>
          <p:nvPr>
            <p:ph type="body" sz="quarter" idx="13"/>
          </p:nvPr>
        </p:nvSpPr>
        <p:spPr>
          <a:xfrm>
            <a:off x="28680111" y="18739709"/>
            <a:ext cx="11883542" cy="2766058"/>
          </a:xfrm>
        </p:spPr>
        <p:txBody>
          <a:bodyPr anchor="b">
            <a:noAutofit/>
          </a:bodyPr>
          <a:lstStyle>
            <a:lvl1pPr marL="0" indent="0" algn="ctr">
              <a:buNone/>
              <a:defRPr sz="9600" b="0">
                <a:solidFill>
                  <a:schemeClr val="tx1"/>
                </a:solidFill>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26" name="Picture Placeholder 2"/>
          <p:cNvSpPr>
            <a:spLocks noGrp="1" noChangeAspect="1"/>
          </p:cNvSpPr>
          <p:nvPr>
            <p:ph type="pic" idx="22"/>
          </p:nvPr>
        </p:nvSpPr>
        <p:spPr>
          <a:xfrm>
            <a:off x="29072515" y="9285274"/>
            <a:ext cx="11132525" cy="7715011"/>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27" name="Text Placeholder 3"/>
          <p:cNvSpPr>
            <a:spLocks noGrp="1"/>
          </p:cNvSpPr>
          <p:nvPr>
            <p:ph type="body" sz="half" idx="20"/>
          </p:nvPr>
        </p:nvSpPr>
        <p:spPr>
          <a:xfrm>
            <a:off x="28679659" y="21505759"/>
            <a:ext cx="11883542" cy="6292008"/>
          </a:xfrm>
        </p:spPr>
        <p:txBody>
          <a:bodyPr anchor="t">
            <a:normAutofit/>
          </a:bodyPr>
          <a:lstStyle>
            <a:lvl1pPr marL="0" indent="0" algn="ctr">
              <a:buNone/>
              <a:defRPr sz="672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7AF2A92C-8025-4EFF-8E1C-275AE4989B2D}" type="slidenum">
              <a:rPr lang="en-US" altLang="en-US" smtClean="0"/>
              <a:pPr/>
              <a:t>‹#›</a:t>
            </a:fld>
            <a:endParaRPr lang="en-US" altLang="en-US"/>
          </a:p>
        </p:txBody>
      </p:sp>
    </p:spTree>
    <p:extLst>
      <p:ext uri="{BB962C8B-B14F-4D97-AF65-F5344CB8AC3E}">
        <p14:creationId xmlns:p14="http://schemas.microsoft.com/office/powerpoint/2010/main" val="187258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57056F9D-6CC1-43C3-8CC7-26C6FAD75355}" type="slidenum">
              <a:rPr lang="en-US" altLang="en-US" smtClean="0"/>
              <a:pPr/>
              <a:t>‹#›</a:t>
            </a:fld>
            <a:endParaRPr lang="en-US" altLang="en-US"/>
          </a:p>
        </p:txBody>
      </p:sp>
    </p:spTree>
    <p:extLst>
      <p:ext uri="{BB962C8B-B14F-4D97-AF65-F5344CB8AC3E}">
        <p14:creationId xmlns:p14="http://schemas.microsoft.com/office/powerpoint/2010/main" val="3339158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9052" y="2926082"/>
            <a:ext cx="8224152" cy="2487168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289666" y="2926082"/>
            <a:ext cx="28500739" cy="2487168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CD1DC83-A0B5-479E-BE83-188B6E9E11B8}" type="slidenum">
              <a:rPr lang="en-US" altLang="en-US" smtClean="0"/>
              <a:pPr/>
              <a:t>‹#›</a:t>
            </a:fld>
            <a:endParaRPr lang="en-US" altLang="en-US"/>
          </a:p>
        </p:txBody>
      </p:sp>
    </p:spTree>
    <p:extLst>
      <p:ext uri="{BB962C8B-B14F-4D97-AF65-F5344CB8AC3E}">
        <p14:creationId xmlns:p14="http://schemas.microsoft.com/office/powerpoint/2010/main" val="424841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A23272FF-93AA-4B49-8C3D-B6DE108E96E4}" type="slidenum">
              <a:rPr lang="en-US" altLang="en-US" smtClean="0"/>
              <a:pPr/>
              <a:t>‹#›</a:t>
            </a:fld>
            <a:endParaRPr lang="en-US" altLang="en-US"/>
          </a:p>
        </p:txBody>
      </p:sp>
    </p:spTree>
    <p:extLst>
      <p:ext uri="{BB962C8B-B14F-4D97-AF65-F5344CB8AC3E}">
        <p14:creationId xmlns:p14="http://schemas.microsoft.com/office/powerpoint/2010/main" val="209754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63447" y="8453129"/>
            <a:ext cx="34525982" cy="8778302"/>
          </a:xfrm>
        </p:spPr>
        <p:txBody>
          <a:bodyPr anchor="b"/>
          <a:lstStyle>
            <a:lvl1pPr algn="ctr">
              <a:defRPr sz="19200" b="0" cap="none"/>
            </a:lvl1pPr>
          </a:lstStyle>
          <a:p>
            <a:r>
              <a:rPr lang="en-US"/>
              <a:t>Click to edit Master title style</a:t>
            </a:r>
            <a:endParaRPr lang="en-US" dirty="0"/>
          </a:p>
        </p:txBody>
      </p:sp>
      <p:sp>
        <p:nvSpPr>
          <p:cNvPr id="3" name="Text Placeholder 2"/>
          <p:cNvSpPr>
            <a:spLocks noGrp="1"/>
          </p:cNvSpPr>
          <p:nvPr>
            <p:ph type="body" idx="1"/>
          </p:nvPr>
        </p:nvSpPr>
        <p:spPr>
          <a:xfrm>
            <a:off x="4663447" y="17231419"/>
            <a:ext cx="34525982" cy="7233859"/>
          </a:xfrm>
        </p:spPr>
        <p:txBody>
          <a:bodyPr anchor="t"/>
          <a:lstStyle>
            <a:lvl1pPr marL="0" indent="0" algn="ctr">
              <a:buNone/>
              <a:defRPr sz="9600">
                <a:solidFill>
                  <a:schemeClr val="tx1"/>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E8E58C84-783A-4326-92A8-366661474B65}" type="slidenum">
              <a:rPr lang="en-US" altLang="en-US" smtClean="0"/>
              <a:pPr/>
              <a:t>‹#›</a:t>
            </a:fld>
            <a:endParaRPr lang="en-US" altLang="en-US"/>
          </a:p>
        </p:txBody>
      </p:sp>
    </p:spTree>
    <p:extLst>
      <p:ext uri="{BB962C8B-B14F-4D97-AF65-F5344CB8AC3E}">
        <p14:creationId xmlns:p14="http://schemas.microsoft.com/office/powerpoint/2010/main" val="212626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89668" y="8315755"/>
            <a:ext cx="18217790" cy="194820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330414" y="8315762"/>
            <a:ext cx="18232795" cy="1948200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1E89D6B7-AC21-4C06-8631-C5E704B46E59}" type="slidenum">
              <a:rPr lang="en-US" altLang="en-US" smtClean="0"/>
              <a:pPr/>
              <a:t>‹#›</a:t>
            </a:fld>
            <a:endParaRPr lang="en-US" altLang="en-US"/>
          </a:p>
        </p:txBody>
      </p:sp>
    </p:spTree>
    <p:extLst>
      <p:ext uri="{BB962C8B-B14F-4D97-AF65-F5344CB8AC3E}">
        <p14:creationId xmlns:p14="http://schemas.microsoft.com/office/powerpoint/2010/main" val="117532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9659" y="8497553"/>
            <a:ext cx="18179630" cy="19742174"/>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83579" y="8497553"/>
            <a:ext cx="18179630" cy="19742174"/>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621139" y="8809219"/>
            <a:ext cx="17554838" cy="2615443"/>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621139" y="11424665"/>
            <a:ext cx="17554838" cy="16373102"/>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661880" y="8809227"/>
            <a:ext cx="17623190" cy="2615438"/>
          </a:xfrm>
        </p:spPr>
        <p:txBody>
          <a:bodyPr anchor="b">
            <a:noAutofit/>
          </a:bodyPr>
          <a:lstStyle>
            <a:lvl1pPr marL="0" indent="0" algn="ctr">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661880" y="11424665"/>
            <a:ext cx="17623190" cy="16373102"/>
          </a:xfrm>
        </p:spPr>
        <p:txBody>
          <a:bodyPr anchor="t">
            <a:normAutofit/>
          </a:bodyPr>
          <a:lstStyle>
            <a:lvl1pPr>
              <a:defRPr sz="8640"/>
            </a:lvl1pPr>
            <a:lvl2pPr>
              <a:defRPr sz="7680"/>
            </a:lvl2pPr>
            <a:lvl3pPr>
              <a:defRPr sz="6720"/>
            </a:lvl3pPr>
            <a:lvl4pPr>
              <a:defRPr sz="5760"/>
            </a:lvl4pPr>
            <a:lvl5pPr>
              <a:defRPr sz="576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6E0E471F-6007-4A0D-8EC4-06852D2C4DAB}" type="slidenum">
              <a:rPr lang="en-US" altLang="en-US" smtClean="0"/>
              <a:pPr/>
              <a:t>‹#›</a:t>
            </a:fld>
            <a:endParaRPr lang="en-US" altLang="en-US"/>
          </a:p>
        </p:txBody>
      </p:sp>
    </p:spTree>
    <p:extLst>
      <p:ext uri="{BB962C8B-B14F-4D97-AF65-F5344CB8AC3E}">
        <p14:creationId xmlns:p14="http://schemas.microsoft.com/office/powerpoint/2010/main" val="45161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709C63E1-6C8F-40F0-AC29-4BA04960BFC6}" type="slidenum">
              <a:rPr lang="en-US" altLang="en-US" smtClean="0"/>
              <a:pPr/>
              <a:t>‹#›</a:t>
            </a:fld>
            <a:endParaRPr lang="en-US" altLang="en-US"/>
          </a:p>
        </p:txBody>
      </p:sp>
    </p:spTree>
    <p:extLst>
      <p:ext uri="{BB962C8B-B14F-4D97-AF65-F5344CB8AC3E}">
        <p14:creationId xmlns:p14="http://schemas.microsoft.com/office/powerpoint/2010/main" val="27916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DD42C431-BD24-40F9-A65D-12ACA738F0F4}" type="slidenum">
              <a:rPr lang="en-US" altLang="en-US" smtClean="0"/>
              <a:pPr/>
              <a:t>‹#›</a:t>
            </a:fld>
            <a:endParaRPr lang="en-US" altLang="en-US"/>
          </a:p>
        </p:txBody>
      </p:sp>
    </p:spTree>
    <p:extLst>
      <p:ext uri="{BB962C8B-B14F-4D97-AF65-F5344CB8AC3E}">
        <p14:creationId xmlns:p14="http://schemas.microsoft.com/office/powerpoint/2010/main" val="1743178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89668" y="2926080"/>
            <a:ext cx="13344802" cy="8745206"/>
          </a:xfrm>
        </p:spPr>
        <p:txBody>
          <a:bodyPr anchor="b">
            <a:normAutofit/>
          </a:bodyPr>
          <a:lstStyle>
            <a:lvl1pPr algn="ctr">
              <a:defRPr sz="11520" b="0"/>
            </a:lvl1pPr>
          </a:lstStyle>
          <a:p>
            <a:r>
              <a:rPr lang="en-US"/>
              <a:t>Click to edit Master title style</a:t>
            </a:r>
            <a:endParaRPr lang="en-US" dirty="0"/>
          </a:p>
        </p:txBody>
      </p:sp>
      <p:sp>
        <p:nvSpPr>
          <p:cNvPr id="3" name="Content Placeholder 2"/>
          <p:cNvSpPr>
            <a:spLocks noGrp="1"/>
          </p:cNvSpPr>
          <p:nvPr>
            <p:ph idx="1"/>
          </p:nvPr>
        </p:nvSpPr>
        <p:spPr>
          <a:xfrm>
            <a:off x="17480283" y="2926080"/>
            <a:ext cx="23082926" cy="2487168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89668" y="11671289"/>
            <a:ext cx="13344802" cy="16126469"/>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30394BAE-B21E-4888-8689-DB94C4480586}" type="slidenum">
              <a:rPr lang="en-US" altLang="en-US" smtClean="0"/>
              <a:pPr/>
              <a:t>‹#›</a:t>
            </a:fld>
            <a:endParaRPr lang="en-US" altLang="en-US"/>
          </a:p>
        </p:txBody>
      </p:sp>
    </p:spTree>
    <p:extLst>
      <p:ext uri="{BB962C8B-B14F-4D97-AF65-F5344CB8AC3E}">
        <p14:creationId xmlns:p14="http://schemas.microsoft.com/office/powerpoint/2010/main" val="2645157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5938" y="2927630"/>
            <a:ext cx="16455101" cy="24986266"/>
          </a:xfrm>
          <a:prstGeom prst="rect">
            <a:avLst/>
          </a:prstGeom>
        </p:spPr>
      </p:pic>
      <p:sp>
        <p:nvSpPr>
          <p:cNvPr id="2" name="Title 1"/>
          <p:cNvSpPr>
            <a:spLocks noGrp="1"/>
          </p:cNvSpPr>
          <p:nvPr>
            <p:ph type="title"/>
          </p:nvPr>
        </p:nvSpPr>
        <p:spPr>
          <a:xfrm>
            <a:off x="3289666" y="2927631"/>
            <a:ext cx="18838445" cy="8780822"/>
          </a:xfrm>
        </p:spPr>
        <p:txBody>
          <a:bodyPr anchor="b">
            <a:noAutofit/>
          </a:bodyPr>
          <a:lstStyle>
            <a:lvl1pPr algn="ctr">
              <a:defRPr sz="1536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88297" y="3571147"/>
            <a:ext cx="15193800" cy="23581546"/>
          </a:xfrm>
          <a:effectLst>
            <a:outerShdw blurRad="38100" dist="25400" dir="4440000">
              <a:srgbClr val="000000">
                <a:alpha val="36000"/>
              </a:srgbClr>
            </a:outerShdw>
          </a:effectLst>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a:t>Click icon to add picture</a:t>
            </a:r>
            <a:endParaRPr lang="en-US" dirty="0"/>
          </a:p>
        </p:txBody>
      </p:sp>
      <p:sp>
        <p:nvSpPr>
          <p:cNvPr id="4" name="Text Placeholder 3"/>
          <p:cNvSpPr>
            <a:spLocks noGrp="1"/>
          </p:cNvSpPr>
          <p:nvPr>
            <p:ph type="body" sz="half" idx="2"/>
          </p:nvPr>
        </p:nvSpPr>
        <p:spPr>
          <a:xfrm>
            <a:off x="3289666" y="11708453"/>
            <a:ext cx="18838445" cy="16205443"/>
          </a:xfrm>
        </p:spPr>
        <p:txBody>
          <a:bodyPr anchor="t">
            <a:normAutofit/>
          </a:bodyPr>
          <a:lstStyle>
            <a:lvl1pPr marL="0" indent="0" algn="ctr">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B982516-8910-4D64-95E8-CF2031DB020F}" type="slidenum">
              <a:rPr lang="en-US" altLang="en-US" smtClean="0"/>
              <a:pPr/>
              <a:t>‹#›</a:t>
            </a:fld>
            <a:endParaRPr lang="en-US" altLang="en-US"/>
          </a:p>
        </p:txBody>
      </p:sp>
    </p:spTree>
    <p:extLst>
      <p:ext uri="{BB962C8B-B14F-4D97-AF65-F5344CB8AC3E}">
        <p14:creationId xmlns:p14="http://schemas.microsoft.com/office/powerpoint/2010/main" val="954239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89661" y="2926080"/>
            <a:ext cx="37273546" cy="465816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89661" y="8315762"/>
            <a:ext cx="37273546" cy="19482005"/>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43450" y="28239727"/>
            <a:ext cx="9875520" cy="17526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ltLang="en-US"/>
          </a:p>
        </p:txBody>
      </p:sp>
      <p:sp>
        <p:nvSpPr>
          <p:cNvPr id="5" name="Footer Placeholder 4"/>
          <p:cNvSpPr>
            <a:spLocks noGrp="1"/>
          </p:cNvSpPr>
          <p:nvPr>
            <p:ph type="ftr" sz="quarter" idx="3"/>
          </p:nvPr>
        </p:nvSpPr>
        <p:spPr>
          <a:xfrm>
            <a:off x="3289668" y="28239727"/>
            <a:ext cx="24022315" cy="1752600"/>
          </a:xfrm>
          <a:prstGeom prst="rect">
            <a:avLst/>
          </a:prstGeom>
        </p:spPr>
        <p:txBody>
          <a:bodyPr vert="horz" lIns="91440" tIns="45720" rIns="91440" bIns="45720" rtlCol="0" anchor="ctr"/>
          <a:lstStyle>
            <a:lvl1pPr algn="l">
              <a:defRPr sz="48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ltLang="en-US"/>
          </a:p>
        </p:txBody>
      </p:sp>
      <p:sp>
        <p:nvSpPr>
          <p:cNvPr id="6" name="Slide Number Placeholder 5"/>
          <p:cNvSpPr>
            <a:spLocks noGrp="1"/>
          </p:cNvSpPr>
          <p:nvPr>
            <p:ph type="sldNum" sz="quarter" idx="4"/>
          </p:nvPr>
        </p:nvSpPr>
        <p:spPr>
          <a:xfrm>
            <a:off x="37850446" y="28239727"/>
            <a:ext cx="2712763" cy="1752600"/>
          </a:xfrm>
          <a:prstGeom prst="rect">
            <a:avLst/>
          </a:prstGeom>
        </p:spPr>
        <p:txBody>
          <a:bodyPr vert="horz" lIns="91440" tIns="45720" rIns="91440" bIns="45720" rtlCol="0" anchor="ctr"/>
          <a:lstStyle>
            <a:lvl1pPr algn="r">
              <a:defRPr sz="4800">
                <a:solidFill>
                  <a:schemeClr val="tx1">
                    <a:lumMod val="95000"/>
                  </a:schemeClr>
                </a:solidFill>
                <a:effectLst>
                  <a:outerShdw blurRad="50800" dist="38100" dir="2700000" algn="tl" rotWithShape="0">
                    <a:schemeClr val="bg1">
                      <a:alpha val="43000"/>
                    </a:schemeClr>
                  </a:outerShdw>
                </a:effectLst>
              </a:defRPr>
            </a:lvl1pPr>
          </a:lstStyle>
          <a:p>
            <a:fld id="{7AF2A92C-8025-4EFF-8E1C-275AE4989B2D}" type="slidenum">
              <a:rPr lang="en-US" altLang="en-US" smtClean="0"/>
              <a:pPr/>
              <a:t>‹#›</a:t>
            </a:fld>
            <a:endParaRPr lang="en-US" altLang="en-US"/>
          </a:p>
        </p:txBody>
      </p:sp>
    </p:spTree>
    <p:extLst>
      <p:ext uri="{BB962C8B-B14F-4D97-AF65-F5344CB8AC3E}">
        <p14:creationId xmlns:p14="http://schemas.microsoft.com/office/powerpoint/2010/main" val="3576715464"/>
      </p:ext>
    </p:extLst>
  </p:cSld>
  <p:clrMap bg1="dk1" tx1="lt1" bg2="dk2"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 id="2147483842" r:id="rId17"/>
  </p:sldLayoutIdLst>
  <p:txStyles>
    <p:titleStyle>
      <a:lvl1pPr algn="ctr" defTabSz="2194560" rtl="0" eaLnBrk="1" latinLnBrk="0" hangingPunct="1">
        <a:spcBef>
          <a:spcPct val="0"/>
        </a:spcBef>
        <a:buNone/>
        <a:defRPr sz="19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468800" algn="l" defTabSz="2194560" rtl="0" eaLnBrk="1" latinLnBrk="0" hangingPunct="1">
        <a:spcBef>
          <a:spcPct val="20000"/>
        </a:spcBef>
        <a:spcAft>
          <a:spcPts val="2880"/>
        </a:spcAft>
        <a:buClr>
          <a:schemeClr val="tx2"/>
        </a:buClr>
        <a:buSzPct val="70000"/>
        <a:buFont typeface="Wingdings 2" charset="2"/>
        <a:buChar char=""/>
        <a:defRPr sz="9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3456000" indent="-1296000" algn="l" defTabSz="2194560" rtl="0" eaLnBrk="1" latinLnBrk="0" hangingPunct="1">
        <a:spcBef>
          <a:spcPct val="20000"/>
        </a:spcBef>
        <a:spcAft>
          <a:spcPts val="2880"/>
        </a:spcAft>
        <a:buClr>
          <a:schemeClr val="tx2"/>
        </a:buClr>
        <a:buSzPct val="70000"/>
        <a:buFont typeface="Wingdings 2" charset="2"/>
        <a:buChar char=""/>
        <a:defRPr sz="864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4924800" indent="-1036800" algn="l" defTabSz="2194560" rtl="0" eaLnBrk="1" latinLnBrk="0" hangingPunct="1">
        <a:spcBef>
          <a:spcPct val="20000"/>
        </a:spcBef>
        <a:spcAft>
          <a:spcPts val="2880"/>
        </a:spcAft>
        <a:buClr>
          <a:schemeClr val="tx2"/>
        </a:buClr>
        <a:buSzPct val="70000"/>
        <a:buFont typeface="Wingdings 2" charset="2"/>
        <a:buChar char=""/>
        <a:defRPr sz="768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66528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8035200" indent="-103680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967008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152864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1338720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14909760" indent="-1097280" algn="l" defTabSz="2194560" rtl="0" eaLnBrk="1" latinLnBrk="0" hangingPunct="1">
        <a:spcBef>
          <a:spcPct val="20000"/>
        </a:spcBef>
        <a:spcAft>
          <a:spcPts val="2880"/>
        </a:spcAft>
        <a:buClr>
          <a:schemeClr val="tx2"/>
        </a:buClr>
        <a:buSzPct val="70000"/>
        <a:buFont typeface="Wingdings 2" charset="2"/>
        <a:buChar char=""/>
        <a:defRPr sz="672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82000">
              <a:srgbClr val="FFFFFF"/>
            </a:gs>
            <a:gs pos="100000">
              <a:srgbClr val="002060"/>
            </a:gs>
            <a:gs pos="48000">
              <a:srgbClr val="00B0F0"/>
            </a:gs>
          </a:gsLst>
          <a:path path="shape">
            <a:fillToRect l="50000" t="-80000" r="50000" b="180000"/>
          </a:path>
        </a:gra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0997489" y="609600"/>
            <a:ext cx="21834070" cy="3733800"/>
          </a:xfrm>
          <a:ln w="12700">
            <a:solidFill>
              <a:schemeClr val="bg1"/>
            </a:solidFill>
            <a:miter lim="800000"/>
            <a:headEnd/>
            <a:tailEnd/>
          </a:ln>
        </p:spPr>
        <p:txBody>
          <a:bodyPr rtlCol="0" anchor="ctr">
            <a:normAutofit/>
          </a:bodyPr>
          <a:lstStyle/>
          <a:p>
            <a:pPr defTabSz="3291840" eaLnBrk="1" fontAlgn="auto" hangingPunct="1">
              <a:spcBef>
                <a:spcPts val="3600"/>
              </a:spcBef>
              <a:spcAft>
                <a:spcPts val="0"/>
              </a:spcAft>
              <a:buFont typeface="Arial" panose="020B0604020202020204" pitchFamily="34" charset="0"/>
              <a:buNone/>
              <a:defRPr/>
            </a:pPr>
            <a:r>
              <a:rPr lang="en-US" altLang="en-US" sz="8000" dirty="0">
                <a:solidFill>
                  <a:schemeClr val="bg1"/>
                </a:solidFill>
                <a:latin typeface="Californian FB" panose="0207040306080B030204" pitchFamily="18" charset="0"/>
                <a:ea typeface="+mn-ea"/>
                <a:cs typeface="+mn-cs"/>
              </a:rPr>
              <a:t>Nitrate level analysis in groundwater by mean income and minority groups in New Jersey (NJ)</a:t>
            </a:r>
          </a:p>
        </p:txBody>
      </p:sp>
      <p:sp>
        <p:nvSpPr>
          <p:cNvPr id="2" name="Rectangle 3"/>
          <p:cNvSpPr>
            <a:spLocks noGrp="1" noChangeArrowheads="1"/>
          </p:cNvSpPr>
          <p:nvPr>
            <p:ph type="subTitle" idx="1"/>
          </p:nvPr>
        </p:nvSpPr>
        <p:spPr>
          <a:xfrm>
            <a:off x="1143000" y="609600"/>
            <a:ext cx="8942387" cy="3733800"/>
          </a:xfrm>
          <a:ln w="12700">
            <a:solidFill>
              <a:schemeClr val="bg1"/>
            </a:solidFill>
            <a:miter lim="800000"/>
            <a:headEnd/>
            <a:tailEnd/>
          </a:ln>
        </p:spPr>
        <p:txBody>
          <a:bodyPr anchor="ctr">
            <a:normAutofit/>
          </a:bodyPr>
          <a:lstStyle/>
          <a:p>
            <a:pPr algn="ctr" eaLnBrk="1" hangingPunct="1"/>
            <a:r>
              <a:rPr lang="en-US" altLang="en-US" sz="6000" b="1" dirty="0">
                <a:solidFill>
                  <a:schemeClr val="bg1"/>
                </a:solidFill>
                <a:latin typeface="Californian FB" panose="0207040306080B030204" pitchFamily="18" charset="0"/>
              </a:rPr>
              <a:t>James Allan</a:t>
            </a:r>
          </a:p>
          <a:p>
            <a:pPr algn="ctr" eaLnBrk="1" hangingPunct="1"/>
            <a:r>
              <a:rPr lang="en-US" altLang="en-US" sz="4800" b="1" dirty="0">
                <a:solidFill>
                  <a:schemeClr val="bg1"/>
                </a:solidFill>
                <a:latin typeface="Californian FB" panose="0207040306080B030204" pitchFamily="18" charset="0"/>
              </a:rPr>
              <a:t>Monmouth University</a:t>
            </a:r>
            <a:endParaRPr lang="en-US" altLang="en-US" sz="900" b="1" dirty="0">
              <a:solidFill>
                <a:schemeClr val="bg1"/>
              </a:solidFill>
              <a:latin typeface="Californian FB" panose="0207040306080B030204" pitchFamily="18" charset="0"/>
            </a:endParaRPr>
          </a:p>
          <a:p>
            <a:pPr algn="ctr" eaLnBrk="1" hangingPunct="1"/>
            <a:r>
              <a:rPr lang="en-US" altLang="en-US" sz="4800" b="1" dirty="0">
                <a:solidFill>
                  <a:schemeClr val="bg1"/>
                </a:solidFill>
                <a:latin typeface="Californian FB" panose="0207040306080B030204" pitchFamily="18" charset="0"/>
              </a:rPr>
              <a:t>April 8, 2021</a:t>
            </a:r>
          </a:p>
        </p:txBody>
      </p:sp>
      <p:sp>
        <p:nvSpPr>
          <p:cNvPr id="2053" name="Text Box 8"/>
          <p:cNvSpPr txBox="1">
            <a:spLocks noChangeArrowheads="1"/>
          </p:cNvSpPr>
          <p:nvPr/>
        </p:nvSpPr>
        <p:spPr bwMode="auto">
          <a:xfrm>
            <a:off x="10997488" y="5533304"/>
            <a:ext cx="21834070" cy="2605087"/>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defTabSz="3290888">
              <a:lnSpc>
                <a:spcPct val="90000"/>
              </a:lnSpc>
              <a:spcBef>
                <a:spcPts val="3600"/>
              </a:spcBef>
              <a:buFont typeface="Arial" panose="020B0604020202020204" pitchFamily="34" charset="0"/>
              <a:buChar char="•"/>
              <a:defRPr sz="10000">
                <a:solidFill>
                  <a:schemeClr val="tx1"/>
                </a:solidFill>
                <a:latin typeface="Calibri" panose="020F0502020204030204" pitchFamily="34" charset="0"/>
              </a:defRPr>
            </a:lvl1pPr>
            <a:lvl2pPr marL="742950" indent="-285750" defTabSz="3290888">
              <a:lnSpc>
                <a:spcPct val="90000"/>
              </a:lnSpc>
              <a:spcBef>
                <a:spcPts val="1800"/>
              </a:spcBef>
              <a:buFont typeface="Arial" panose="020B0604020202020204" pitchFamily="34" charset="0"/>
              <a:buChar char="•"/>
              <a:defRPr sz="8600">
                <a:solidFill>
                  <a:schemeClr val="tx1"/>
                </a:solidFill>
                <a:latin typeface="Calibri" panose="020F0502020204030204" pitchFamily="34" charset="0"/>
              </a:defRPr>
            </a:lvl2pPr>
            <a:lvl3pPr marL="1143000" indent="-228600" defTabSz="3290888">
              <a:lnSpc>
                <a:spcPct val="90000"/>
              </a:lnSpc>
              <a:spcBef>
                <a:spcPts val="1800"/>
              </a:spcBef>
              <a:buFont typeface="Arial" panose="020B0604020202020204" pitchFamily="34" charset="0"/>
              <a:buChar char="•"/>
              <a:defRPr sz="7200">
                <a:solidFill>
                  <a:schemeClr val="tx1"/>
                </a:solidFill>
                <a:latin typeface="Calibri" panose="020F0502020204030204" pitchFamily="34" charset="0"/>
              </a:defRPr>
            </a:lvl3pPr>
            <a:lvl4pPr marL="1600200" indent="-228600" defTabSz="3290888">
              <a:lnSpc>
                <a:spcPct val="90000"/>
              </a:lnSpc>
              <a:spcBef>
                <a:spcPts val="1800"/>
              </a:spcBef>
              <a:buFont typeface="Arial" panose="020B0604020202020204" pitchFamily="34" charset="0"/>
              <a:buChar char="•"/>
              <a:defRPr sz="6400">
                <a:solidFill>
                  <a:schemeClr val="tx1"/>
                </a:solidFill>
                <a:latin typeface="Calibri" panose="020F0502020204030204" pitchFamily="34" charset="0"/>
              </a:defRPr>
            </a:lvl4pPr>
            <a:lvl5pPr marL="2057400" indent="-228600" defTabSz="3290888">
              <a:lnSpc>
                <a:spcPct val="90000"/>
              </a:lnSpc>
              <a:spcBef>
                <a:spcPts val="1800"/>
              </a:spcBef>
              <a:buFont typeface="Arial" panose="020B0604020202020204" pitchFamily="34" charset="0"/>
              <a:buChar char="•"/>
              <a:defRPr sz="6400">
                <a:solidFill>
                  <a:schemeClr val="tx1"/>
                </a:solidFill>
                <a:latin typeface="Calibri" panose="020F0502020204030204" pitchFamily="34" charset="0"/>
              </a:defRPr>
            </a:lvl5pPr>
            <a:lvl6pPr marL="2514600" indent="-228600" defTabSz="3290888"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6pPr>
            <a:lvl7pPr marL="2971800" indent="-228600" defTabSz="3290888"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7pPr>
            <a:lvl8pPr marL="3429000" indent="-228600" defTabSz="3290888"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8pPr>
            <a:lvl9pPr marL="3886200" indent="-228600" defTabSz="3290888" eaLnBrk="0" fontAlgn="base" hangingPunct="0">
              <a:lnSpc>
                <a:spcPct val="90000"/>
              </a:lnSpc>
              <a:spcBef>
                <a:spcPts val="1800"/>
              </a:spcBef>
              <a:spcAft>
                <a:spcPct val="0"/>
              </a:spcAft>
              <a:buFont typeface="Arial" panose="020B0604020202020204" pitchFamily="34" charset="0"/>
              <a:buChar char="•"/>
              <a:defRPr sz="64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6000" b="1" dirty="0">
                <a:solidFill>
                  <a:schemeClr val="bg1"/>
                </a:solidFill>
                <a:latin typeface="Californian FB" panose="0207040306080B030204" pitchFamily="18" charset="0"/>
              </a:rPr>
              <a:t>Do lower income and minority populations live disproportionally in areas of higher nitrate concentrations in groundwater sources?</a:t>
            </a:r>
          </a:p>
        </p:txBody>
      </p:sp>
      <p:sp>
        <p:nvSpPr>
          <p:cNvPr id="3087" name="TextBox 5"/>
          <p:cNvSpPr txBox="1">
            <a:spLocks noChangeArrowheads="1"/>
          </p:cNvSpPr>
          <p:nvPr/>
        </p:nvSpPr>
        <p:spPr bwMode="auto">
          <a:xfrm>
            <a:off x="33623601" y="15802862"/>
            <a:ext cx="9067800" cy="1311128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en-US" altLang="en-US" sz="6000" dirty="0">
                <a:solidFill>
                  <a:schemeClr val="bg1"/>
                </a:solidFill>
                <a:latin typeface="Californian FB" pitchFamily="18" charset="0"/>
              </a:rPr>
              <a:t>Outcomes:</a:t>
            </a:r>
          </a:p>
          <a:p>
            <a:pPr marL="857250" indent="-857250" eaLnBrk="1" hangingPunct="1">
              <a:buFont typeface="Arial" panose="020B0604020202020204" pitchFamily="34" charset="0"/>
              <a:buChar char="•"/>
              <a:defRPr/>
            </a:pPr>
            <a:r>
              <a:rPr lang="en-US" altLang="en-US" sz="4800" dirty="0">
                <a:solidFill>
                  <a:schemeClr val="bg1"/>
                </a:solidFill>
                <a:latin typeface="Californian FB" pitchFamily="18" charset="0"/>
              </a:rPr>
              <a:t>Nitrate levels in local groundwater sources decrease as mean income increases in tracts (Figure 1)</a:t>
            </a:r>
          </a:p>
          <a:p>
            <a:pPr marL="857250" indent="-857250" eaLnBrk="1" hangingPunct="1">
              <a:buFont typeface="Arial" panose="020B0604020202020204" pitchFamily="34" charset="0"/>
              <a:buChar char="•"/>
              <a:defRPr/>
            </a:pPr>
            <a:r>
              <a:rPr lang="en-US" altLang="en-US" sz="4800" dirty="0">
                <a:solidFill>
                  <a:schemeClr val="bg1"/>
                </a:solidFill>
                <a:latin typeface="Californian FB" pitchFamily="18" charset="0"/>
              </a:rPr>
              <a:t>The current sample indicates nitrate levels are higher in minority tracts versus non-minority tracts, but not at a statistically significant level according to the Mann-Whitney </a:t>
            </a:r>
            <a:r>
              <a:rPr lang="en-US" altLang="en-US" sz="4800" i="1" dirty="0">
                <a:solidFill>
                  <a:schemeClr val="bg1"/>
                </a:solidFill>
                <a:latin typeface="Californian FB" pitchFamily="18" charset="0"/>
              </a:rPr>
              <a:t>U</a:t>
            </a:r>
            <a:r>
              <a:rPr lang="en-US" altLang="en-US" sz="4800" dirty="0">
                <a:solidFill>
                  <a:schemeClr val="bg1"/>
                </a:solidFill>
                <a:latin typeface="Californian FB" pitchFamily="18" charset="0"/>
              </a:rPr>
              <a:t> test (Figure 4)</a:t>
            </a:r>
          </a:p>
          <a:p>
            <a:pPr marL="857250" indent="-857250" eaLnBrk="1" hangingPunct="1">
              <a:buFont typeface="Arial" panose="020B0604020202020204" pitchFamily="34" charset="0"/>
              <a:buChar char="•"/>
              <a:defRPr/>
            </a:pPr>
            <a:r>
              <a:rPr lang="en-US" altLang="en-US" sz="4800" dirty="0">
                <a:solidFill>
                  <a:schemeClr val="bg1"/>
                </a:solidFill>
                <a:latin typeface="Californian FB" pitchFamily="18" charset="0"/>
              </a:rPr>
              <a:t>Nitrate hot spots with 95%-99% confidence located in Gloucester and Cumberland County, and are in minority and non-minority tracts</a:t>
            </a:r>
          </a:p>
          <a:p>
            <a:pPr eaLnBrk="1" hangingPunct="1">
              <a:defRPr/>
            </a:pPr>
            <a:endParaRPr lang="en-US" altLang="en-US" dirty="0"/>
          </a:p>
        </p:txBody>
      </p:sp>
      <p:sp>
        <p:nvSpPr>
          <p:cNvPr id="2068" name="TextBox 5"/>
          <p:cNvSpPr txBox="1">
            <a:spLocks noChangeArrowheads="1"/>
          </p:cNvSpPr>
          <p:nvPr/>
        </p:nvSpPr>
        <p:spPr bwMode="auto">
          <a:xfrm>
            <a:off x="33623601" y="29786908"/>
            <a:ext cx="9067800" cy="18764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4400" b="1" dirty="0">
                <a:latin typeface="Californian FB" panose="0207040306080B030204" pitchFamily="18" charset="0"/>
              </a:rPr>
              <a:t>Contact Information:</a:t>
            </a:r>
          </a:p>
          <a:p>
            <a:r>
              <a:rPr lang="en-US" altLang="en-US" sz="3600" b="1" dirty="0">
                <a:latin typeface="Californian FB" panose="0207040306080B030204" pitchFamily="18" charset="0"/>
              </a:rPr>
              <a:t>James Allan: s1032252@monmouth.edu</a:t>
            </a:r>
          </a:p>
          <a:p>
            <a:r>
              <a:rPr lang="en-US" altLang="en-US" sz="3600" b="1" dirty="0">
                <a:latin typeface="Californian FB" panose="0207040306080B030204" pitchFamily="18" charset="0"/>
              </a:rPr>
              <a:t>Geoffrey Fouad: gfouad@monmouth.edu</a:t>
            </a:r>
          </a:p>
        </p:txBody>
      </p:sp>
      <p:pic>
        <p:nvPicPr>
          <p:cNvPr id="22" name="Picture 23"/>
          <p:cNvPicPr>
            <a:picLocks noChangeAspect="1"/>
          </p:cNvPicPr>
          <p:nvPr/>
        </p:nvPicPr>
        <p:blipFill>
          <a:blip r:embed="rId3">
            <a:extLst>
              <a:ext uri="{28A0092B-C50C-407E-A947-70E740481C1C}">
                <a14:useLocalDpi xmlns:a14="http://schemas.microsoft.com/office/drawing/2010/main" val="0"/>
              </a:ext>
            </a:extLst>
          </a:blip>
          <a:srcRect l="1537" t="8855" r="1550" b="18890"/>
          <a:stretch>
            <a:fillRect/>
          </a:stretch>
        </p:blipFill>
        <p:spPr bwMode="auto">
          <a:xfrm>
            <a:off x="34388422" y="609600"/>
            <a:ext cx="7538158"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a:extLst>
              <a:ext uri="{FF2B5EF4-FFF2-40B4-BE49-F238E27FC236}">
                <a16:creationId xmlns:a16="http://schemas.microsoft.com/office/drawing/2014/main" id="{F664DB28-C7B7-46E6-8B84-E43F339788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5448" y="20444578"/>
            <a:ext cx="19198101" cy="698112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2">
            <a:extLst>
              <a:ext uri="{FF2B5EF4-FFF2-40B4-BE49-F238E27FC236}">
                <a16:creationId xmlns:a16="http://schemas.microsoft.com/office/drawing/2014/main" id="{E9E5060F-D33A-4F59-A25D-4C52C5167778}"/>
              </a:ext>
            </a:extLst>
          </p:cNvPr>
          <p:cNvSpPr>
            <a:spLocks noChangeArrowheads="1"/>
          </p:cNvSpPr>
          <p:nvPr/>
        </p:nvSpPr>
        <p:spPr bwMode="auto">
          <a:xfrm>
            <a:off x="1158875" y="29966766"/>
            <a:ext cx="19145365" cy="19389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dirty="0">
                <a:latin typeface="Californian FB" panose="0207040306080B030204" pitchFamily="18" charset="0"/>
              </a:rPr>
              <a:t>Figure 4: Box plot of the mean nitrate levels in groundwater sources located in minority census tracts compared to that of non-minority census tracts, and Mann-Whitney </a:t>
            </a:r>
            <a:r>
              <a:rPr lang="en-US" altLang="en-US" sz="4000" i="1" dirty="0">
                <a:latin typeface="Californian FB" panose="0207040306080B030204" pitchFamily="18" charset="0"/>
              </a:rPr>
              <a:t>U</a:t>
            </a:r>
            <a:r>
              <a:rPr lang="en-US" altLang="en-US" sz="4000" dirty="0">
                <a:latin typeface="Californian FB" panose="0207040306080B030204" pitchFamily="18" charset="0"/>
              </a:rPr>
              <a:t> test results of difference in the medians (central bars in the box plots).</a:t>
            </a:r>
          </a:p>
        </p:txBody>
      </p:sp>
      <p:sp>
        <p:nvSpPr>
          <p:cNvPr id="16" name="Rectangle 2">
            <a:extLst>
              <a:ext uri="{FF2B5EF4-FFF2-40B4-BE49-F238E27FC236}">
                <a16:creationId xmlns:a16="http://schemas.microsoft.com/office/drawing/2014/main" id="{D5D5A8B0-BD1D-455A-9F0A-4E1FC59BB021}"/>
              </a:ext>
            </a:extLst>
          </p:cNvPr>
          <p:cNvSpPr>
            <a:spLocks noChangeArrowheads="1"/>
          </p:cNvSpPr>
          <p:nvPr/>
        </p:nvSpPr>
        <p:spPr bwMode="auto">
          <a:xfrm>
            <a:off x="10997488" y="16753103"/>
            <a:ext cx="9306752" cy="317009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dirty="0">
                <a:solidFill>
                  <a:schemeClr val="bg1"/>
                </a:solidFill>
                <a:latin typeface="Californian FB" panose="0207040306080B030204" pitchFamily="18" charset="0"/>
              </a:rPr>
              <a:t>Figure 1: Graph of mean nitrate levels in applicable NJ census tracts, compared to mean income of the same tracts. The trend line suggests that mean nitrate levels in groundwater decreases with mean income.</a:t>
            </a:r>
          </a:p>
        </p:txBody>
      </p:sp>
      <p:pic>
        <p:nvPicPr>
          <p:cNvPr id="6" name="Picture 5" descr="Map&#10;&#10;Description automatically generated">
            <a:extLst>
              <a:ext uri="{FF2B5EF4-FFF2-40B4-BE49-F238E27FC236}">
                <a16:creationId xmlns:a16="http://schemas.microsoft.com/office/drawing/2014/main" id="{759BD4A3-514B-427E-B9A1-CF2DA6ECF7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817952" y="8541381"/>
            <a:ext cx="5909197" cy="7694781"/>
          </a:xfrm>
          <a:prstGeom prst="rect">
            <a:avLst/>
          </a:prstGeom>
        </p:spPr>
      </p:pic>
      <p:sp>
        <p:nvSpPr>
          <p:cNvPr id="19" name="Rectangle 2">
            <a:extLst>
              <a:ext uri="{FF2B5EF4-FFF2-40B4-BE49-F238E27FC236}">
                <a16:creationId xmlns:a16="http://schemas.microsoft.com/office/drawing/2014/main" id="{AC622E1B-3DE2-4423-9253-275AF9E3A439}"/>
              </a:ext>
            </a:extLst>
          </p:cNvPr>
          <p:cNvSpPr>
            <a:spLocks noChangeArrowheads="1"/>
          </p:cNvSpPr>
          <p:nvPr/>
        </p:nvSpPr>
        <p:spPr bwMode="auto">
          <a:xfrm>
            <a:off x="20815323" y="16459200"/>
            <a:ext cx="5911826" cy="132343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dirty="0">
                <a:solidFill>
                  <a:schemeClr val="bg1"/>
                </a:solidFill>
                <a:latin typeface="Californian FB" panose="0207040306080B030204" pitchFamily="18" charset="0"/>
              </a:rPr>
              <a:t>Figure 2: Map of minority and non-minority tracts.</a:t>
            </a:r>
          </a:p>
        </p:txBody>
      </p:sp>
      <p:pic>
        <p:nvPicPr>
          <p:cNvPr id="9" name="Picture 8" descr="Map&#10;&#10;Description automatically generated">
            <a:extLst>
              <a:ext uri="{FF2B5EF4-FFF2-40B4-BE49-F238E27FC236}">
                <a16:creationId xmlns:a16="http://schemas.microsoft.com/office/drawing/2014/main" id="{682239ED-0FD4-4563-9CD4-8748EB4AA5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916851" y="8541381"/>
            <a:ext cx="5914707" cy="7679261"/>
          </a:xfrm>
          <a:prstGeom prst="rect">
            <a:avLst/>
          </a:prstGeom>
        </p:spPr>
      </p:pic>
      <p:sp>
        <p:nvSpPr>
          <p:cNvPr id="23" name="Rectangle 2">
            <a:extLst>
              <a:ext uri="{FF2B5EF4-FFF2-40B4-BE49-F238E27FC236}">
                <a16:creationId xmlns:a16="http://schemas.microsoft.com/office/drawing/2014/main" id="{53D0526F-450D-4A30-8DBE-DEBB9CC46E0D}"/>
              </a:ext>
            </a:extLst>
          </p:cNvPr>
          <p:cNvSpPr>
            <a:spLocks noChangeArrowheads="1"/>
          </p:cNvSpPr>
          <p:nvPr/>
        </p:nvSpPr>
        <p:spPr bwMode="auto">
          <a:xfrm>
            <a:off x="26916851" y="16459200"/>
            <a:ext cx="5914707" cy="132343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dirty="0">
                <a:solidFill>
                  <a:schemeClr val="bg1"/>
                </a:solidFill>
                <a:latin typeface="Californian FB" panose="0207040306080B030204" pitchFamily="18" charset="0"/>
              </a:rPr>
              <a:t>Figure 3: Tracts with groundwater data.</a:t>
            </a:r>
          </a:p>
        </p:txBody>
      </p:sp>
      <p:pic>
        <p:nvPicPr>
          <p:cNvPr id="11" name="Picture 10" descr="Diagram&#10;&#10;Description automatically generated">
            <a:extLst>
              <a:ext uri="{FF2B5EF4-FFF2-40B4-BE49-F238E27FC236}">
                <a16:creationId xmlns:a16="http://schemas.microsoft.com/office/drawing/2014/main" id="{058F6006-9DC0-4818-8752-EEE1268D005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30727" y="18021197"/>
            <a:ext cx="9772248" cy="12703924"/>
          </a:xfrm>
          <a:prstGeom prst="rect">
            <a:avLst/>
          </a:prstGeom>
        </p:spPr>
      </p:pic>
      <p:sp>
        <p:nvSpPr>
          <p:cNvPr id="25" name="Rectangle 2">
            <a:extLst>
              <a:ext uri="{FF2B5EF4-FFF2-40B4-BE49-F238E27FC236}">
                <a16:creationId xmlns:a16="http://schemas.microsoft.com/office/drawing/2014/main" id="{5A930C61-E7AF-4BEC-8579-9B5AD9F007C3}"/>
              </a:ext>
            </a:extLst>
          </p:cNvPr>
          <p:cNvSpPr>
            <a:spLocks noChangeArrowheads="1"/>
          </p:cNvSpPr>
          <p:nvPr/>
        </p:nvSpPr>
        <p:spPr bwMode="auto">
          <a:xfrm>
            <a:off x="22030727" y="30963679"/>
            <a:ext cx="9772248" cy="13234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4000" dirty="0">
                <a:latin typeface="Californian FB" panose="0207040306080B030204" pitchFamily="18" charset="0"/>
              </a:rPr>
              <a:t>Figure 5: Map of mean nitrate hot spots in census tracts with ground water quality data. </a:t>
            </a:r>
          </a:p>
        </p:txBody>
      </p:sp>
      <p:pic>
        <p:nvPicPr>
          <p:cNvPr id="13" name="Picture 12">
            <a:extLst>
              <a:ext uri="{FF2B5EF4-FFF2-40B4-BE49-F238E27FC236}">
                <a16:creationId xmlns:a16="http://schemas.microsoft.com/office/drawing/2014/main" id="{88159393-D88A-441E-B744-5C6FF6FACD8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58875" y="27755865"/>
            <a:ext cx="19182226" cy="1876424"/>
          </a:xfrm>
          <a:prstGeom prst="rect">
            <a:avLst/>
          </a:prstGeom>
        </p:spPr>
      </p:pic>
      <p:sp>
        <p:nvSpPr>
          <p:cNvPr id="3" name="TextBox 2"/>
          <p:cNvSpPr txBox="1"/>
          <p:nvPr/>
        </p:nvSpPr>
        <p:spPr>
          <a:xfrm>
            <a:off x="1158876" y="5513771"/>
            <a:ext cx="8923336" cy="8556188"/>
          </a:xfrm>
          <a:prstGeom prst="rect">
            <a:avLst/>
          </a:prstGeom>
          <a:noFill/>
          <a:ln>
            <a:solidFill>
              <a:schemeClr val="bg1"/>
            </a:solidFill>
          </a:ln>
        </p:spPr>
        <p:txBody>
          <a:bodyPr wrap="square" rtlCol="0">
            <a:spAutoFit/>
          </a:bodyPr>
          <a:lstStyle/>
          <a:p>
            <a:pPr algn="ctr">
              <a:spcAft>
                <a:spcPts val="1500"/>
              </a:spcAft>
            </a:pPr>
            <a:r>
              <a:rPr lang="en-US" sz="6000" b="1" dirty="0">
                <a:solidFill>
                  <a:schemeClr val="bg1"/>
                </a:solidFill>
                <a:latin typeface="Californian FB" panose="0207040306080B030204" pitchFamily="18" charset="0"/>
              </a:rPr>
              <a:t>Purpose:</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Assess groundwater quality in NJ and determine hot spots of high nitrate</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Analyze the relation between lower income and minority areas with nitrate levels in local groundwater sources</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Higher nitrate concentrations in groundwater  is often due to fertilizer runoff, wastewater, landfills, septic systems, or urban drainage</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Any water containing more than 10 mg/L is dangerous to consume</a:t>
            </a:r>
          </a:p>
        </p:txBody>
      </p:sp>
      <p:sp>
        <p:nvSpPr>
          <p:cNvPr id="24" name="TextBox 23"/>
          <p:cNvSpPr txBox="1"/>
          <p:nvPr/>
        </p:nvSpPr>
        <p:spPr>
          <a:xfrm>
            <a:off x="1215448" y="14876651"/>
            <a:ext cx="8866764" cy="4478149"/>
          </a:xfrm>
          <a:prstGeom prst="rect">
            <a:avLst/>
          </a:prstGeom>
          <a:noFill/>
          <a:ln>
            <a:solidFill>
              <a:schemeClr val="bg1"/>
            </a:solidFill>
          </a:ln>
        </p:spPr>
        <p:txBody>
          <a:bodyPr wrap="square" rtlCol="0">
            <a:spAutoFit/>
          </a:bodyPr>
          <a:lstStyle/>
          <a:p>
            <a:pPr algn="ctr">
              <a:spcAft>
                <a:spcPts val="1500"/>
              </a:spcAft>
            </a:pPr>
            <a:r>
              <a:rPr lang="en-US" sz="6000" b="1" dirty="0">
                <a:solidFill>
                  <a:schemeClr val="bg1"/>
                </a:solidFill>
                <a:latin typeface="Californian FB" panose="0207040306080B030204" pitchFamily="18" charset="0"/>
              </a:rPr>
              <a:t>Data Obtained for Maps:</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Water quality data from New Jersey Department of Environmental Protection (NJDEP)</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Demographic data from United States Census Bureau</a:t>
            </a:r>
          </a:p>
        </p:txBody>
      </p:sp>
      <p:sp>
        <p:nvSpPr>
          <p:cNvPr id="5" name="TextBox 4"/>
          <p:cNvSpPr txBox="1"/>
          <p:nvPr/>
        </p:nvSpPr>
        <p:spPr>
          <a:xfrm>
            <a:off x="1230688" y="20481995"/>
            <a:ext cx="4553267" cy="707886"/>
          </a:xfrm>
          <a:prstGeom prst="rect">
            <a:avLst/>
          </a:prstGeom>
          <a:solidFill>
            <a:schemeClr val="tx1"/>
          </a:solidFill>
        </p:spPr>
        <p:txBody>
          <a:bodyPr wrap="square" rtlCol="0">
            <a:spAutoFit/>
          </a:bodyPr>
          <a:lstStyle/>
          <a:p>
            <a:r>
              <a:rPr lang="en-US" sz="4000" dirty="0">
                <a:solidFill>
                  <a:schemeClr val="bg1"/>
                </a:solidFill>
                <a:latin typeface="Californian FB" panose="0207040306080B030204" pitchFamily="18" charset="0"/>
              </a:rPr>
              <a:t>Minority Tracts</a:t>
            </a:r>
          </a:p>
        </p:txBody>
      </p:sp>
      <p:sp>
        <p:nvSpPr>
          <p:cNvPr id="26" name="TextBox 25"/>
          <p:cNvSpPr txBox="1"/>
          <p:nvPr/>
        </p:nvSpPr>
        <p:spPr>
          <a:xfrm>
            <a:off x="1230688" y="23396465"/>
            <a:ext cx="4553267" cy="707886"/>
          </a:xfrm>
          <a:prstGeom prst="rect">
            <a:avLst/>
          </a:prstGeom>
          <a:solidFill>
            <a:schemeClr val="tx1"/>
          </a:solidFill>
        </p:spPr>
        <p:txBody>
          <a:bodyPr wrap="square" rtlCol="0">
            <a:spAutoFit/>
          </a:bodyPr>
          <a:lstStyle/>
          <a:p>
            <a:r>
              <a:rPr lang="en-US" sz="4000" dirty="0">
                <a:solidFill>
                  <a:schemeClr val="bg1"/>
                </a:solidFill>
                <a:latin typeface="Californian FB" panose="0207040306080B030204" pitchFamily="18" charset="0"/>
              </a:rPr>
              <a:t>Non-Minority Tracts</a:t>
            </a:r>
          </a:p>
        </p:txBody>
      </p:sp>
      <p:sp>
        <p:nvSpPr>
          <p:cNvPr id="27" name="TextBox 26"/>
          <p:cNvSpPr txBox="1"/>
          <p:nvPr/>
        </p:nvSpPr>
        <p:spPr>
          <a:xfrm>
            <a:off x="1215448" y="27095709"/>
            <a:ext cx="19198101" cy="707886"/>
          </a:xfrm>
          <a:prstGeom prst="rect">
            <a:avLst/>
          </a:prstGeom>
          <a:solidFill>
            <a:schemeClr val="tx1"/>
          </a:solidFill>
        </p:spPr>
        <p:txBody>
          <a:bodyPr wrap="square" rtlCol="0">
            <a:spAutoFit/>
          </a:bodyPr>
          <a:lstStyle/>
          <a:p>
            <a:pPr algn="ctr"/>
            <a:r>
              <a:rPr lang="en-US" sz="4000" dirty="0">
                <a:solidFill>
                  <a:schemeClr val="bg1"/>
                </a:solidFill>
                <a:latin typeface="Californian FB" panose="0207040306080B030204" pitchFamily="18" charset="0"/>
              </a:rPr>
              <a:t>Nitrate Levels (mg/L)</a:t>
            </a:r>
          </a:p>
        </p:txBody>
      </p:sp>
      <p:grpSp>
        <p:nvGrpSpPr>
          <p:cNvPr id="7" name="Group 6"/>
          <p:cNvGrpSpPr/>
          <p:nvPr/>
        </p:nvGrpSpPr>
        <p:grpSpPr>
          <a:xfrm>
            <a:off x="10997489" y="8541381"/>
            <a:ext cx="9343612" cy="7949784"/>
            <a:chOff x="11307052" y="8541381"/>
            <a:chExt cx="9343612" cy="7949784"/>
          </a:xfrm>
        </p:grpSpPr>
        <p:pic>
          <p:nvPicPr>
            <p:cNvPr id="4" name="Picture 3" descr="Chart, scatter chart&#10;&#10;Description automatically generated">
              <a:extLst>
                <a:ext uri="{FF2B5EF4-FFF2-40B4-BE49-F238E27FC236}">
                  <a16:creationId xmlns:a16="http://schemas.microsoft.com/office/drawing/2014/main" id="{B45AE929-E64E-4576-95DA-4C4E77BE73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579225" y="8790104"/>
              <a:ext cx="9071439" cy="7430537"/>
            </a:xfrm>
            <a:prstGeom prst="rect">
              <a:avLst/>
            </a:prstGeom>
          </p:spPr>
        </p:pic>
        <p:sp>
          <p:nvSpPr>
            <p:cNvPr id="28" name="TextBox 27"/>
            <p:cNvSpPr txBox="1"/>
            <p:nvPr/>
          </p:nvSpPr>
          <p:spPr>
            <a:xfrm>
              <a:off x="11579224" y="15783279"/>
              <a:ext cx="9045762" cy="707886"/>
            </a:xfrm>
            <a:prstGeom prst="rect">
              <a:avLst/>
            </a:prstGeom>
            <a:solidFill>
              <a:schemeClr val="tx1"/>
            </a:solidFill>
          </p:spPr>
          <p:txBody>
            <a:bodyPr wrap="square" rtlCol="0">
              <a:spAutoFit/>
            </a:bodyPr>
            <a:lstStyle/>
            <a:p>
              <a:pPr algn="ctr"/>
              <a:r>
                <a:rPr lang="en-US" sz="4000" dirty="0">
                  <a:solidFill>
                    <a:schemeClr val="bg1"/>
                  </a:solidFill>
                  <a:latin typeface="Californian FB" panose="0207040306080B030204" pitchFamily="18" charset="0"/>
                </a:rPr>
                <a:t>Mean Income (Dollars)</a:t>
              </a:r>
            </a:p>
          </p:txBody>
        </p:sp>
        <p:sp>
          <p:nvSpPr>
            <p:cNvPr id="29" name="TextBox 28"/>
            <p:cNvSpPr txBox="1"/>
            <p:nvPr/>
          </p:nvSpPr>
          <p:spPr>
            <a:xfrm rot="16200000">
              <a:off x="7819932" y="12296158"/>
              <a:ext cx="7682126" cy="707886"/>
            </a:xfrm>
            <a:prstGeom prst="rect">
              <a:avLst/>
            </a:prstGeom>
            <a:solidFill>
              <a:schemeClr val="tx1"/>
            </a:solidFill>
          </p:spPr>
          <p:txBody>
            <a:bodyPr wrap="square" rtlCol="0">
              <a:spAutoFit/>
            </a:bodyPr>
            <a:lstStyle/>
            <a:p>
              <a:pPr algn="ctr"/>
              <a:r>
                <a:rPr lang="en-US" sz="4000" dirty="0">
                  <a:solidFill>
                    <a:schemeClr val="bg1"/>
                  </a:solidFill>
                  <a:latin typeface="Californian FB" panose="0207040306080B030204" pitchFamily="18" charset="0"/>
                </a:rPr>
                <a:t>     Mean Nitrate (mg/L)</a:t>
              </a:r>
            </a:p>
          </p:txBody>
        </p:sp>
        <p:sp>
          <p:nvSpPr>
            <p:cNvPr id="30" name="TextBox 29"/>
            <p:cNvSpPr txBox="1"/>
            <p:nvPr/>
          </p:nvSpPr>
          <p:spPr>
            <a:xfrm>
              <a:off x="11307052" y="8541381"/>
              <a:ext cx="9317934" cy="707886"/>
            </a:xfrm>
            <a:prstGeom prst="rect">
              <a:avLst/>
            </a:prstGeom>
            <a:solidFill>
              <a:schemeClr val="tx1"/>
            </a:solidFill>
          </p:spPr>
          <p:txBody>
            <a:bodyPr wrap="square" rtlCol="0">
              <a:spAutoFit/>
            </a:bodyPr>
            <a:lstStyle/>
            <a:p>
              <a:pPr algn="ctr"/>
              <a:r>
                <a:rPr lang="en-US" sz="4000" dirty="0">
                  <a:solidFill>
                    <a:schemeClr val="bg1"/>
                  </a:solidFill>
                  <a:latin typeface="Californian FB" panose="0207040306080B030204" pitchFamily="18" charset="0"/>
                </a:rPr>
                <a:t>Mean Income vs Mean Nitrate in NJ</a:t>
              </a:r>
            </a:p>
          </p:txBody>
        </p:sp>
      </p:grpSp>
      <p:sp>
        <p:nvSpPr>
          <p:cNvPr id="31" name="TextBox 30"/>
          <p:cNvSpPr txBox="1"/>
          <p:nvPr/>
        </p:nvSpPr>
        <p:spPr>
          <a:xfrm>
            <a:off x="33623601" y="5533304"/>
            <a:ext cx="9067800" cy="9364102"/>
          </a:xfrm>
          <a:prstGeom prst="rect">
            <a:avLst/>
          </a:prstGeom>
          <a:noFill/>
          <a:ln>
            <a:solidFill>
              <a:schemeClr val="bg1"/>
            </a:solidFill>
          </a:ln>
        </p:spPr>
        <p:txBody>
          <a:bodyPr wrap="square" rtlCol="0">
            <a:spAutoFit/>
          </a:bodyPr>
          <a:lstStyle/>
          <a:p>
            <a:pPr algn="ctr">
              <a:spcAft>
                <a:spcPts val="1500"/>
              </a:spcAft>
            </a:pPr>
            <a:r>
              <a:rPr lang="en-US" sz="6000" b="1" dirty="0">
                <a:solidFill>
                  <a:schemeClr val="bg1"/>
                </a:solidFill>
                <a:latin typeface="Californian FB" panose="0207040306080B030204" pitchFamily="18" charset="0"/>
              </a:rPr>
              <a:t>Methods:</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Mean nitrate measurements in tracts</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Compare mean nitrate to mean income (Figure 1)</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Tracts with total minority population &gt; 25% classified as “minority” (Figure 2)</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Compare mean nitrate levels in minority tracts vs non-minority tracts  using a box plot and Mann-Whitney </a:t>
            </a:r>
            <a:r>
              <a:rPr lang="en-US" sz="4000" i="1" dirty="0">
                <a:solidFill>
                  <a:schemeClr val="bg1"/>
                </a:solidFill>
                <a:latin typeface="Californian FB" panose="0207040306080B030204" pitchFamily="18" charset="0"/>
              </a:rPr>
              <a:t>U</a:t>
            </a:r>
            <a:r>
              <a:rPr lang="en-US" sz="4000" dirty="0">
                <a:solidFill>
                  <a:schemeClr val="bg1"/>
                </a:solidFill>
                <a:latin typeface="Californian FB" panose="0207040306080B030204" pitchFamily="18" charset="0"/>
              </a:rPr>
              <a:t> test of difference in medians (Figure 4)</a:t>
            </a:r>
          </a:p>
          <a:p>
            <a:pPr marL="593725" indent="-457200">
              <a:spcAft>
                <a:spcPts val="1500"/>
              </a:spcAft>
              <a:buFont typeface="Arial" panose="020B0604020202020204" pitchFamily="34" charset="0"/>
              <a:buChar char="•"/>
            </a:pPr>
            <a:r>
              <a:rPr lang="en-US" sz="4000" dirty="0">
                <a:solidFill>
                  <a:schemeClr val="bg1"/>
                </a:solidFill>
                <a:latin typeface="Californian FB" panose="0207040306080B030204" pitchFamily="18" charset="0"/>
              </a:rPr>
              <a:t>Hot spot analysis (</a:t>
            </a:r>
            <a:r>
              <a:rPr lang="en-US" sz="4000" dirty="0" err="1">
                <a:solidFill>
                  <a:schemeClr val="bg1"/>
                </a:solidFill>
                <a:latin typeface="Californian FB" panose="0207040306080B030204" pitchFamily="18" charset="0"/>
              </a:rPr>
              <a:t>Getis</a:t>
            </a:r>
            <a:r>
              <a:rPr lang="en-US" sz="4000" dirty="0">
                <a:solidFill>
                  <a:schemeClr val="bg1"/>
                </a:solidFill>
                <a:latin typeface="Californian FB" panose="0207040306080B030204" pitchFamily="18" charset="0"/>
              </a:rPr>
              <a:t>-Ord statistic) of nitrate levels in groundwater quality tracts (Figure 5)</a:t>
            </a:r>
          </a:p>
        </p:txBody>
      </p:sp>
      <p:sp>
        <p:nvSpPr>
          <p:cNvPr id="32" name="TextBox 31"/>
          <p:cNvSpPr txBox="1"/>
          <p:nvPr/>
        </p:nvSpPr>
        <p:spPr>
          <a:xfrm>
            <a:off x="12268200" y="23365361"/>
            <a:ext cx="7878025" cy="1323439"/>
          </a:xfrm>
          <a:prstGeom prst="rect">
            <a:avLst/>
          </a:prstGeom>
          <a:solidFill>
            <a:schemeClr val="tx1"/>
          </a:solidFill>
        </p:spPr>
        <p:txBody>
          <a:bodyPr wrap="square" rtlCol="0">
            <a:spAutoFit/>
          </a:bodyPr>
          <a:lstStyle/>
          <a:p>
            <a:pPr algn="r"/>
            <a:r>
              <a:rPr lang="en-US" sz="4000" dirty="0">
                <a:solidFill>
                  <a:schemeClr val="bg1"/>
                </a:solidFill>
                <a:latin typeface="Californian FB" panose="0207040306080B030204" pitchFamily="18" charset="0"/>
              </a:rPr>
              <a:t>Mann-Whitney </a:t>
            </a:r>
            <a:r>
              <a:rPr lang="en-US" sz="4000" i="1" dirty="0">
                <a:solidFill>
                  <a:schemeClr val="bg1"/>
                </a:solidFill>
                <a:latin typeface="Californian FB" panose="0207040306080B030204" pitchFamily="18" charset="0"/>
              </a:rPr>
              <a:t>U</a:t>
            </a:r>
            <a:r>
              <a:rPr lang="en-US" sz="4000" dirty="0">
                <a:solidFill>
                  <a:schemeClr val="bg1"/>
                </a:solidFill>
                <a:latin typeface="Californian FB" panose="0207040306080B030204" pitchFamily="18" charset="0"/>
              </a:rPr>
              <a:t> test statistic: 922</a:t>
            </a:r>
          </a:p>
          <a:p>
            <a:pPr algn="r"/>
            <a:r>
              <a:rPr lang="en-US" sz="4000" dirty="0">
                <a:solidFill>
                  <a:schemeClr val="bg1"/>
                </a:solidFill>
                <a:latin typeface="Californian FB" panose="0207040306080B030204" pitchFamily="18" charset="0"/>
              </a:rPr>
              <a:t>p-value: 0.17</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CA8B6A74E8C941AEDAD107CE3E6AE5" ma:contentTypeVersion="5" ma:contentTypeDescription="Create a new document." ma:contentTypeScope="" ma:versionID="25410b5c24dc66a541c47d2f22445f00">
  <xsd:schema xmlns:xsd="http://www.w3.org/2001/XMLSchema" xmlns:xs="http://www.w3.org/2001/XMLSchema" xmlns:p="http://schemas.microsoft.com/office/2006/metadata/properties" xmlns:ns2="534808a3-1996-4bca-b93f-52da087a3071" targetNamespace="http://schemas.microsoft.com/office/2006/metadata/properties" ma:root="true" ma:fieldsID="c8c31d25db4abf5bc6045b6816222412" ns2:_="">
    <xsd:import namespace="534808a3-1996-4bca-b93f-52da087a30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4808a3-1996-4bca-b93f-52da087a30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C25359-4B45-446C-BFB9-F97756CCC788}"/>
</file>

<file path=customXml/itemProps2.xml><?xml version="1.0" encoding="utf-8"?>
<ds:datastoreItem xmlns:ds="http://schemas.openxmlformats.org/officeDocument/2006/customXml" ds:itemID="{F2EA054A-1736-4368-A90B-8AB9923396BF}"/>
</file>

<file path=customXml/itemProps3.xml><?xml version="1.0" encoding="utf-8"?>
<ds:datastoreItem xmlns:ds="http://schemas.openxmlformats.org/officeDocument/2006/customXml" ds:itemID="{B81580CB-1B5E-4A37-9698-51E3226C9B50}"/>
</file>

<file path=docProps/app.xml><?xml version="1.0" encoding="utf-8"?>
<Properties xmlns="http://schemas.openxmlformats.org/officeDocument/2006/extended-properties" xmlns:vt="http://schemas.openxmlformats.org/officeDocument/2006/docPropsVTypes">
  <Template>TM04033929[[fn=Slate]]</Template>
  <TotalTime>1139</TotalTime>
  <Words>463</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Californian FB</vt:lpstr>
      <vt:lpstr>Calisto MT</vt:lpstr>
      <vt:lpstr>Wingdings 2</vt:lpstr>
      <vt:lpstr>Slate</vt:lpstr>
      <vt:lpstr>Nitrate level analysis in groundwater by mean income and minority groups in New Jersey (NJ)</vt:lpstr>
    </vt:vector>
  </TitlesOfParts>
  <Company>OCVTS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jwnek</dc:creator>
  <cp:lastModifiedBy>James Allan</cp:lastModifiedBy>
  <cp:revision>53</cp:revision>
  <dcterms:created xsi:type="dcterms:W3CDTF">2009-03-20T03:11:57Z</dcterms:created>
  <dcterms:modified xsi:type="dcterms:W3CDTF">2021-04-09T15:19:43Z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0x01010026CA8B6A74E8C941AEDAD107CE3E6AE5</vt:lpwstr>
  </property>
</Properties>
</file>