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theme/theme3.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sldIdLst>
    <p:sldId id="294" r:id="rId3"/>
  </p:sldIdLst>
  <p:sldSz cx="43891200" cy="32918400"/>
  <p:notesSz cx="32462788" cy="43435588"/>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6708">
          <p15:clr>
            <a:srgbClr val="A4A3A4"/>
          </p15:clr>
        </p15:guide>
        <p15:guide id="6" pos="20904">
          <p15:clr>
            <a:srgbClr val="A4A3A4"/>
          </p15:clr>
        </p15:guide>
        <p15:guide id="7" pos="7082">
          <p15:clr>
            <a:srgbClr val="A4A3A4"/>
          </p15:clr>
        </p15:guide>
        <p15:guide id="8" pos="20582">
          <p15:clr>
            <a:srgbClr val="A4A3A4"/>
          </p15:clr>
        </p15:guide>
        <p15:guide id="9" pos="27330">
          <p15:clr>
            <a:srgbClr val="A4A3A4"/>
          </p15:clr>
        </p15:guide>
        <p15:guide id="10" pos="326">
          <p15:clr>
            <a:srgbClr val="A4A3A4"/>
          </p15:clr>
        </p15:guide>
      </p15:sldGuideLst>
    </p:ext>
    <p:ext uri="{2D200454-40CA-4A62-9FC3-DE9A4176ACB9}">
      <p15:notesGuideLst xmlns:p15="http://schemas.microsoft.com/office/powerpoint/2012/main">
        <p15:guide id="1" orient="horz" pos="13681">
          <p15:clr>
            <a:srgbClr val="A4A3A4"/>
          </p15:clr>
        </p15:guide>
        <p15:guide id="2" pos="1022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3B7193"/>
    <a:srgbClr val="2C556E"/>
    <a:srgbClr val="E7E7E5"/>
    <a:srgbClr val="E4E7E8"/>
    <a:srgbClr val="EDE8DF"/>
    <a:srgbClr val="E0E9E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3372" autoAdjust="0"/>
    <p:restoredTop sz="93091" autoAdjust="0"/>
  </p:normalViewPr>
  <p:slideViewPr>
    <p:cSldViewPr snapToGrid="0" snapToObjects="1" showGuides="1">
      <p:cViewPr>
        <p:scale>
          <a:sx n="20" d="100"/>
          <a:sy n="20" d="100"/>
        </p:scale>
        <p:origin x="-348" y="204"/>
      </p:cViewPr>
      <p:guideLst>
        <p:guide orient="horz" pos="3318"/>
        <p:guide orient="horz" pos="288"/>
        <p:guide orient="horz" pos="20160"/>
        <p:guide orient="horz"/>
        <p:guide pos="6708"/>
        <p:guide pos="20904"/>
        <p:guide pos="7082"/>
        <p:guide pos="20582"/>
        <p:guide pos="27330"/>
        <p:guide pos="326"/>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13681"/>
        <p:guide pos="1022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commentAuthors" Target="commentAuthors.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067208" cy="2171779"/>
          </a:xfrm>
          <a:prstGeom prst="rect">
            <a:avLst/>
          </a:prstGeom>
        </p:spPr>
        <p:txBody>
          <a:bodyPr vert="horz" lIns="433700" tIns="216850" rIns="433700" bIns="216850" rtlCol="0"/>
          <a:lstStyle>
            <a:lvl1pPr algn="l">
              <a:defRPr sz="5700"/>
            </a:lvl1pPr>
          </a:lstStyle>
          <a:p>
            <a:endParaRPr lang="en-US" dirty="0"/>
          </a:p>
        </p:txBody>
      </p:sp>
      <p:sp>
        <p:nvSpPr>
          <p:cNvPr id="3" name="Date Placeholder 2"/>
          <p:cNvSpPr>
            <a:spLocks noGrp="1"/>
          </p:cNvSpPr>
          <p:nvPr>
            <p:ph type="dt" idx="1"/>
          </p:nvPr>
        </p:nvSpPr>
        <p:spPr>
          <a:xfrm>
            <a:off x="18388068" y="0"/>
            <a:ext cx="14067208" cy="2171779"/>
          </a:xfrm>
          <a:prstGeom prst="rect">
            <a:avLst/>
          </a:prstGeom>
        </p:spPr>
        <p:txBody>
          <a:bodyPr vert="horz" lIns="433700" tIns="216850" rIns="433700" bIns="216850" rtlCol="0"/>
          <a:lstStyle>
            <a:lvl1pPr algn="r">
              <a:defRPr sz="5700"/>
            </a:lvl1pPr>
          </a:lstStyle>
          <a:p>
            <a:fld id="{E6CC2317-6751-4CD4-9995-8782DD78E936}" type="datetimeFigureOut">
              <a:rPr lang="en-US" smtClean="0"/>
              <a:pPr/>
              <a:t>4/10/2021</a:t>
            </a:fld>
            <a:endParaRPr lang="en-US" dirty="0"/>
          </a:p>
        </p:txBody>
      </p:sp>
      <p:sp>
        <p:nvSpPr>
          <p:cNvPr id="4" name="Slide Image Placeholder 3"/>
          <p:cNvSpPr>
            <a:spLocks noGrp="1" noRot="1" noChangeAspect="1"/>
          </p:cNvSpPr>
          <p:nvPr>
            <p:ph type="sldImg" idx="2"/>
          </p:nvPr>
        </p:nvSpPr>
        <p:spPr>
          <a:xfrm>
            <a:off x="5373688" y="3257550"/>
            <a:ext cx="21715412" cy="16287750"/>
          </a:xfrm>
          <a:prstGeom prst="rect">
            <a:avLst/>
          </a:prstGeom>
          <a:noFill/>
          <a:ln w="12700">
            <a:solidFill>
              <a:prstClr val="black"/>
            </a:solidFill>
          </a:ln>
        </p:spPr>
        <p:txBody>
          <a:bodyPr vert="horz" lIns="433700" tIns="216850" rIns="433700" bIns="216850" rtlCol="0" anchor="ctr"/>
          <a:lstStyle/>
          <a:p>
            <a:endParaRPr lang="en-US" dirty="0"/>
          </a:p>
        </p:txBody>
      </p:sp>
      <p:sp>
        <p:nvSpPr>
          <p:cNvPr id="5" name="Notes Placeholder 4"/>
          <p:cNvSpPr>
            <a:spLocks noGrp="1"/>
          </p:cNvSpPr>
          <p:nvPr>
            <p:ph type="body" sz="quarter" idx="3"/>
          </p:nvPr>
        </p:nvSpPr>
        <p:spPr>
          <a:xfrm>
            <a:off x="3246279" y="20631904"/>
            <a:ext cx="25970230" cy="19546015"/>
          </a:xfrm>
          <a:prstGeom prst="rect">
            <a:avLst/>
          </a:prstGeom>
        </p:spPr>
        <p:txBody>
          <a:bodyPr vert="horz" lIns="433700" tIns="216850" rIns="433700" bIns="21685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1256270"/>
            <a:ext cx="14067208" cy="2171779"/>
          </a:xfrm>
          <a:prstGeom prst="rect">
            <a:avLst/>
          </a:prstGeom>
        </p:spPr>
        <p:txBody>
          <a:bodyPr vert="horz" lIns="433700" tIns="216850" rIns="433700" bIns="216850" rtlCol="0" anchor="b"/>
          <a:lstStyle>
            <a:lvl1pPr algn="l">
              <a:defRPr sz="5700"/>
            </a:lvl1pPr>
          </a:lstStyle>
          <a:p>
            <a:endParaRPr lang="en-US" dirty="0"/>
          </a:p>
        </p:txBody>
      </p:sp>
      <p:sp>
        <p:nvSpPr>
          <p:cNvPr id="7" name="Slide Number Placeholder 6"/>
          <p:cNvSpPr>
            <a:spLocks noGrp="1"/>
          </p:cNvSpPr>
          <p:nvPr>
            <p:ph type="sldNum" sz="quarter" idx="5"/>
          </p:nvPr>
        </p:nvSpPr>
        <p:spPr>
          <a:xfrm>
            <a:off x="18388068" y="41256270"/>
            <a:ext cx="14067208" cy="2171779"/>
          </a:xfrm>
          <a:prstGeom prst="rect">
            <a:avLst/>
          </a:prstGeom>
        </p:spPr>
        <p:txBody>
          <a:bodyPr vert="horz" lIns="433700" tIns="216850" rIns="433700" bIns="216850" rtlCol="0" anchor="b"/>
          <a:lstStyle>
            <a:lvl1pPr algn="r">
              <a:defRPr sz="57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119091248"/>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497513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rifold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27049" y="6021370"/>
            <a:ext cx="101965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27049" y="5267325"/>
            <a:ext cx="10196513"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17525" y="14197507"/>
            <a:ext cx="1021079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252201" y="6021371"/>
            <a:ext cx="2142172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242675" y="5267326"/>
            <a:ext cx="214312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1252201" y="20505756"/>
            <a:ext cx="2142172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252201" y="19751711"/>
            <a:ext cx="2142172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185100" y="5267325"/>
            <a:ext cx="102012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185099" y="6021370"/>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185098" y="14257357"/>
            <a:ext cx="102012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185097" y="15011402"/>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185095" y="25679401"/>
            <a:ext cx="102012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185096" y="26433446"/>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27049" y="14951552"/>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11224245" y="1785731"/>
            <a:ext cx="21421724" cy="1280160"/>
          </a:xfrm>
          <a:prstGeom prst="rect">
            <a:avLst/>
          </a:prstGeom>
        </p:spPr>
        <p:txBody>
          <a:bodyPr>
            <a:normAutofit/>
          </a:bodyPr>
          <a:lstStyle>
            <a:lvl1pPr marL="0" indent="0" algn="ctr">
              <a:buFontTx/>
              <a:buNone/>
              <a:defRPr sz="6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47" name="Text Placeholder 76"/>
          <p:cNvSpPr>
            <a:spLocks noGrp="1"/>
          </p:cNvSpPr>
          <p:nvPr>
            <p:ph type="body" sz="quarter" idx="184" hasCustomPrompt="1"/>
          </p:nvPr>
        </p:nvSpPr>
        <p:spPr>
          <a:xfrm>
            <a:off x="11224245" y="3117452"/>
            <a:ext cx="21421724" cy="1163782"/>
          </a:xfrm>
          <a:prstGeom prst="rect">
            <a:avLst/>
          </a:prstGeom>
        </p:spPr>
        <p:txBody>
          <a:bodyPr>
            <a:normAutofit/>
          </a:bodyPr>
          <a:lstStyle>
            <a:lvl1pPr marL="0" indent="0" algn="ctr">
              <a:buFontTx/>
              <a:buNone/>
              <a:defRPr sz="5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48" name="Text Placeholder 76"/>
          <p:cNvSpPr>
            <a:spLocks noGrp="1"/>
          </p:cNvSpPr>
          <p:nvPr>
            <p:ph type="body" sz="quarter" idx="185" hasCustomPrompt="1"/>
          </p:nvPr>
        </p:nvSpPr>
        <p:spPr>
          <a:xfrm>
            <a:off x="11224245" y="417443"/>
            <a:ext cx="21421724" cy="1280160"/>
          </a:xfrm>
          <a:prstGeom prst="rect">
            <a:avLst/>
          </a:prstGeom>
        </p:spPr>
        <p:txBody>
          <a:bodyPr>
            <a:normAutofit/>
          </a:bodyPr>
          <a:lstStyle>
            <a:lvl1pPr marL="0" indent="0" algn="ctr">
              <a:buFontTx/>
              <a:buNone/>
              <a:defRPr sz="88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27049" y="6021370"/>
            <a:ext cx="101965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27049" y="5267325"/>
            <a:ext cx="10196513"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17525" y="14197507"/>
            <a:ext cx="1021079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252201" y="6021371"/>
            <a:ext cx="2142172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242675" y="5267326"/>
            <a:ext cx="214312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1252201" y="20505756"/>
            <a:ext cx="2142172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252201" y="19751711"/>
            <a:ext cx="2142172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185100" y="5267325"/>
            <a:ext cx="102012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185099" y="6021370"/>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185098" y="14257357"/>
            <a:ext cx="102012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185097" y="15011402"/>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185095" y="25679401"/>
            <a:ext cx="102012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185096" y="26433446"/>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27049" y="14951552"/>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11224245" y="1785731"/>
            <a:ext cx="21421724" cy="1280160"/>
          </a:xfrm>
          <a:prstGeom prst="rect">
            <a:avLst/>
          </a:prstGeom>
        </p:spPr>
        <p:txBody>
          <a:bodyPr>
            <a:normAutofit/>
          </a:bodyPr>
          <a:lstStyle>
            <a:lvl1pPr marL="0" indent="0" algn="ctr">
              <a:buFontTx/>
              <a:buNone/>
              <a:defRPr sz="6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47" name="Text Placeholder 76"/>
          <p:cNvSpPr>
            <a:spLocks noGrp="1"/>
          </p:cNvSpPr>
          <p:nvPr>
            <p:ph type="body" sz="quarter" idx="184" hasCustomPrompt="1"/>
          </p:nvPr>
        </p:nvSpPr>
        <p:spPr>
          <a:xfrm>
            <a:off x="11224245" y="3117452"/>
            <a:ext cx="21421724" cy="1163782"/>
          </a:xfrm>
          <a:prstGeom prst="rect">
            <a:avLst/>
          </a:prstGeom>
        </p:spPr>
        <p:txBody>
          <a:bodyPr>
            <a:normAutofit/>
          </a:bodyPr>
          <a:lstStyle>
            <a:lvl1pPr marL="0" indent="0" algn="ctr">
              <a:buFontTx/>
              <a:buNone/>
              <a:defRPr sz="5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48" name="Text Placeholder 76"/>
          <p:cNvSpPr>
            <a:spLocks noGrp="1"/>
          </p:cNvSpPr>
          <p:nvPr>
            <p:ph type="body" sz="quarter" idx="185" hasCustomPrompt="1"/>
          </p:nvPr>
        </p:nvSpPr>
        <p:spPr>
          <a:xfrm>
            <a:off x="11224245" y="417443"/>
            <a:ext cx="21421724" cy="1280160"/>
          </a:xfrm>
          <a:prstGeom prst="rect">
            <a:avLst/>
          </a:prstGeom>
        </p:spPr>
        <p:txBody>
          <a:bodyPr>
            <a:normAutofit/>
          </a:bodyPr>
          <a:lstStyle>
            <a:lvl1pPr marL="0" indent="0" algn="ctr">
              <a:buFontTx/>
              <a:buNone/>
              <a:defRPr sz="88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685237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819153" y="32232601"/>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01653003-AF6A-CE42-AF77-467563BA894E}"/>
              </a:ext>
            </a:extLst>
          </p:cNvPr>
          <p:cNvGraphicFramePr>
            <a:graphicFrameLocks noGrp="1"/>
          </p:cNvGraphicFramePr>
          <p:nvPr userDrawn="1">
            <p:extLst>
              <p:ext uri="{D42A27DB-BD31-4B8C-83A1-F6EECF244321}">
                <p14:modId xmlns:p14="http://schemas.microsoft.com/office/powerpoint/2010/main" val="4250534553"/>
              </p:ext>
            </p:extLst>
          </p:nvPr>
        </p:nvGraphicFramePr>
        <p:xfrm>
          <a:off x="-10611120" y="14098"/>
          <a:ext cx="9776869" cy="32750835"/>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b="1" i="0" dirty="0">
                          <a:solidFill>
                            <a:srgbClr val="FFC000"/>
                          </a:solidFill>
                          <a:latin typeface="Arial"/>
                          <a:cs typeface="Arial"/>
                        </a:rPr>
                        <a:t>36"x48” Trifold </a:t>
                      </a:r>
                      <a:r>
                        <a:rPr lang="en-US" sz="2000" i="0" dirty="0">
                          <a:solidFill>
                            <a:srgbClr val="D9D9D9"/>
                          </a:solidFill>
                          <a:latin typeface="Arial"/>
                          <a:cs typeface="Arial"/>
                        </a:rPr>
                        <a:t>presentation poster board.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44032">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poster template for a </a:t>
                      </a:r>
                      <a:br>
                        <a:rPr lang="en-US" sz="20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TRIFOLD</a:t>
                      </a:r>
                      <a:br>
                        <a:rPr lang="en-US" sz="36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(3 feet tall by 4 feet wide)</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board</a:t>
                      </a:r>
                    </a:p>
                    <a:p>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endParaRPr lang="en-US" sz="20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88BF79A5-2E39-B244-8274-FC9BFF416B62}"/>
              </a:ext>
            </a:extLst>
          </p:cNvPr>
          <p:cNvGraphicFramePr>
            <a:graphicFrameLocks noGrp="1"/>
          </p:cNvGraphicFramePr>
          <p:nvPr userDrawn="1">
            <p:extLst>
              <p:ext uri="{D42A27DB-BD31-4B8C-83A1-F6EECF244321}">
                <p14:modId xmlns:p14="http://schemas.microsoft.com/office/powerpoint/2010/main" val="3505211518"/>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819153" y="32232601"/>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1226230357"/>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hyperlink" Target="mailto:s1170579@monmouth.edu" TargetMode="External"/><Relationship Id="rId7"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hyperlink" Target="mailto:gfouad@mnomouth.edu" TargetMode="External"/><Relationship Id="rId10" Type="http://schemas.openxmlformats.org/officeDocument/2006/relationships/image" Target="../media/image13.jpg"/><Relationship Id="rId4" Type="http://schemas.openxmlformats.org/officeDocument/2006/relationships/hyperlink" Target="mailto:ssterret@monmouth.edu" TargetMode="External"/><Relationship Id="rId9"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Text Placeholder 35"/>
          <p:cNvSpPr>
            <a:spLocks noGrp="1"/>
          </p:cNvSpPr>
          <p:nvPr>
            <p:ph type="body" sz="quarter" idx="10"/>
          </p:nvPr>
        </p:nvSpPr>
        <p:spPr>
          <a:xfrm>
            <a:off x="33246591" y="7362108"/>
            <a:ext cx="10196513" cy="2781266"/>
          </a:xfrm>
          <a:ln w="38100">
            <a:solidFill>
              <a:schemeClr val="accent5">
                <a:lumMod val="50000"/>
              </a:schemeClr>
            </a:solidFill>
          </a:ln>
        </p:spPr>
        <p:txBody>
          <a:bodyPr/>
          <a:lstStyle/>
          <a:p>
            <a:pPr marL="342900" indent="-342900">
              <a:buFont typeface="Arial" panose="020B0604020202020204" pitchFamily="34" charset="0"/>
              <a:buChar char="•"/>
            </a:pPr>
            <a:r>
              <a:rPr lang="en-US" sz="3600" dirty="0"/>
              <a:t>Assess whether terrapins can be identified using supervised image classification</a:t>
            </a:r>
          </a:p>
          <a:p>
            <a:pPr marL="342900" indent="-342900">
              <a:buFont typeface="Arial" panose="020B0604020202020204" pitchFamily="34" charset="0"/>
              <a:buChar char="•"/>
            </a:pPr>
            <a:r>
              <a:rPr lang="en-US" sz="3600" dirty="0"/>
              <a:t>Terrapin identification can be converted to counts for wildlife management purposes</a:t>
            </a:r>
          </a:p>
        </p:txBody>
      </p:sp>
      <p:sp>
        <p:nvSpPr>
          <p:cNvPr id="37" name="Text Placeholder 36"/>
          <p:cNvSpPr>
            <a:spLocks noGrp="1"/>
          </p:cNvSpPr>
          <p:nvPr>
            <p:ph type="body" sz="quarter" idx="11"/>
          </p:nvPr>
        </p:nvSpPr>
        <p:spPr>
          <a:xfrm>
            <a:off x="33246591" y="6458798"/>
            <a:ext cx="10196513" cy="861766"/>
          </a:xfrm>
        </p:spPr>
        <p:txBody>
          <a:bodyPr/>
          <a:lstStyle/>
          <a:p>
            <a:r>
              <a:rPr lang="en-US" sz="4400" dirty="0"/>
              <a:t>Purpose:</a:t>
            </a:r>
          </a:p>
        </p:txBody>
      </p:sp>
      <p:sp>
        <p:nvSpPr>
          <p:cNvPr id="38" name="Text Placeholder 37"/>
          <p:cNvSpPr>
            <a:spLocks noGrp="1"/>
          </p:cNvSpPr>
          <p:nvPr>
            <p:ph type="body" sz="quarter" idx="20"/>
          </p:nvPr>
        </p:nvSpPr>
        <p:spPr>
          <a:xfrm>
            <a:off x="33119855" y="10382287"/>
            <a:ext cx="10210799" cy="861766"/>
          </a:xfrm>
        </p:spPr>
        <p:txBody>
          <a:bodyPr/>
          <a:lstStyle/>
          <a:p>
            <a:r>
              <a:rPr lang="en-US" sz="4400" dirty="0"/>
              <a:t>Methods:</a:t>
            </a:r>
          </a:p>
        </p:txBody>
      </p:sp>
      <p:sp>
        <p:nvSpPr>
          <p:cNvPr id="43" name="Text Placeholder 42"/>
          <p:cNvSpPr>
            <a:spLocks noGrp="1"/>
          </p:cNvSpPr>
          <p:nvPr>
            <p:ph type="body" sz="quarter" idx="25"/>
          </p:nvPr>
        </p:nvSpPr>
        <p:spPr>
          <a:xfrm>
            <a:off x="33162875" y="15380324"/>
            <a:ext cx="10201275" cy="861766"/>
          </a:xfrm>
        </p:spPr>
        <p:txBody>
          <a:bodyPr/>
          <a:lstStyle/>
          <a:p>
            <a:r>
              <a:rPr lang="en-US" sz="4400" dirty="0"/>
              <a:t>Results:</a:t>
            </a:r>
          </a:p>
        </p:txBody>
      </p:sp>
      <p:sp>
        <p:nvSpPr>
          <p:cNvPr id="44" name="Text Placeholder 43"/>
          <p:cNvSpPr>
            <a:spLocks noGrp="1"/>
          </p:cNvSpPr>
          <p:nvPr>
            <p:ph type="body" sz="quarter" idx="26"/>
          </p:nvPr>
        </p:nvSpPr>
        <p:spPr>
          <a:xfrm>
            <a:off x="33246591" y="16243570"/>
            <a:ext cx="10201275" cy="4747382"/>
          </a:xfrm>
          <a:ln w="38100">
            <a:solidFill>
              <a:schemeClr val="accent5">
                <a:lumMod val="50000"/>
              </a:schemeClr>
            </a:solidFill>
          </a:ln>
        </p:spPr>
        <p:txBody>
          <a:bodyPr/>
          <a:lstStyle/>
          <a:p>
            <a:pPr marL="342900" indent="-342900">
              <a:buFont typeface="Arial" panose="020B0604020202020204" pitchFamily="34" charset="0"/>
              <a:buChar char="•"/>
            </a:pPr>
            <a:r>
              <a:rPr lang="en-US" sz="3600" dirty="0"/>
              <a:t>Image stitching generates lines and different colors in water (artifacts of the stitching)</a:t>
            </a:r>
          </a:p>
          <a:p>
            <a:pPr marL="342900" indent="-342900">
              <a:buFont typeface="Arial" panose="020B0604020202020204" pitchFamily="34" charset="0"/>
              <a:buChar char="•"/>
            </a:pPr>
            <a:r>
              <a:rPr lang="en-US" sz="3600" dirty="0"/>
              <a:t>Green-colored water classified as vegetation</a:t>
            </a:r>
          </a:p>
          <a:p>
            <a:pPr marL="342900" indent="-342900">
              <a:buFont typeface="Arial" panose="020B0604020202020204" pitchFamily="34" charset="0"/>
              <a:buChar char="•"/>
            </a:pPr>
            <a:r>
              <a:rPr lang="en-US" sz="3600" dirty="0"/>
              <a:t>Terrapins classified as turtles</a:t>
            </a:r>
          </a:p>
          <a:p>
            <a:pPr marL="342900" indent="-342900">
              <a:buFont typeface="Arial" panose="020B0604020202020204" pitchFamily="34" charset="0"/>
              <a:buChar char="•"/>
            </a:pPr>
            <a:r>
              <a:rPr lang="en-US" sz="3600" dirty="0"/>
              <a:t>Mud misclassified as turtles (this prevents automated count of turtles)</a:t>
            </a:r>
          </a:p>
          <a:p>
            <a:pPr marL="342900" indent="-342900">
              <a:buFont typeface="Arial" panose="020B0604020202020204" pitchFamily="34" charset="0"/>
              <a:buChar char="•"/>
            </a:pPr>
            <a:r>
              <a:rPr lang="en-US" sz="3600" dirty="0"/>
              <a:t>74 turtles counted manually</a:t>
            </a:r>
          </a:p>
          <a:p>
            <a:pPr marL="342900" indent="-342900">
              <a:buFont typeface="Arial" panose="020B0604020202020204" pitchFamily="34" charset="0"/>
              <a:buChar char="•"/>
            </a:pPr>
            <a:endParaRPr lang="en-US" sz="3600" dirty="0"/>
          </a:p>
        </p:txBody>
      </p:sp>
      <p:sp>
        <p:nvSpPr>
          <p:cNvPr id="45" name="Text Placeholder 44"/>
          <p:cNvSpPr>
            <a:spLocks noGrp="1"/>
          </p:cNvSpPr>
          <p:nvPr>
            <p:ph type="body" sz="quarter" idx="27"/>
          </p:nvPr>
        </p:nvSpPr>
        <p:spPr>
          <a:xfrm>
            <a:off x="33232303" y="21329146"/>
            <a:ext cx="10201275" cy="861766"/>
          </a:xfrm>
        </p:spPr>
        <p:txBody>
          <a:bodyPr/>
          <a:lstStyle/>
          <a:p>
            <a:r>
              <a:rPr lang="en-US" sz="4400" dirty="0"/>
              <a:t>Conclusions:</a:t>
            </a:r>
          </a:p>
        </p:txBody>
      </p:sp>
      <p:sp>
        <p:nvSpPr>
          <p:cNvPr id="46" name="Text Placeholder 45"/>
          <p:cNvSpPr>
            <a:spLocks noGrp="1"/>
          </p:cNvSpPr>
          <p:nvPr>
            <p:ph type="body" sz="quarter" idx="28"/>
          </p:nvPr>
        </p:nvSpPr>
        <p:spPr>
          <a:xfrm>
            <a:off x="33259977" y="22226407"/>
            <a:ext cx="10201275" cy="6058322"/>
          </a:xfrm>
          <a:ln w="38100">
            <a:solidFill>
              <a:schemeClr val="accent5">
                <a:lumMod val="50000"/>
              </a:schemeClr>
            </a:solidFill>
          </a:ln>
        </p:spPr>
        <p:txBody>
          <a:bodyPr/>
          <a:lstStyle/>
          <a:p>
            <a:pPr marL="342900" indent="-342900">
              <a:buFont typeface="Arial" panose="020B0604020202020204" pitchFamily="34" charset="0"/>
              <a:buChar char="•"/>
            </a:pPr>
            <a:r>
              <a:rPr lang="en-US" sz="4000" dirty="0"/>
              <a:t>Image stitching issues may contribute to the many water colors</a:t>
            </a:r>
          </a:p>
          <a:p>
            <a:pPr marL="1828725" lvl="1" indent="-342900">
              <a:buFont typeface="Arial" panose="020B0604020202020204" pitchFamily="34" charset="0"/>
              <a:buChar char="•"/>
            </a:pPr>
            <a:r>
              <a:rPr lang="en-US" sz="4000" dirty="0">
                <a:solidFill>
                  <a:schemeClr val="accent5">
                    <a:lumMod val="50000"/>
                  </a:schemeClr>
                </a:solidFill>
                <a:latin typeface="Times New Roman" panose="02020603050405020304" pitchFamily="18" charset="0"/>
                <a:cs typeface="Times New Roman" panose="02020603050405020304" pitchFamily="18" charset="0"/>
              </a:rPr>
              <a:t>Makes creating a class for every possible category difficult</a:t>
            </a:r>
          </a:p>
          <a:p>
            <a:pPr marL="342900" indent="-342900">
              <a:buFont typeface="Arial" panose="020B0604020202020204" pitchFamily="34" charset="0"/>
              <a:buChar char="•"/>
            </a:pPr>
            <a:r>
              <a:rPr lang="en-US" sz="4000" dirty="0"/>
              <a:t>Water could be confused as vegetation because of green color and photosynthesis occurring in the water</a:t>
            </a:r>
          </a:p>
          <a:p>
            <a:pPr marL="342900" indent="-342900">
              <a:buFont typeface="Arial" panose="020B0604020202020204" pitchFamily="34" charset="0"/>
              <a:buChar char="•"/>
            </a:pPr>
            <a:r>
              <a:rPr lang="en-US" sz="4000" dirty="0"/>
              <a:t>Refine approach to distinguish between mud and turtles in order to count turtles</a:t>
            </a:r>
          </a:p>
        </p:txBody>
      </p:sp>
      <p:sp>
        <p:nvSpPr>
          <p:cNvPr id="47" name="Text Placeholder 46"/>
          <p:cNvSpPr>
            <a:spLocks noGrp="1"/>
          </p:cNvSpPr>
          <p:nvPr>
            <p:ph type="body" sz="quarter" idx="29"/>
          </p:nvPr>
        </p:nvSpPr>
        <p:spPr>
          <a:xfrm>
            <a:off x="33225631" y="28939699"/>
            <a:ext cx="10201275" cy="861766"/>
          </a:xfrm>
        </p:spPr>
        <p:txBody>
          <a:bodyPr/>
          <a:lstStyle/>
          <a:p>
            <a:pPr algn="l"/>
            <a:r>
              <a:rPr lang="en-US" sz="4400" dirty="0"/>
              <a:t>Contact Information</a:t>
            </a:r>
          </a:p>
        </p:txBody>
      </p:sp>
      <p:sp>
        <p:nvSpPr>
          <p:cNvPr id="48" name="Text Placeholder 47"/>
          <p:cNvSpPr>
            <a:spLocks noGrp="1"/>
          </p:cNvSpPr>
          <p:nvPr>
            <p:ph type="body" sz="quarter" idx="30"/>
          </p:nvPr>
        </p:nvSpPr>
        <p:spPr>
          <a:xfrm>
            <a:off x="33232305" y="30035891"/>
            <a:ext cx="10201275" cy="2355266"/>
          </a:xfrm>
          <a:ln w="38100">
            <a:solidFill>
              <a:schemeClr val="accent5">
                <a:lumMod val="50000"/>
              </a:schemeClr>
            </a:solidFill>
          </a:ln>
        </p:spPr>
        <p:txBody>
          <a:bodyPr/>
          <a:lstStyle/>
          <a:p>
            <a:r>
              <a:rPr lang="en-US" sz="3600" dirty="0"/>
              <a:t>Rebecca Berzins </a:t>
            </a:r>
            <a:r>
              <a:rPr lang="en-US" sz="3600" dirty="0">
                <a:hlinkClick r:id="rId3"/>
              </a:rPr>
              <a:t>s1170579@monmouth.edu</a:t>
            </a:r>
            <a:endParaRPr lang="en-US" sz="3600" dirty="0"/>
          </a:p>
          <a:p>
            <a:r>
              <a:rPr lang="en-US" sz="3600" dirty="0"/>
              <a:t>Sean Sterrett </a:t>
            </a:r>
            <a:r>
              <a:rPr lang="en-US" sz="3600" dirty="0">
                <a:hlinkClick r:id="rId4"/>
              </a:rPr>
              <a:t>ssterret@monmouth.edu</a:t>
            </a:r>
            <a:endParaRPr lang="en-US" sz="3600" dirty="0"/>
          </a:p>
          <a:p>
            <a:r>
              <a:rPr lang="en-US" sz="3600" dirty="0"/>
              <a:t>Geoffrey Fouad </a:t>
            </a:r>
            <a:r>
              <a:rPr lang="en-US" sz="3600" dirty="0">
                <a:hlinkClick r:id="rId5"/>
              </a:rPr>
              <a:t>gfouad@mnomouth.edu</a:t>
            </a:r>
            <a:r>
              <a:rPr lang="en-US" sz="3600" dirty="0"/>
              <a:t> </a:t>
            </a:r>
          </a:p>
        </p:txBody>
      </p:sp>
      <p:sp>
        <p:nvSpPr>
          <p:cNvPr id="49" name="Text Placeholder 48"/>
          <p:cNvSpPr>
            <a:spLocks noGrp="1"/>
          </p:cNvSpPr>
          <p:nvPr>
            <p:ph type="body" sz="quarter" idx="96"/>
          </p:nvPr>
        </p:nvSpPr>
        <p:spPr>
          <a:xfrm>
            <a:off x="33241829" y="11274970"/>
            <a:ext cx="10201275" cy="3895886"/>
          </a:xfrm>
          <a:ln w="38100">
            <a:solidFill>
              <a:schemeClr val="accent5">
                <a:lumMod val="50000"/>
              </a:schemeClr>
            </a:solidFill>
          </a:ln>
        </p:spPr>
        <p:txBody>
          <a:bodyPr/>
          <a:lstStyle/>
          <a:p>
            <a:pPr marL="342900" indent="-342900">
              <a:buFont typeface="Arial" panose="020B0604020202020204" pitchFamily="34" charset="0"/>
              <a:buChar char="•"/>
            </a:pPr>
            <a:r>
              <a:rPr lang="en-US" sz="3600" dirty="0"/>
              <a:t>Manual count of terrapins in image</a:t>
            </a:r>
          </a:p>
          <a:p>
            <a:pPr marL="342900" indent="-342900">
              <a:buFont typeface="Arial" panose="020B0604020202020204" pitchFamily="34" charset="0"/>
              <a:buChar char="•"/>
            </a:pPr>
            <a:r>
              <a:rPr lang="en-US" sz="3600" dirty="0"/>
              <a:t>Maximum likelihood classification to assign each pixel to a class</a:t>
            </a:r>
          </a:p>
          <a:p>
            <a:pPr marL="1785938" indent="-342900">
              <a:buFont typeface="Arial" panose="020B0604020202020204" pitchFamily="34" charset="0"/>
              <a:buChar char="•"/>
            </a:pPr>
            <a:r>
              <a:rPr lang="en-US" sz="3600" dirty="0"/>
              <a:t>Ten training samples per class</a:t>
            </a:r>
          </a:p>
          <a:p>
            <a:pPr marL="342900" indent="-342900">
              <a:buFont typeface="Arial" panose="020B0604020202020204" pitchFamily="34" charset="0"/>
              <a:buChar char="•"/>
            </a:pPr>
            <a:r>
              <a:rPr lang="en-US" sz="3600" dirty="0"/>
              <a:t>Compare classified image to original image with manual terrapin count</a:t>
            </a:r>
          </a:p>
          <a:p>
            <a:pPr marL="342900" indent="-342900">
              <a:buFont typeface="Arial" panose="020B0604020202020204" pitchFamily="34" charset="0"/>
              <a:buChar char="•"/>
            </a:pPr>
            <a:endParaRPr lang="en-US" sz="3600" dirty="0"/>
          </a:p>
        </p:txBody>
      </p:sp>
      <p:sp>
        <p:nvSpPr>
          <p:cNvPr id="50" name="Text Placeholder 49"/>
          <p:cNvSpPr>
            <a:spLocks noGrp="1"/>
          </p:cNvSpPr>
          <p:nvPr>
            <p:ph type="body" sz="quarter" idx="150"/>
          </p:nvPr>
        </p:nvSpPr>
        <p:spPr>
          <a:xfrm>
            <a:off x="11252200" y="2951342"/>
            <a:ext cx="30799924" cy="1280160"/>
          </a:xfrm>
        </p:spPr>
        <p:txBody>
          <a:bodyPr>
            <a:normAutofit/>
          </a:bodyPr>
          <a:lstStyle/>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Rebecca Berzins</a:t>
            </a:r>
            <a:r>
              <a:rPr lang="en-US" baseline="30000" dirty="0">
                <a:effectLst/>
                <a:ea typeface="Calibri" panose="020F0502020204030204" pitchFamily="34" charset="0"/>
                <a:cs typeface="Times New Roman" panose="02020603050405020304" pitchFamily="18" charset="0"/>
              </a:rPr>
              <a:t>1, 2</a:t>
            </a:r>
            <a:r>
              <a:rPr lang="en-US" dirty="0">
                <a:effectLst/>
                <a:ea typeface="Calibri" panose="020F0502020204030204" pitchFamily="34" charset="0"/>
                <a:cs typeface="Times New Roman" panose="02020603050405020304" pitchFamily="18" charset="0"/>
              </a:rPr>
              <a:t>, Sean Sterrett</a:t>
            </a:r>
            <a:r>
              <a:rPr lang="en-US" baseline="30000" dirty="0">
                <a:effectLst/>
                <a:ea typeface="Calibri" panose="020F0502020204030204" pitchFamily="34" charset="0"/>
                <a:cs typeface="Times New Roman" panose="02020603050405020304" pitchFamily="18" charset="0"/>
              </a:rPr>
              <a:t>1</a:t>
            </a:r>
            <a:r>
              <a:rPr lang="en-US" dirty="0">
                <a:effectLst/>
                <a:ea typeface="Calibri" panose="020F0502020204030204" pitchFamily="34" charset="0"/>
                <a:cs typeface="Times New Roman" panose="02020603050405020304" pitchFamily="18" charset="0"/>
              </a:rPr>
              <a:t>, Geoffrey Fouad</a:t>
            </a:r>
            <a:r>
              <a:rPr lang="en-US" baseline="30000" dirty="0">
                <a:effectLst/>
                <a:ea typeface="Calibri" panose="020F0502020204030204" pitchFamily="34" charset="0"/>
                <a:cs typeface="Times New Roman" panose="02020603050405020304" pitchFamily="18" charset="0"/>
              </a:rPr>
              <a:t>2</a:t>
            </a:r>
            <a:endParaRPr lang="en-US" dirty="0">
              <a:effectLst/>
              <a:ea typeface="Calibri" panose="020F0502020204030204" pitchFamily="34" charset="0"/>
              <a:cs typeface="Times New Roman" panose="02020603050405020304" pitchFamily="18" charset="0"/>
            </a:endParaRPr>
          </a:p>
          <a:p>
            <a:endParaRPr lang="en-US" sz="7200" dirty="0"/>
          </a:p>
        </p:txBody>
      </p:sp>
      <p:sp>
        <p:nvSpPr>
          <p:cNvPr id="51" name="Text Placeholder 50"/>
          <p:cNvSpPr>
            <a:spLocks noGrp="1"/>
          </p:cNvSpPr>
          <p:nvPr>
            <p:ph type="body" sz="quarter" idx="184"/>
          </p:nvPr>
        </p:nvSpPr>
        <p:spPr>
          <a:xfrm>
            <a:off x="11252203" y="4236762"/>
            <a:ext cx="30799921" cy="1053700"/>
          </a:xfrm>
        </p:spPr>
        <p:txBody>
          <a:bodyPr>
            <a:normAutofit/>
          </a:bodyPr>
          <a:lstStyle/>
          <a:p>
            <a:r>
              <a:rPr lang="en-US" baseline="30000" dirty="0">
                <a:effectLst/>
                <a:ea typeface="Calibri" panose="020F0502020204030204" pitchFamily="34" charset="0"/>
                <a:cs typeface="Times New Roman" panose="02020603050405020304" pitchFamily="18" charset="0"/>
              </a:rPr>
              <a:t>1</a:t>
            </a:r>
            <a:r>
              <a:rPr lang="en-US" dirty="0">
                <a:effectLst/>
                <a:ea typeface="Calibri" panose="020F0502020204030204" pitchFamily="34" charset="0"/>
                <a:cs typeface="Times New Roman" panose="02020603050405020304" pitchFamily="18" charset="0"/>
              </a:rPr>
              <a:t>Marine and Environmental Biology and Policy Program and </a:t>
            </a:r>
            <a:r>
              <a:rPr lang="en-US" baseline="30000" dirty="0">
                <a:effectLst/>
                <a:ea typeface="Calibri" panose="020F0502020204030204" pitchFamily="34" charset="0"/>
                <a:cs typeface="Times New Roman" panose="02020603050405020304" pitchFamily="18" charset="0"/>
              </a:rPr>
              <a:t>2</a:t>
            </a:r>
            <a:r>
              <a:rPr lang="en-US" dirty="0">
                <a:effectLst/>
                <a:ea typeface="Calibri" panose="020F0502020204030204" pitchFamily="34" charset="0"/>
                <a:cs typeface="Times New Roman" panose="02020603050405020304" pitchFamily="18" charset="0"/>
              </a:rPr>
              <a:t>Geographic Information Systems Program</a:t>
            </a:r>
          </a:p>
        </p:txBody>
      </p:sp>
      <p:sp>
        <p:nvSpPr>
          <p:cNvPr id="52" name="Text Placeholder 51"/>
          <p:cNvSpPr>
            <a:spLocks noGrp="1"/>
          </p:cNvSpPr>
          <p:nvPr>
            <p:ph type="body" sz="quarter" idx="185"/>
          </p:nvPr>
        </p:nvSpPr>
        <p:spPr>
          <a:xfrm>
            <a:off x="10728324" y="417442"/>
            <a:ext cx="31323800" cy="2533899"/>
          </a:xfrm>
        </p:spPr>
        <p:txBody>
          <a:bodyPr>
            <a:normAutofit/>
          </a:bodyPr>
          <a:lstStyle/>
          <a:p>
            <a:r>
              <a:rPr lang="en-US" sz="8000" dirty="0"/>
              <a:t>Counting diamondback terrapins (</a:t>
            </a:r>
            <a:r>
              <a:rPr lang="en-US" sz="8000" i="1" dirty="0" err="1"/>
              <a:t>Malaclemys</a:t>
            </a:r>
            <a:r>
              <a:rPr lang="en-US" sz="8000" i="1" dirty="0"/>
              <a:t> terrapin</a:t>
            </a:r>
            <a:r>
              <a:rPr lang="en-US" sz="8000" dirty="0"/>
              <a:t>) in an aerial drone image over water using supervised image classification</a:t>
            </a:r>
          </a:p>
        </p:txBody>
      </p:sp>
      <p:pic>
        <p:nvPicPr>
          <p:cNvPr id="3" name="Picture 2" descr="Text&#10;&#10;Description automatically generated">
            <a:extLst>
              <a:ext uri="{FF2B5EF4-FFF2-40B4-BE49-F238E27FC236}">
                <a16:creationId xmlns:a16="http://schemas.microsoft.com/office/drawing/2014/main" id="{25424C76-175E-487F-AAD9-EE80DFE12C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9076" y="489574"/>
            <a:ext cx="7409205" cy="4923536"/>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F7A88A3D-CB09-4866-BEFC-4C3D9029D12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64585" y="6204682"/>
            <a:ext cx="17337120" cy="22436275"/>
          </a:xfrm>
          <a:prstGeom prst="rect">
            <a:avLst/>
          </a:prstGeom>
        </p:spPr>
      </p:pic>
      <p:pic>
        <p:nvPicPr>
          <p:cNvPr id="9" name="Picture 8" descr="Map&#10;&#10;Description automatically generated with medium confidence">
            <a:extLst>
              <a:ext uri="{FF2B5EF4-FFF2-40B4-BE49-F238E27FC236}">
                <a16:creationId xmlns:a16="http://schemas.microsoft.com/office/drawing/2014/main" id="{ACE68E3F-2DB2-4836-84D0-DFBDC36D1B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7049" y="6121626"/>
            <a:ext cx="7774742" cy="10061431"/>
          </a:xfrm>
          <a:prstGeom prst="rect">
            <a:avLst/>
          </a:prstGeom>
        </p:spPr>
      </p:pic>
      <p:pic>
        <p:nvPicPr>
          <p:cNvPr id="4" name="Picture 3" descr="Graphical user interface, surface chart&#10;&#10;Description automatically generated">
            <a:extLst>
              <a:ext uri="{FF2B5EF4-FFF2-40B4-BE49-F238E27FC236}">
                <a16:creationId xmlns:a16="http://schemas.microsoft.com/office/drawing/2014/main" id="{476EB7BD-E556-49F5-8438-7CF9C151144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90851" y="6116068"/>
            <a:ext cx="7779037" cy="10066989"/>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03F267EB-0F2A-4433-8D47-CFED22FD99F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1422" y="16177499"/>
            <a:ext cx="15950860" cy="12325663"/>
          </a:xfrm>
          <a:prstGeom prst="rect">
            <a:avLst/>
          </a:prstGeom>
        </p:spPr>
      </p:pic>
      <p:sp>
        <p:nvSpPr>
          <p:cNvPr id="8" name="TextBox 7">
            <a:extLst>
              <a:ext uri="{FF2B5EF4-FFF2-40B4-BE49-F238E27FC236}">
                <a16:creationId xmlns:a16="http://schemas.microsoft.com/office/drawing/2014/main" id="{61DAD397-AC27-476E-B9CF-60193A5CB1CF}"/>
              </a:ext>
            </a:extLst>
          </p:cNvPr>
          <p:cNvSpPr txBox="1"/>
          <p:nvPr/>
        </p:nvSpPr>
        <p:spPr>
          <a:xfrm>
            <a:off x="764751" y="29170166"/>
            <a:ext cx="14769863" cy="3123932"/>
          </a:xfrm>
          <a:prstGeom prst="rect">
            <a:avLst/>
          </a:prstGeom>
          <a:noFill/>
          <a:ln w="38100">
            <a:solidFill>
              <a:schemeClr val="accent5">
                <a:lumMod val="50000"/>
              </a:schemeClr>
            </a:solidFill>
          </a:ln>
        </p:spPr>
        <p:txBody>
          <a:bodyPr wrap="square" rtlCol="0">
            <a:spAutoFit/>
          </a:bodyPr>
          <a:lstStyle/>
          <a:p>
            <a:pPr>
              <a:spcBef>
                <a:spcPts val="100"/>
              </a:spcBef>
              <a:spcAft>
                <a:spcPts val="150"/>
              </a:spcAft>
            </a:pPr>
            <a:r>
              <a:rPr lang="en-US" sz="4800" dirty="0">
                <a:solidFill>
                  <a:schemeClr val="accent5">
                    <a:lumMod val="50000"/>
                  </a:schemeClr>
                </a:solidFill>
                <a:latin typeface="Times New Roman" panose="02020603050405020304" pitchFamily="18" charset="0"/>
                <a:cs typeface="Times New Roman" panose="02020603050405020304" pitchFamily="18" charset="0"/>
              </a:rPr>
              <a:t>Top Left: The study photo with an inset showing some terrapins.</a:t>
            </a:r>
          </a:p>
          <a:p>
            <a:pPr marL="0" marR="0" lvl="0" indent="0" algn="l" defTabSz="4388900" rtl="0" eaLnBrk="1" fontAlgn="auto" latinLnBrk="0" hangingPunct="1">
              <a:spcBef>
                <a:spcPts val="100"/>
              </a:spcBef>
              <a:spcAft>
                <a:spcPts val="150"/>
              </a:spcAft>
              <a:buClrTx/>
              <a:buSzTx/>
              <a:buFontTx/>
              <a:buNone/>
              <a:tabLst/>
              <a:defRPr/>
            </a:pPr>
            <a:r>
              <a:rPr kumimoji="0" lang="en-US" sz="4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Top Right: </a:t>
            </a:r>
            <a:r>
              <a:rPr lang="en-US" sz="4800" dirty="0">
                <a:solidFill>
                  <a:schemeClr val="accent5">
                    <a:lumMod val="50000"/>
                  </a:schemeClr>
                </a:solidFill>
                <a:latin typeface="Times New Roman" panose="02020603050405020304" pitchFamily="18" charset="0"/>
                <a:cs typeface="Times New Roman" panose="02020603050405020304" pitchFamily="18" charset="0"/>
              </a:rPr>
              <a:t>Terrapins counted by hand.</a:t>
            </a:r>
          </a:p>
          <a:p>
            <a:pPr>
              <a:spcBef>
                <a:spcPts val="100"/>
              </a:spcBef>
              <a:spcAft>
                <a:spcPts val="150"/>
              </a:spcAft>
            </a:pPr>
            <a:r>
              <a:rPr lang="en-US" sz="4800" dirty="0">
                <a:solidFill>
                  <a:schemeClr val="accent5">
                    <a:lumMod val="50000"/>
                  </a:schemeClr>
                </a:solidFill>
                <a:latin typeface="Times New Roman" panose="02020603050405020304" pitchFamily="18" charset="0"/>
                <a:cs typeface="Times New Roman" panose="02020603050405020304" pitchFamily="18" charset="0"/>
              </a:rPr>
              <a:t>Bottom: The training sample points</a:t>
            </a:r>
          </a:p>
        </p:txBody>
      </p:sp>
      <p:sp>
        <p:nvSpPr>
          <p:cNvPr id="26" name="TextBox 25">
            <a:extLst>
              <a:ext uri="{FF2B5EF4-FFF2-40B4-BE49-F238E27FC236}">
                <a16:creationId xmlns:a16="http://schemas.microsoft.com/office/drawing/2014/main" id="{CA59F779-3AE7-4F6E-BFD4-D9C39B88B9F4}"/>
              </a:ext>
            </a:extLst>
          </p:cNvPr>
          <p:cNvSpPr txBox="1"/>
          <p:nvPr/>
        </p:nvSpPr>
        <p:spPr>
          <a:xfrm>
            <a:off x="18083998" y="29170166"/>
            <a:ext cx="13299516" cy="2308324"/>
          </a:xfrm>
          <a:prstGeom prst="rect">
            <a:avLst/>
          </a:prstGeom>
          <a:noFill/>
          <a:ln w="38100">
            <a:solidFill>
              <a:schemeClr val="accent5">
                <a:lumMod val="50000"/>
              </a:schemeClr>
            </a:solidFill>
          </a:ln>
        </p:spPr>
        <p:txBody>
          <a:bodyPr wrap="square" rtlCol="0">
            <a:spAutoFit/>
          </a:bodyPr>
          <a:lstStyle/>
          <a:p>
            <a:r>
              <a:rPr lang="en-US" sz="4800" dirty="0">
                <a:solidFill>
                  <a:schemeClr val="accent5">
                    <a:lumMod val="50000"/>
                  </a:schemeClr>
                </a:solidFill>
                <a:latin typeface="Times New Roman" panose="02020603050405020304" pitchFamily="18" charset="0"/>
                <a:cs typeface="Times New Roman" panose="02020603050405020304" pitchFamily="18" charset="0"/>
              </a:rPr>
              <a:t>Above: </a:t>
            </a:r>
            <a:r>
              <a:rPr kumimoji="0" lang="en-US" sz="4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The analyzed image classified by the maximum likelihood (probability) that a pixel belongs to a given class.</a:t>
            </a:r>
          </a:p>
        </p:txBody>
      </p:sp>
      <p:cxnSp>
        <p:nvCxnSpPr>
          <p:cNvPr id="15" name="Straight Connector 14">
            <a:extLst>
              <a:ext uri="{FF2B5EF4-FFF2-40B4-BE49-F238E27FC236}">
                <a16:creationId xmlns:a16="http://schemas.microsoft.com/office/drawing/2014/main" id="{9DFD4F12-9E71-4933-AC29-49FC2F4C6508}"/>
              </a:ext>
            </a:extLst>
          </p:cNvPr>
          <p:cNvCxnSpPr>
            <a:cxnSpLocks/>
          </p:cNvCxnSpPr>
          <p:nvPr/>
        </p:nvCxnSpPr>
        <p:spPr>
          <a:xfrm>
            <a:off x="0" y="5675472"/>
            <a:ext cx="43891200" cy="0"/>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536314"/>
      </p:ext>
    </p:extLst>
  </p:cSld>
  <p:clrMapOvr>
    <a:masterClrMapping/>
  </p:clrMapOvr>
</p:sld>
</file>

<file path=ppt/theme/theme1.xml><?xml version="1.0" encoding="utf-8"?>
<a:theme xmlns:a="http://schemas.openxmlformats.org/drawingml/2006/main" name="36x48 Trifold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CA8B6A74E8C941AEDAD107CE3E6AE5" ma:contentTypeVersion="5" ma:contentTypeDescription="Create a new document." ma:contentTypeScope="" ma:versionID="25410b5c24dc66a541c47d2f22445f00">
  <xsd:schema xmlns:xsd="http://www.w3.org/2001/XMLSchema" xmlns:xs="http://www.w3.org/2001/XMLSchema" xmlns:p="http://schemas.microsoft.com/office/2006/metadata/properties" xmlns:ns2="534808a3-1996-4bca-b93f-52da087a3071" targetNamespace="http://schemas.microsoft.com/office/2006/metadata/properties" ma:root="true" ma:fieldsID="c8c31d25db4abf5bc6045b6816222412" ns2:_="">
    <xsd:import namespace="534808a3-1996-4bca-b93f-52da087a307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4808a3-1996-4bca-b93f-52da087a30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A26ED6-A548-4B30-8FF4-559C49FBE5AE}"/>
</file>

<file path=customXml/itemProps2.xml><?xml version="1.0" encoding="utf-8"?>
<ds:datastoreItem xmlns:ds="http://schemas.openxmlformats.org/officeDocument/2006/customXml" ds:itemID="{FF255FCC-E389-4D24-8E95-735C76E303E7}"/>
</file>

<file path=customXml/itemProps3.xml><?xml version="1.0" encoding="utf-8"?>
<ds:datastoreItem xmlns:ds="http://schemas.openxmlformats.org/officeDocument/2006/customXml" ds:itemID="{EA3FB55A-7AD4-44A8-90D4-791D29E707C3}"/>
</file>

<file path=docProps/app.xml><?xml version="1.0" encoding="utf-8"?>
<Properties xmlns="http://schemas.openxmlformats.org/officeDocument/2006/extended-properties" xmlns:vt="http://schemas.openxmlformats.org/officeDocument/2006/docPropsVTypes">
  <Template>PosterPresentations.com-36x48_Trifold_Template-V3</Template>
  <TotalTime>555</TotalTime>
  <Words>261</Words>
  <Application>Microsoft Office PowerPoint</Application>
  <PresentationFormat>Custom</PresentationFormat>
  <Paragraphs>31</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36x48 Trifold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Trifold PowerPoint Poster Presentation</dc:title>
  <dc:subject>Research poster presentation template </dc:subject>
  <dc:creator>PosterPresentations.com </dc:creator>
  <cp:keywords>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Rebecca J. Berzins</cp:lastModifiedBy>
  <cp:revision>69</cp:revision>
  <dcterms:created xsi:type="dcterms:W3CDTF">2012-02-03T23:30:52Z</dcterms:created>
  <dcterms:modified xsi:type="dcterms:W3CDTF">2021-04-11T02:34:10Z</dcterms:modified>
  <cp:category>Research poster templates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0x01010026CA8B6A74E8C941AEDAD107CE3E6AE5</vt:lpwstr>
  </property>
</Properties>
</file>