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7" r:id="rId2"/>
  </p:sldIdLst>
  <p:sldSz cx="51206400" cy="32918400"/>
  <p:notesSz cx="6858000" cy="9144000"/>
  <p:defaultTextStyle>
    <a:lvl1pPr defTabSz="4806453">
      <a:defRPr sz="9400">
        <a:latin typeface="+mj-lt"/>
        <a:ea typeface="+mj-ea"/>
        <a:cs typeface="+mj-cs"/>
        <a:sym typeface="Helvetica"/>
      </a:defRPr>
    </a:lvl1pPr>
    <a:lvl2pPr defTabSz="4806453">
      <a:defRPr sz="9400">
        <a:latin typeface="+mj-lt"/>
        <a:ea typeface="+mj-ea"/>
        <a:cs typeface="+mj-cs"/>
        <a:sym typeface="Helvetica"/>
      </a:defRPr>
    </a:lvl2pPr>
    <a:lvl3pPr defTabSz="4806453">
      <a:defRPr sz="9400">
        <a:latin typeface="+mj-lt"/>
        <a:ea typeface="+mj-ea"/>
        <a:cs typeface="+mj-cs"/>
        <a:sym typeface="Helvetica"/>
      </a:defRPr>
    </a:lvl3pPr>
    <a:lvl4pPr defTabSz="4806453">
      <a:defRPr sz="9400">
        <a:latin typeface="+mj-lt"/>
        <a:ea typeface="+mj-ea"/>
        <a:cs typeface="+mj-cs"/>
        <a:sym typeface="Helvetica"/>
      </a:defRPr>
    </a:lvl4pPr>
    <a:lvl5pPr defTabSz="4806453">
      <a:defRPr sz="9400">
        <a:latin typeface="+mj-lt"/>
        <a:ea typeface="+mj-ea"/>
        <a:cs typeface="+mj-cs"/>
        <a:sym typeface="Helvetica"/>
      </a:defRPr>
    </a:lvl5pPr>
    <a:lvl6pPr defTabSz="4806453">
      <a:defRPr sz="9400">
        <a:latin typeface="+mj-lt"/>
        <a:ea typeface="+mj-ea"/>
        <a:cs typeface="+mj-cs"/>
        <a:sym typeface="Helvetica"/>
      </a:defRPr>
    </a:lvl6pPr>
    <a:lvl7pPr defTabSz="4806453">
      <a:defRPr sz="9400">
        <a:latin typeface="+mj-lt"/>
        <a:ea typeface="+mj-ea"/>
        <a:cs typeface="+mj-cs"/>
        <a:sym typeface="Helvetica"/>
      </a:defRPr>
    </a:lvl7pPr>
    <a:lvl8pPr defTabSz="4806453">
      <a:defRPr sz="9400">
        <a:latin typeface="+mj-lt"/>
        <a:ea typeface="+mj-ea"/>
        <a:cs typeface="+mj-cs"/>
        <a:sym typeface="Helvetica"/>
      </a:defRPr>
    </a:lvl8pPr>
    <a:lvl9pPr defTabSz="4806453">
      <a:defRPr sz="9400">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D4EA"/>
          </a:solidFill>
        </a:fill>
      </a:tcStyle>
    </a:wholeTbl>
    <a:band2H>
      <a:tcTxStyle/>
      <a:tcStyle>
        <a:tcBdr/>
        <a:fill>
          <a:solidFill>
            <a:srgbClr val="E8EBF5"/>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72C4"/>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472C4"/>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833"/>
  </p:normalViewPr>
  <p:slideViewPr>
    <p:cSldViewPr snapToGrid="0" snapToObjects="1">
      <p:cViewPr varScale="1">
        <p:scale>
          <a:sx n="22" d="100"/>
          <a:sy n="22" d="100"/>
        </p:scale>
        <p:origin x="1480"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5" name="Shape 25"/>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Without Guides">
    <p:spTree>
      <p:nvGrpSpPr>
        <p:cNvPr id="1" name=""/>
        <p:cNvGrpSpPr/>
        <p:nvPr/>
      </p:nvGrpSpPr>
      <p:grpSpPr>
        <a:xfrm>
          <a:off x="0" y="0"/>
          <a:ext cx="0" cy="0"/>
          <a:chOff x="0" y="0"/>
          <a:chExt cx="0" cy="0"/>
        </a:xfrm>
      </p:grpSpPr>
      <p:sp>
        <p:nvSpPr>
          <p:cNvPr id="15" name="Shape 15"/>
          <p:cNvSpPr/>
          <p:nvPr/>
        </p:nvSpPr>
        <p:spPr>
          <a:xfrm>
            <a:off x="0" y="0"/>
            <a:ext cx="51206400" cy="4800600"/>
          </a:xfrm>
          <a:prstGeom prst="rect">
            <a:avLst/>
          </a:prstGeom>
          <a:solidFill>
            <a:srgbClr val="4472C4"/>
          </a:solidFill>
          <a:ln w="12700">
            <a:miter lim="400000"/>
          </a:ln>
        </p:spPr>
        <p:txBody>
          <a:bodyPr lIns="0" tIns="0" rIns="0" bIns="0" anchor="ctr"/>
          <a:lstStyle/>
          <a:p>
            <a:pPr lvl="0">
              <a:defRPr sz="10900">
                <a:latin typeface="Arial"/>
                <a:ea typeface="Arial"/>
                <a:cs typeface="Arial"/>
                <a:sym typeface="Arial"/>
              </a:defRPr>
            </a:pPr>
            <a:endParaRPr/>
          </a:p>
        </p:txBody>
      </p:sp>
      <p:sp>
        <p:nvSpPr>
          <p:cNvPr id="16" name="Shape 16"/>
          <p:cNvSpPr/>
          <p:nvPr/>
        </p:nvSpPr>
        <p:spPr>
          <a:xfrm>
            <a:off x="457200" y="5375854"/>
            <a:ext cx="12234672" cy="26736676"/>
          </a:xfrm>
          <a:prstGeom prst="roundRect">
            <a:avLst>
              <a:gd name="adj" fmla="val 1996"/>
            </a:avLst>
          </a:prstGeom>
          <a:gradFill>
            <a:gsLst>
              <a:gs pos="0">
                <a:srgbClr val="F6F8FC"/>
              </a:gs>
              <a:gs pos="100000">
                <a:srgbClr val="ECF1F9"/>
              </a:gs>
            </a:gsLst>
            <a:lin ang="5400000"/>
          </a:gradFill>
          <a:ln w="3175">
            <a:solidFill>
              <a:srgbClr val="4472C4">
                <a:alpha val="50000"/>
              </a:srgbClr>
            </a:solidFill>
          </a:ln>
        </p:spPr>
        <p:txBody>
          <a:bodyPr lIns="0" tIns="0" rIns="0" bIns="0" anchor="ctr"/>
          <a:lstStyle/>
          <a:p>
            <a:pPr lvl="0" algn="ctr">
              <a:defRPr sz="3800">
                <a:solidFill>
                  <a:srgbClr val="FFFFFF"/>
                </a:solidFill>
                <a:latin typeface="Calibri"/>
                <a:ea typeface="Calibri"/>
                <a:cs typeface="Calibri"/>
                <a:sym typeface="Calibri"/>
              </a:defRPr>
            </a:pPr>
            <a:endParaRPr/>
          </a:p>
        </p:txBody>
      </p:sp>
      <p:sp>
        <p:nvSpPr>
          <p:cNvPr id="17" name="Shape 17"/>
          <p:cNvSpPr/>
          <p:nvPr/>
        </p:nvSpPr>
        <p:spPr>
          <a:xfrm>
            <a:off x="0" y="4814696"/>
            <a:ext cx="51206401" cy="11"/>
          </a:xfrm>
          <a:prstGeom prst="line">
            <a:avLst/>
          </a:prstGeom>
          <a:ln w="38100">
            <a:solidFill>
              <a:srgbClr val="2F5597"/>
            </a:solidFill>
          </a:ln>
        </p:spPr>
        <p:txBody>
          <a:bodyPr lIns="0" tIns="0" rIns="0" bIns="0"/>
          <a:lstStyle/>
          <a:p>
            <a:pPr lvl="0" defTabSz="457200">
              <a:defRPr sz="1200"/>
            </a:pPr>
            <a:endParaRPr/>
          </a:p>
        </p:txBody>
      </p:sp>
      <p:sp>
        <p:nvSpPr>
          <p:cNvPr id="18" name="Shape 18"/>
          <p:cNvSpPr/>
          <p:nvPr/>
        </p:nvSpPr>
        <p:spPr>
          <a:xfrm>
            <a:off x="13142976" y="5375854"/>
            <a:ext cx="12234672" cy="26736676"/>
          </a:xfrm>
          <a:prstGeom prst="roundRect">
            <a:avLst>
              <a:gd name="adj" fmla="val 1996"/>
            </a:avLst>
          </a:prstGeom>
          <a:gradFill>
            <a:gsLst>
              <a:gs pos="0">
                <a:srgbClr val="F6F8FC"/>
              </a:gs>
              <a:gs pos="100000">
                <a:srgbClr val="ECF1F9"/>
              </a:gs>
            </a:gsLst>
            <a:lin ang="5400000"/>
          </a:gradFill>
          <a:ln w="3175">
            <a:solidFill>
              <a:srgbClr val="4472C4">
                <a:alpha val="50000"/>
              </a:srgbClr>
            </a:solidFill>
          </a:ln>
        </p:spPr>
        <p:txBody>
          <a:bodyPr lIns="0" tIns="0" rIns="0" bIns="0" anchor="ctr"/>
          <a:lstStyle/>
          <a:p>
            <a:pPr lvl="0" algn="ctr">
              <a:defRPr sz="3800">
                <a:solidFill>
                  <a:srgbClr val="FFFFFF"/>
                </a:solidFill>
                <a:latin typeface="Calibri"/>
                <a:ea typeface="Calibri"/>
                <a:cs typeface="Calibri"/>
                <a:sym typeface="Calibri"/>
              </a:defRPr>
            </a:pPr>
            <a:endParaRPr/>
          </a:p>
        </p:txBody>
      </p:sp>
      <p:grpSp>
        <p:nvGrpSpPr>
          <p:cNvPr id="21" name="Group 21"/>
          <p:cNvGrpSpPr/>
          <p:nvPr/>
        </p:nvGrpSpPr>
        <p:grpSpPr>
          <a:xfrm>
            <a:off x="25828738" y="5375854"/>
            <a:ext cx="12234702" cy="26736676"/>
            <a:chOff x="-1" y="0"/>
            <a:chExt cx="12234700" cy="26736675"/>
          </a:xfrm>
        </p:grpSpPr>
        <p:sp>
          <p:nvSpPr>
            <p:cNvPr id="19" name="Shape 19"/>
            <p:cNvSpPr/>
            <p:nvPr/>
          </p:nvSpPr>
          <p:spPr>
            <a:xfrm>
              <a:off x="-2" y="0"/>
              <a:ext cx="12234702" cy="26736675"/>
            </a:xfrm>
            <a:prstGeom prst="roundRect">
              <a:avLst>
                <a:gd name="adj" fmla="val 1996"/>
              </a:avLst>
            </a:prstGeom>
            <a:gradFill flip="none" rotWithShape="1">
              <a:gsLst>
                <a:gs pos="0">
                  <a:srgbClr val="F6F8FC"/>
                </a:gs>
                <a:gs pos="100000">
                  <a:srgbClr val="ECF1F9"/>
                </a:gs>
              </a:gsLst>
              <a:lin ang="5400000" scaled="0"/>
            </a:gradFill>
            <a:ln w="3175" cap="flat">
              <a:solidFill>
                <a:srgbClr val="4472C4">
                  <a:alpha val="50000"/>
                </a:srgbClr>
              </a:solidFill>
              <a:prstDash val="solid"/>
              <a:bevel/>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20" name="Shape 20"/>
            <p:cNvSpPr/>
            <p:nvPr/>
          </p:nvSpPr>
          <p:spPr>
            <a:xfrm>
              <a:off x="71525" y="13088938"/>
              <a:ext cx="12091649" cy="558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3800">
                  <a:solidFill>
                    <a:srgbClr val="FFFFFF"/>
                  </a:solidFill>
                  <a:latin typeface="Calibri"/>
                  <a:ea typeface="Calibri"/>
                  <a:cs typeface="Calibri"/>
                  <a:sym typeface="Calibri"/>
                </a:defRPr>
              </a:lvl1pPr>
            </a:lstStyle>
            <a:p>
              <a:pPr lvl="0">
                <a:defRPr sz="1800">
                  <a:solidFill>
                    <a:srgbClr val="000000"/>
                  </a:solidFill>
                </a:defRPr>
              </a:pPr>
              <a:r>
                <a:rPr sz="3800">
                  <a:solidFill>
                    <a:srgbClr val="FFFFFF"/>
                  </a:solidFill>
                </a:rPr>
                <a:t>d</a:t>
              </a:r>
            </a:p>
          </p:txBody>
        </p:sp>
      </p:grpSp>
      <p:sp>
        <p:nvSpPr>
          <p:cNvPr id="22" name="Shape 22"/>
          <p:cNvSpPr/>
          <p:nvPr/>
        </p:nvSpPr>
        <p:spPr>
          <a:xfrm>
            <a:off x="38514526" y="5375854"/>
            <a:ext cx="12234683" cy="26736676"/>
          </a:xfrm>
          <a:prstGeom prst="roundRect">
            <a:avLst>
              <a:gd name="adj" fmla="val 1996"/>
            </a:avLst>
          </a:prstGeom>
          <a:gradFill>
            <a:gsLst>
              <a:gs pos="0">
                <a:srgbClr val="F6F8FC"/>
              </a:gs>
              <a:gs pos="100000">
                <a:srgbClr val="ECF1F9"/>
              </a:gs>
            </a:gsLst>
            <a:lin ang="5400000"/>
          </a:gradFill>
          <a:ln w="3175">
            <a:solidFill>
              <a:srgbClr val="4472C4">
                <a:alpha val="50000"/>
              </a:srgbClr>
            </a:solidFill>
          </a:ln>
        </p:spPr>
        <p:txBody>
          <a:bodyPr lIns="0" tIns="0" rIns="0" bIns="0" anchor="ctr"/>
          <a:lstStyle/>
          <a:p>
            <a:pPr lvl="0" algn="ctr">
              <a:defRPr sz="3800">
                <a:solidFill>
                  <a:srgbClr val="FFFFFF"/>
                </a:solidFill>
                <a:latin typeface="Calibri"/>
                <a:ea typeface="Calibri"/>
                <a:cs typeface="Calibri"/>
                <a:sym typeface="Calibri"/>
              </a:defRPr>
            </a:pPr>
            <a:endParaRPr/>
          </a:p>
        </p:txBody>
      </p:sp>
      <p:sp>
        <p:nvSpPr>
          <p:cNvPr id="23" name="Shape 23"/>
          <p:cNvSpPr/>
          <p:nvPr/>
        </p:nvSpPr>
        <p:spPr>
          <a:xfrm>
            <a:off x="615385" y="32324572"/>
            <a:ext cx="3006121" cy="383088"/>
          </a:xfrm>
          <a:prstGeom prst="rect">
            <a:avLst/>
          </a:prstGeom>
          <a:ln w="12700">
            <a:miter lim="400000"/>
          </a:ln>
          <a:extLst>
            <a:ext uri="{C572A759-6A51-4108-AA02-DFA0A04FC94B}">
              <ma14:wrappingTextBoxFlag xmlns:ma14="http://schemas.microsoft.com/office/mac/drawingml/2011/main" xmlns="" val="1"/>
            </a:ext>
          </a:extLst>
        </p:spPr>
        <p:txBody>
          <a:bodyPr lIns="35485" tIns="35485" rIns="35485" bIns="35485">
            <a:spAutoFit/>
          </a:bodyPr>
          <a:lstStyle/>
          <a:p>
            <a:pPr lvl="0">
              <a:lnSpc>
                <a:spcPct val="65000"/>
              </a:lnSpc>
              <a:spcBef>
                <a:spcPts val="300"/>
              </a:spcBef>
              <a:defRPr sz="1800"/>
            </a:pPr>
            <a:r>
              <a:rPr sz="600" b="1">
                <a:solidFill>
                  <a:srgbClr val="BFBFBF"/>
                </a:solidFill>
                <a:latin typeface="Arial"/>
                <a:ea typeface="Arial"/>
                <a:cs typeface="Arial"/>
                <a:sym typeface="Arial"/>
              </a:rPr>
              <a:t>RESEARCH POSTER PRESENTATION TEMPLATE  © 2019</a:t>
            </a:r>
            <a:endParaRPr>
              <a:latin typeface="Calibri"/>
              <a:ea typeface="Calibri"/>
              <a:cs typeface="Calibri"/>
              <a:sym typeface="Calibri"/>
            </a:endParaRPr>
          </a:p>
          <a:p>
            <a:pPr lvl="0">
              <a:lnSpc>
                <a:spcPct val="65000"/>
              </a:lnSpc>
              <a:spcBef>
                <a:spcPts val="700"/>
              </a:spcBef>
              <a:defRPr sz="1800"/>
            </a:pPr>
            <a:r>
              <a:rPr sz="1200" b="1">
                <a:solidFill>
                  <a:srgbClr val="BFBFBF"/>
                </a:solidFill>
                <a:latin typeface="Arial"/>
                <a:ea typeface="Arial"/>
                <a:cs typeface="Arial"/>
                <a:sym typeface="Arial"/>
              </a:rPr>
              <a:t>www.PosterPresentations.com</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AE3F3"/>
            </a:gs>
            <a:gs pos="99000">
              <a:srgbClr val="DAE3F3"/>
            </a:gs>
          </a:gsLst>
          <a:lin ang="5400000" scaled="0"/>
        </a:gradFill>
        <a:effectLst/>
      </p:bgPr>
    </p:bg>
    <p:spTree>
      <p:nvGrpSpPr>
        <p:cNvPr id="1" name=""/>
        <p:cNvGrpSpPr/>
        <p:nvPr/>
      </p:nvGrpSpPr>
      <p:grpSpPr>
        <a:xfrm>
          <a:off x="0" y="0"/>
          <a:ext cx="0" cy="0"/>
          <a:chOff x="0" y="0"/>
          <a:chExt cx="0" cy="0"/>
        </a:xfrm>
      </p:grpSpPr>
      <p:sp>
        <p:nvSpPr>
          <p:cNvPr id="2" name="Shape 2"/>
          <p:cNvSpPr/>
          <p:nvPr/>
        </p:nvSpPr>
        <p:spPr>
          <a:xfrm>
            <a:off x="0" y="0"/>
            <a:ext cx="51206400" cy="4800600"/>
          </a:xfrm>
          <a:prstGeom prst="rect">
            <a:avLst/>
          </a:prstGeom>
          <a:solidFill>
            <a:srgbClr val="4472C4"/>
          </a:solidFill>
          <a:ln w="12700">
            <a:miter lim="400000"/>
          </a:ln>
        </p:spPr>
        <p:txBody>
          <a:bodyPr lIns="0" tIns="0" rIns="0" bIns="0" anchor="ctr"/>
          <a:lstStyle/>
          <a:p>
            <a:pPr lvl="0">
              <a:defRPr sz="3800">
                <a:latin typeface="Arial"/>
                <a:ea typeface="Arial"/>
                <a:cs typeface="Arial"/>
                <a:sym typeface="Arial"/>
              </a:defRPr>
            </a:pPr>
            <a:endParaRPr/>
          </a:p>
        </p:txBody>
      </p:sp>
      <p:sp>
        <p:nvSpPr>
          <p:cNvPr id="3" name="Shape 3"/>
          <p:cNvSpPr/>
          <p:nvPr/>
        </p:nvSpPr>
        <p:spPr>
          <a:xfrm>
            <a:off x="677102" y="32324572"/>
            <a:ext cx="3006121" cy="383088"/>
          </a:xfrm>
          <a:prstGeom prst="rect">
            <a:avLst/>
          </a:prstGeom>
          <a:ln w="12700">
            <a:miter lim="400000"/>
          </a:ln>
          <a:extLst>
            <a:ext uri="{C572A759-6A51-4108-AA02-DFA0A04FC94B}">
              <ma14:wrappingTextBoxFlag xmlns:ma14="http://schemas.microsoft.com/office/mac/drawingml/2011/main" xmlns="" val="1"/>
            </a:ext>
          </a:extLst>
        </p:spPr>
        <p:txBody>
          <a:bodyPr lIns="35485" tIns="35485" rIns="35485" bIns="35485">
            <a:spAutoFit/>
          </a:bodyPr>
          <a:lstStyle/>
          <a:p>
            <a:pPr lvl="0">
              <a:lnSpc>
                <a:spcPct val="65000"/>
              </a:lnSpc>
              <a:spcBef>
                <a:spcPts val="300"/>
              </a:spcBef>
              <a:defRPr sz="1800"/>
            </a:pPr>
            <a:r>
              <a:rPr sz="600" b="1">
                <a:solidFill>
                  <a:srgbClr val="BFBFBF"/>
                </a:solidFill>
                <a:latin typeface="Arial"/>
                <a:ea typeface="Arial"/>
                <a:cs typeface="Arial"/>
                <a:sym typeface="Arial"/>
              </a:rPr>
              <a:t>RESEARCH POSTER PRESENTATION TEMPLATE  © 2019</a:t>
            </a:r>
          </a:p>
          <a:p>
            <a:pPr lvl="0">
              <a:lnSpc>
                <a:spcPct val="65000"/>
              </a:lnSpc>
              <a:spcBef>
                <a:spcPts val="700"/>
              </a:spcBef>
              <a:defRPr sz="1800"/>
            </a:pPr>
            <a:r>
              <a:rPr sz="1200" b="1">
                <a:solidFill>
                  <a:srgbClr val="BFBFBF"/>
                </a:solidFill>
                <a:latin typeface="Arial"/>
                <a:ea typeface="Arial"/>
                <a:cs typeface="Arial"/>
                <a:sym typeface="Arial"/>
              </a:rPr>
              <a:t>www.PosterPresentations.com</a:t>
            </a:r>
          </a:p>
        </p:txBody>
      </p:sp>
      <p:sp>
        <p:nvSpPr>
          <p:cNvPr id="4" name="Shape 4"/>
          <p:cNvSpPr/>
          <p:nvPr/>
        </p:nvSpPr>
        <p:spPr>
          <a:xfrm>
            <a:off x="457200" y="5375854"/>
            <a:ext cx="12234672" cy="26736676"/>
          </a:xfrm>
          <a:prstGeom prst="roundRect">
            <a:avLst>
              <a:gd name="adj" fmla="val 1996"/>
            </a:avLst>
          </a:prstGeom>
          <a:gradFill>
            <a:gsLst>
              <a:gs pos="0">
                <a:srgbClr val="F6F8FC"/>
              </a:gs>
              <a:gs pos="100000">
                <a:srgbClr val="ECF1F9"/>
              </a:gs>
            </a:gsLst>
            <a:lin ang="5400000"/>
          </a:gradFill>
          <a:ln w="3175">
            <a:solidFill>
              <a:srgbClr val="4472C4">
                <a:alpha val="50000"/>
              </a:srgbClr>
            </a:solidFill>
          </a:ln>
        </p:spPr>
        <p:txBody>
          <a:bodyPr lIns="0" tIns="0" rIns="0" bIns="0" anchor="ctr"/>
          <a:lstStyle/>
          <a:p>
            <a:pPr lvl="0" algn="ctr">
              <a:defRPr sz="3800">
                <a:solidFill>
                  <a:srgbClr val="FFFFFF"/>
                </a:solidFill>
                <a:latin typeface="Arial"/>
                <a:ea typeface="Arial"/>
                <a:cs typeface="Arial"/>
                <a:sym typeface="Arial"/>
              </a:defRPr>
            </a:pPr>
            <a:endParaRPr/>
          </a:p>
        </p:txBody>
      </p:sp>
      <p:sp>
        <p:nvSpPr>
          <p:cNvPr id="5" name="Shape 5"/>
          <p:cNvSpPr/>
          <p:nvPr/>
        </p:nvSpPr>
        <p:spPr>
          <a:xfrm>
            <a:off x="0" y="4814696"/>
            <a:ext cx="51206401" cy="11"/>
          </a:xfrm>
          <a:prstGeom prst="line">
            <a:avLst/>
          </a:prstGeom>
          <a:ln w="38100">
            <a:solidFill>
              <a:srgbClr val="2F5597"/>
            </a:solidFill>
          </a:ln>
        </p:spPr>
        <p:txBody>
          <a:bodyPr lIns="0" tIns="0" rIns="0" bIns="0"/>
          <a:lstStyle/>
          <a:p>
            <a:pPr lvl="0" defTabSz="457200">
              <a:defRPr sz="1200"/>
            </a:pPr>
            <a:endParaRPr/>
          </a:p>
        </p:txBody>
      </p:sp>
      <p:sp>
        <p:nvSpPr>
          <p:cNvPr id="6" name="Shape 6"/>
          <p:cNvSpPr/>
          <p:nvPr/>
        </p:nvSpPr>
        <p:spPr>
          <a:xfrm>
            <a:off x="13142976" y="5375854"/>
            <a:ext cx="12234672" cy="26736676"/>
          </a:xfrm>
          <a:prstGeom prst="roundRect">
            <a:avLst>
              <a:gd name="adj" fmla="val 1996"/>
            </a:avLst>
          </a:prstGeom>
          <a:gradFill>
            <a:gsLst>
              <a:gs pos="0">
                <a:srgbClr val="F6F8FC"/>
              </a:gs>
              <a:gs pos="100000">
                <a:srgbClr val="ECF1F9"/>
              </a:gs>
            </a:gsLst>
            <a:lin ang="5400000"/>
          </a:gradFill>
          <a:ln w="3175">
            <a:solidFill>
              <a:srgbClr val="4472C4">
                <a:alpha val="50000"/>
              </a:srgbClr>
            </a:solidFill>
          </a:ln>
        </p:spPr>
        <p:txBody>
          <a:bodyPr lIns="0" tIns="0" rIns="0" bIns="0" anchor="ctr"/>
          <a:lstStyle/>
          <a:p>
            <a:pPr lvl="0" algn="ctr">
              <a:defRPr sz="3800">
                <a:solidFill>
                  <a:srgbClr val="FFFFFF"/>
                </a:solidFill>
                <a:latin typeface="Arial"/>
                <a:ea typeface="Arial"/>
                <a:cs typeface="Arial"/>
                <a:sym typeface="Arial"/>
              </a:defRPr>
            </a:pPr>
            <a:endParaRPr/>
          </a:p>
        </p:txBody>
      </p:sp>
      <p:sp>
        <p:nvSpPr>
          <p:cNvPr id="7" name="Shape 7"/>
          <p:cNvSpPr/>
          <p:nvPr/>
        </p:nvSpPr>
        <p:spPr>
          <a:xfrm>
            <a:off x="25828752" y="5375854"/>
            <a:ext cx="12234672" cy="26736676"/>
          </a:xfrm>
          <a:prstGeom prst="roundRect">
            <a:avLst>
              <a:gd name="adj" fmla="val 1996"/>
            </a:avLst>
          </a:prstGeom>
          <a:gradFill>
            <a:gsLst>
              <a:gs pos="0">
                <a:srgbClr val="F6F8FC"/>
              </a:gs>
              <a:gs pos="100000">
                <a:srgbClr val="ECF1F9"/>
              </a:gs>
            </a:gsLst>
            <a:lin ang="5400000"/>
          </a:gradFill>
          <a:ln w="3175">
            <a:solidFill>
              <a:srgbClr val="4472C4">
                <a:alpha val="50000"/>
              </a:srgbClr>
            </a:solidFill>
          </a:ln>
        </p:spPr>
        <p:txBody>
          <a:bodyPr lIns="0" tIns="0" rIns="0" bIns="0" anchor="ctr"/>
          <a:lstStyle/>
          <a:p>
            <a:pPr lvl="0" algn="ctr">
              <a:defRPr sz="3800">
                <a:solidFill>
                  <a:srgbClr val="FFFFFF"/>
                </a:solidFill>
                <a:latin typeface="Arial"/>
                <a:ea typeface="Arial"/>
                <a:cs typeface="Arial"/>
                <a:sym typeface="Arial"/>
              </a:defRPr>
            </a:pPr>
            <a:endParaRPr/>
          </a:p>
        </p:txBody>
      </p:sp>
      <p:sp>
        <p:nvSpPr>
          <p:cNvPr id="8" name="Shape 8"/>
          <p:cNvSpPr/>
          <p:nvPr/>
        </p:nvSpPr>
        <p:spPr>
          <a:xfrm>
            <a:off x="38514526" y="5375854"/>
            <a:ext cx="12234683" cy="26736676"/>
          </a:xfrm>
          <a:prstGeom prst="roundRect">
            <a:avLst>
              <a:gd name="adj" fmla="val 1996"/>
            </a:avLst>
          </a:prstGeom>
          <a:gradFill>
            <a:gsLst>
              <a:gs pos="0">
                <a:srgbClr val="F6F8FC"/>
              </a:gs>
              <a:gs pos="100000">
                <a:srgbClr val="ECF1F9"/>
              </a:gs>
            </a:gsLst>
            <a:lin ang="5400000"/>
          </a:gradFill>
          <a:ln w="3175">
            <a:solidFill>
              <a:srgbClr val="4472C4">
                <a:alpha val="50000"/>
              </a:srgbClr>
            </a:solidFill>
          </a:ln>
        </p:spPr>
        <p:txBody>
          <a:bodyPr lIns="0" tIns="0" rIns="0" bIns="0" anchor="ctr"/>
          <a:lstStyle/>
          <a:p>
            <a:pPr lvl="0" algn="ctr">
              <a:defRPr sz="3800">
                <a:solidFill>
                  <a:srgbClr val="FFFFFF"/>
                </a:solidFill>
                <a:latin typeface="Arial"/>
                <a:ea typeface="Arial"/>
                <a:cs typeface="Arial"/>
                <a:sym typeface="Arial"/>
              </a:defRPr>
            </a:pPr>
            <a:endParaRPr/>
          </a:p>
        </p:txBody>
      </p:sp>
      <p:graphicFrame>
        <p:nvGraphicFramePr>
          <p:cNvPr id="9" name="Table 9"/>
          <p:cNvGraphicFramePr/>
          <p:nvPr/>
        </p:nvGraphicFramePr>
        <p:xfrm>
          <a:off x="-10227975" y="-3"/>
          <a:ext cx="9776869" cy="32921907"/>
        </p:xfrm>
        <a:graphic>
          <a:graphicData uri="http://schemas.openxmlformats.org/drawingml/2006/table">
            <a:tbl>
              <a:tblPr firstRow="1" bandRow="1">
                <a:tableStyleId>{4C3C2611-4C71-4FC5-86AE-919BDF0F9419}</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lvl="0" algn="ctr" defTabSz="4388899">
                        <a:defRPr sz="1800" b="0" i="0">
                          <a:solidFill>
                            <a:srgbClr val="000000"/>
                          </a:solidFill>
                        </a:defRPr>
                      </a:pPr>
                      <a:r>
                        <a:rPr sz="3600" spc="600">
                          <a:solidFill>
                            <a:srgbClr val="1F3A4E"/>
                          </a:solidFill>
                          <a:latin typeface="Arial Black"/>
                          <a:ea typeface="Arial Black"/>
                          <a:cs typeface="Arial Black"/>
                          <a:sym typeface="Arial Black"/>
                        </a:rPr>
                        <a:t>QUICK START GUIDE</a:t>
                      </a:r>
                      <a:br>
                        <a:rPr sz="3600" spc="600">
                          <a:solidFill>
                            <a:srgbClr val="1F3A4E"/>
                          </a:solidFill>
                          <a:latin typeface="Arial Black"/>
                          <a:ea typeface="Arial Black"/>
                          <a:cs typeface="Arial Black"/>
                          <a:sym typeface="Arial Black"/>
                        </a:rPr>
                      </a:br>
                      <a:r>
                        <a:rPr sz="2800" b="1">
                          <a:solidFill>
                            <a:srgbClr val="FF0000"/>
                          </a:solidFill>
                          <a:latin typeface="Trebuchet MS"/>
                          <a:ea typeface="Trebuchet MS"/>
                          <a:cs typeface="Trebuchet MS"/>
                          <a:sym typeface="Trebuchet MS"/>
                        </a:rPr>
                        <a:t>(THIS SIDEBAR WILL NOT PRINT)</a:t>
                      </a:r>
                    </a:p>
                  </a:txBody>
                  <a:tcPr marL="137160" marR="137160" marT="137160" marB="137160" horzOverflow="overflow">
                    <a:solidFill>
                      <a:srgbClr val="FFC000"/>
                    </a:solidFill>
                  </a:tcPr>
                </a:tc>
                <a:tc hMerge="1">
                  <a:txBody>
                    <a:bodyPr/>
                    <a:lstStyle/>
                    <a:p>
                      <a:endParaRPr lang="en-US"/>
                    </a:p>
                  </a:txBody>
                  <a:tcPr/>
                </a:tc>
                <a:extLst>
                  <a:ext uri="{0D108BD9-81ED-4DB2-BD59-A6C34878D82A}">
                    <a16:rowId xmlns:a16="http://schemas.microsoft.com/office/drawing/2014/main" val="10000"/>
                  </a:ext>
                </a:extLst>
              </a:tr>
              <a:tr h="4263426">
                <a:tc gridSpan="2">
                  <a:txBody>
                    <a:bodyPr/>
                    <a:lstStyle/>
                    <a:p>
                      <a:pPr lvl="0" algn="l" defTabSz="3765639">
                        <a:defRPr sz="1800" b="0" i="0"/>
                      </a:pPr>
                      <a:r>
                        <a:rPr sz="2000" b="1">
                          <a:solidFill>
                            <a:srgbClr val="D9D9D9"/>
                          </a:solidFill>
                          <a:latin typeface="+mn-lt"/>
                          <a:ea typeface="+mn-ea"/>
                          <a:cs typeface="+mn-cs"/>
                        </a:rPr>
                        <a:t>This PowerPoint template produces a </a:t>
                      </a:r>
                      <a:r>
                        <a:rPr sz="2000" b="1">
                          <a:solidFill>
                            <a:srgbClr val="FFC000"/>
                          </a:solidFill>
                          <a:latin typeface="+mn-lt"/>
                          <a:ea typeface="+mn-ea"/>
                          <a:cs typeface="+mn-cs"/>
                        </a:rPr>
                        <a:t>36”x56" </a:t>
                      </a:r>
                      <a:r>
                        <a:rPr sz="2000" b="1">
                          <a:solidFill>
                            <a:srgbClr val="D9D9D9"/>
                          </a:solidFill>
                          <a:latin typeface="+mn-lt"/>
                          <a:ea typeface="+mn-ea"/>
                          <a:cs typeface="+mn-cs"/>
                        </a:rPr>
                        <a:t>presentation poster. You can use it to create your research poster by placing your title, subtitle, text, tables, charts and photos. </a:t>
                      </a:r>
                      <a:endParaRPr sz="2000">
                        <a:solidFill>
                          <a:srgbClr val="D9D9D9"/>
                        </a:solidFill>
                        <a:latin typeface="+mn-lt"/>
                        <a:ea typeface="+mn-ea"/>
                        <a:cs typeface="+mn-cs"/>
                      </a:endParaRPr>
                    </a:p>
                    <a:p>
                      <a:pPr lvl="0" algn="l" defTabSz="3765639">
                        <a:defRPr sz="1800" b="0" i="0"/>
                      </a:pPr>
                      <a:endParaRPr sz="2000">
                        <a:solidFill>
                          <a:srgbClr val="D9D9D9"/>
                        </a:solidFill>
                        <a:latin typeface="+mn-lt"/>
                        <a:ea typeface="+mn-ea"/>
                        <a:cs typeface="+mn-cs"/>
                      </a:endParaRPr>
                    </a:p>
                    <a:p>
                      <a:pPr lvl="0" algn="l" defTabSz="3765639">
                        <a:defRPr sz="1800" b="0" i="0"/>
                      </a:pPr>
                      <a:r>
                        <a:rPr sz="2000" b="1">
                          <a:solidFill>
                            <a:srgbClr val="D9D9D9"/>
                          </a:solidFill>
                          <a:latin typeface="+mn-lt"/>
                          <a:ea typeface="+mn-ea"/>
                          <a:cs typeface="+mn-cs"/>
                        </a:rPr>
                        <a:t>We provide a series of online tutorials that will guide you through the poster design process and answer your poster production questions. For complete template tutorials, go online to </a:t>
                      </a:r>
                      <a:r>
                        <a:rPr sz="2000" b="1">
                          <a:solidFill>
                            <a:srgbClr val="FFC000"/>
                          </a:solidFill>
                          <a:latin typeface="+mn-lt"/>
                          <a:ea typeface="+mn-ea"/>
                          <a:cs typeface="+mn-cs"/>
                        </a:rPr>
                        <a:t>PosterPresentations.com</a:t>
                      </a:r>
                      <a:r>
                        <a:rPr sz="2000" b="1">
                          <a:solidFill>
                            <a:srgbClr val="D9D9D9"/>
                          </a:solidFill>
                          <a:latin typeface="+mn-lt"/>
                          <a:ea typeface="+mn-ea"/>
                          <a:cs typeface="+mn-cs"/>
                        </a:rPr>
                        <a:t> and click on the  </a:t>
                      </a:r>
                      <a:r>
                        <a:rPr sz="2000" b="1">
                          <a:solidFill>
                            <a:srgbClr val="FFC000"/>
                          </a:solidFill>
                          <a:latin typeface="+mn-lt"/>
                          <a:ea typeface="+mn-ea"/>
                          <a:cs typeface="+mn-cs"/>
                        </a:rPr>
                        <a:t>HELP DESK</a:t>
                      </a:r>
                      <a:r>
                        <a:rPr sz="2000" b="1">
                          <a:solidFill>
                            <a:srgbClr val="D9D9D9"/>
                          </a:solidFill>
                          <a:latin typeface="+mn-lt"/>
                          <a:ea typeface="+mn-ea"/>
                          <a:cs typeface="+mn-cs"/>
                        </a:rPr>
                        <a:t> tab.</a:t>
                      </a:r>
                      <a:endParaRPr sz="2000">
                        <a:solidFill>
                          <a:srgbClr val="D9D9D9"/>
                        </a:solidFill>
                        <a:latin typeface="+mn-lt"/>
                        <a:ea typeface="+mn-ea"/>
                        <a:cs typeface="+mn-cs"/>
                      </a:endParaRPr>
                    </a:p>
                    <a:p>
                      <a:pPr lvl="0" algn="l" defTabSz="3765639">
                        <a:defRPr sz="1800" b="0" i="0"/>
                      </a:pPr>
                      <a:endParaRPr sz="2000">
                        <a:solidFill>
                          <a:srgbClr val="D9D9D9"/>
                        </a:solidFill>
                        <a:latin typeface="+mn-lt"/>
                        <a:ea typeface="+mn-ea"/>
                        <a:cs typeface="+mn-cs"/>
                      </a:endParaRPr>
                    </a:p>
                    <a:p>
                      <a:pPr lvl="0" algn="l" defTabSz="3765639">
                        <a:defRPr sz="1800" b="0" i="0"/>
                      </a:pPr>
                      <a:r>
                        <a:rPr sz="2000" b="1">
                          <a:solidFill>
                            <a:srgbClr val="D9D9D9"/>
                          </a:solidFill>
                          <a:latin typeface="+mn-lt"/>
                          <a:ea typeface="+mn-ea"/>
                          <a:cs typeface="+mn-cs"/>
                        </a:rPr>
                        <a:t>To print your poster using our same-day professional printing service, go online to </a:t>
                      </a:r>
                      <a:r>
                        <a:rPr sz="2000" b="1">
                          <a:solidFill>
                            <a:srgbClr val="FFC000"/>
                          </a:solidFill>
                          <a:latin typeface="+mn-lt"/>
                          <a:ea typeface="+mn-ea"/>
                          <a:cs typeface="+mn-cs"/>
                        </a:rPr>
                        <a:t>PosterPresentations.com</a:t>
                      </a:r>
                      <a:r>
                        <a:rPr sz="2000" b="1">
                          <a:solidFill>
                            <a:srgbClr val="D9D9D9"/>
                          </a:solidFill>
                          <a:latin typeface="+mn-lt"/>
                          <a:ea typeface="+mn-ea"/>
                          <a:cs typeface="+mn-cs"/>
                        </a:rPr>
                        <a:t> and click on "</a:t>
                      </a:r>
                      <a:r>
                        <a:rPr sz="2000" b="1">
                          <a:solidFill>
                            <a:srgbClr val="FFC000"/>
                          </a:solidFill>
                          <a:latin typeface="+mn-lt"/>
                          <a:ea typeface="+mn-ea"/>
                          <a:cs typeface="+mn-cs"/>
                        </a:rPr>
                        <a:t>Order your poster</a:t>
                      </a:r>
                      <a:r>
                        <a:rPr sz="2000" b="1">
                          <a:solidFill>
                            <a:srgbClr val="D9D9D9"/>
                          </a:solidFill>
                          <a:latin typeface="+mn-lt"/>
                          <a:ea typeface="+mn-ea"/>
                          <a:cs typeface="+mn-cs"/>
                        </a:rPr>
                        <a:t>".</a:t>
                      </a:r>
                    </a:p>
                  </a:txBody>
                  <a:tcPr marL="137160" marR="137160" marT="137160" marB="137160" horzOverflow="overflow">
                    <a:solidFill>
                      <a:srgbClr val="010101"/>
                    </a:solidFill>
                  </a:tcPr>
                </a:tc>
                <a:tc hMerge="1">
                  <a:txBody>
                    <a:bodyPr/>
                    <a:lstStyle/>
                    <a:p>
                      <a:endParaRPr lang="en-US"/>
                    </a:p>
                  </a:txBody>
                  <a:tcPr/>
                </a:tc>
                <a:extLst>
                  <a:ext uri="{0D108BD9-81ED-4DB2-BD59-A6C34878D82A}">
                    <a16:rowId xmlns:a16="http://schemas.microsoft.com/office/drawing/2014/main" val="10001"/>
                  </a:ext>
                </a:extLst>
              </a:tr>
              <a:tr h="4634158">
                <a:tc>
                  <a:txBody>
                    <a:bodyPr/>
                    <a:lstStyle/>
                    <a:p>
                      <a:pPr lvl="0" algn="ctr" defTabSz="3413685">
                        <a:defRPr sz="1800" b="0" i="0"/>
                      </a:pPr>
                      <a:endParaRPr sz="2000">
                        <a:solidFill>
                          <a:srgbClr val="1F3A4E"/>
                        </a:solidFill>
                        <a:latin typeface="+mn-lt"/>
                        <a:ea typeface="+mn-ea"/>
                        <a:cs typeface="+mn-cs"/>
                      </a:endParaRPr>
                    </a:p>
                    <a:p>
                      <a:pPr lvl="0" algn="ctr" defTabSz="3413685">
                        <a:defRPr sz="1800" b="0" i="0"/>
                      </a:pPr>
                      <a:endParaRPr sz="2000">
                        <a:solidFill>
                          <a:srgbClr val="1F3A4E"/>
                        </a:solidFill>
                        <a:latin typeface="+mn-lt"/>
                        <a:ea typeface="+mn-ea"/>
                        <a:cs typeface="+mn-cs"/>
                      </a:endParaRPr>
                    </a:p>
                    <a:p>
                      <a:pPr lvl="0" algn="ctr" defTabSz="3413685">
                        <a:defRPr sz="1800" b="0" i="0"/>
                      </a:pPr>
                      <a:r>
                        <a:rPr sz="2000" b="1" i="1">
                          <a:solidFill>
                            <a:srgbClr val="FFFFFF"/>
                          </a:solidFill>
                          <a:latin typeface="+mn-lt"/>
                          <a:ea typeface="+mn-ea"/>
                          <a:cs typeface="+mn-cs"/>
                        </a:rPr>
                        <a:t>This is a template for a</a:t>
                      </a:r>
                      <a:br>
                        <a:rPr sz="2000" b="1" i="1">
                          <a:solidFill>
                            <a:srgbClr val="FFFFFF"/>
                          </a:solidFill>
                          <a:latin typeface="+mn-lt"/>
                          <a:ea typeface="+mn-ea"/>
                          <a:cs typeface="+mn-cs"/>
                        </a:rPr>
                      </a:br>
                      <a:r>
                        <a:rPr sz="2000" b="1" i="1">
                          <a:solidFill>
                            <a:srgbClr val="FFFFFF"/>
                          </a:solidFill>
                          <a:latin typeface="+mn-lt"/>
                          <a:ea typeface="+mn-ea"/>
                          <a:cs typeface="+mn-cs"/>
                        </a:rPr>
                        <a:t>presentation poster </a:t>
                      </a:r>
                      <a:br>
                        <a:rPr sz="2000" b="1" i="1">
                          <a:solidFill>
                            <a:srgbClr val="FFFFFF"/>
                          </a:solidFill>
                          <a:latin typeface="+mn-lt"/>
                          <a:ea typeface="+mn-ea"/>
                          <a:cs typeface="+mn-cs"/>
                        </a:rPr>
                      </a:br>
                      <a:r>
                        <a:rPr sz="3600" b="1" i="1">
                          <a:solidFill>
                            <a:srgbClr val="FFC000"/>
                          </a:solidFill>
                          <a:latin typeface="+mn-lt"/>
                          <a:ea typeface="+mn-ea"/>
                          <a:cs typeface="+mn-cs"/>
                        </a:rPr>
                        <a:t>36 inches tall</a:t>
                      </a:r>
                      <a:br>
                        <a:rPr sz="3600" b="1" i="1">
                          <a:solidFill>
                            <a:srgbClr val="FFC000"/>
                          </a:solidFill>
                          <a:latin typeface="+mn-lt"/>
                          <a:ea typeface="+mn-ea"/>
                          <a:cs typeface="+mn-cs"/>
                        </a:rPr>
                      </a:br>
                      <a:r>
                        <a:rPr sz="3600" b="1" i="1">
                          <a:solidFill>
                            <a:srgbClr val="FFC000"/>
                          </a:solidFill>
                          <a:latin typeface="+mn-lt"/>
                          <a:ea typeface="+mn-ea"/>
                          <a:cs typeface="+mn-cs"/>
                        </a:rPr>
                        <a:t>by</a:t>
                      </a:r>
                      <a:br>
                        <a:rPr sz="3600" b="1" i="1">
                          <a:solidFill>
                            <a:srgbClr val="FFC000"/>
                          </a:solidFill>
                          <a:latin typeface="+mn-lt"/>
                          <a:ea typeface="+mn-ea"/>
                          <a:cs typeface="+mn-cs"/>
                        </a:rPr>
                      </a:br>
                      <a:r>
                        <a:rPr sz="3600" b="1" i="1">
                          <a:solidFill>
                            <a:srgbClr val="FFC000"/>
                          </a:solidFill>
                          <a:latin typeface="+mn-lt"/>
                          <a:ea typeface="+mn-ea"/>
                          <a:cs typeface="+mn-cs"/>
                        </a:rPr>
                        <a:t>56 inches wide</a:t>
                      </a:r>
                      <a:br>
                        <a:rPr sz="3600" b="1" i="1">
                          <a:solidFill>
                            <a:srgbClr val="FFC000"/>
                          </a:solidFill>
                          <a:latin typeface="+mn-lt"/>
                          <a:ea typeface="+mn-ea"/>
                          <a:cs typeface="+mn-cs"/>
                        </a:rPr>
                      </a:br>
                      <a:endParaRPr sz="3600" b="1" i="1">
                        <a:solidFill>
                          <a:srgbClr val="FFC000"/>
                        </a:solidFill>
                        <a:latin typeface="+mn-lt"/>
                        <a:ea typeface="+mn-ea"/>
                        <a:cs typeface="+mn-cs"/>
                      </a:endParaRPr>
                    </a:p>
                  </a:txBody>
                  <a:tcPr marL="45720" marR="45720" horzOverflow="overflow">
                    <a:solidFill>
                      <a:srgbClr val="010101"/>
                    </a:solidFill>
                  </a:tcPr>
                </a:tc>
                <a:tc>
                  <a:txBody>
                    <a:bodyPr/>
                    <a:lstStyle/>
                    <a:p>
                      <a:pPr lvl="0" algn="l" defTabSz="4388899">
                        <a:defRPr sz="1800" b="0" i="0"/>
                      </a:pPr>
                      <a:r>
                        <a:rPr sz="2400" b="1" i="1">
                          <a:solidFill>
                            <a:srgbClr val="FFC000"/>
                          </a:solidFill>
                          <a:latin typeface="+mn-lt"/>
                          <a:ea typeface="+mn-ea"/>
                          <a:cs typeface="+mn-cs"/>
                        </a:rPr>
                        <a:t>Important: Check the template size</a:t>
                      </a:r>
                      <a:br>
                        <a:rPr sz="2400" b="1" i="1">
                          <a:solidFill>
                            <a:srgbClr val="FFC000"/>
                          </a:solidFill>
                          <a:latin typeface="+mn-lt"/>
                          <a:ea typeface="+mn-ea"/>
                          <a:cs typeface="+mn-cs"/>
                        </a:rPr>
                      </a:br>
                      <a:r>
                        <a:rPr sz="2000" i="1">
                          <a:solidFill>
                            <a:srgbClr val="D9D9D9"/>
                          </a:solidFill>
                          <a:latin typeface="+mn-lt"/>
                          <a:ea typeface="+mn-ea"/>
                          <a:cs typeface="+mn-cs"/>
                        </a:rPr>
                        <a:t>Before you start working on your poster and to avoid printing problems check that you have downloaded and that you are using the correct size template for your poster presentation.</a:t>
                      </a:r>
                      <a:br>
                        <a:rPr sz="2000" i="1">
                          <a:solidFill>
                            <a:srgbClr val="D9D9D9"/>
                          </a:solidFill>
                          <a:latin typeface="+mn-lt"/>
                          <a:ea typeface="+mn-ea"/>
                          <a:cs typeface="+mn-cs"/>
                        </a:rPr>
                      </a:br>
                      <a:r>
                        <a:rPr sz="2000" i="1">
                          <a:solidFill>
                            <a:srgbClr val="D9D9D9"/>
                          </a:solidFill>
                          <a:latin typeface="+mn-lt"/>
                          <a:ea typeface="+mn-ea"/>
                          <a:cs typeface="+mn-cs"/>
                        </a:rPr>
                        <a:t>This template can also be printed at the following sizes without distortion and without any additional formatting:</a:t>
                      </a:r>
                      <a:br>
                        <a:rPr sz="2000" i="1">
                          <a:solidFill>
                            <a:srgbClr val="D9D9D9"/>
                          </a:solidFill>
                          <a:latin typeface="+mn-lt"/>
                          <a:ea typeface="+mn-ea"/>
                          <a:cs typeface="+mn-cs"/>
                        </a:rPr>
                      </a:br>
                      <a:r>
                        <a:rPr sz="2000" i="1">
                          <a:solidFill>
                            <a:srgbClr val="FFC000"/>
                          </a:solidFill>
                          <a:latin typeface="+mn-lt"/>
                          <a:ea typeface="+mn-ea"/>
                          <a:cs typeface="+mn-cs"/>
                        </a:rPr>
                        <a:t>42 tall x 65.3 wide</a:t>
                      </a:r>
                      <a:br>
                        <a:rPr sz="2000" i="1">
                          <a:solidFill>
                            <a:srgbClr val="FFC000"/>
                          </a:solidFill>
                          <a:latin typeface="+mn-lt"/>
                          <a:ea typeface="+mn-ea"/>
                          <a:cs typeface="+mn-cs"/>
                        </a:rPr>
                      </a:br>
                      <a:r>
                        <a:rPr sz="2000" i="1">
                          <a:solidFill>
                            <a:srgbClr val="FFC000"/>
                          </a:solidFill>
                          <a:latin typeface="+mn-lt"/>
                          <a:ea typeface="+mn-ea"/>
                          <a:cs typeface="+mn-cs"/>
                        </a:rPr>
                        <a:t>48 tall x 74.6 wide</a:t>
                      </a:r>
                    </a:p>
                  </a:txBody>
                  <a:tcPr marL="137160" marR="137160" marT="137160" marB="137160" horzOverflow="overflow">
                    <a:solidFill>
                      <a:srgbClr val="010101"/>
                    </a:solidFill>
                  </a:tcPr>
                </a:tc>
                <a:extLst>
                  <a:ext uri="{0D108BD9-81ED-4DB2-BD59-A6C34878D82A}">
                    <a16:rowId xmlns:a16="http://schemas.microsoft.com/office/drawing/2014/main" val="10002"/>
                  </a:ext>
                </a:extLst>
              </a:tr>
              <a:tr h="4346602">
                <a:tc>
                  <a:txBody>
                    <a:bodyPr/>
                    <a:lstStyle/>
                    <a:p>
                      <a:pPr lvl="0" algn="l" defTabSz="3413685">
                        <a:defRPr sz="1800" b="0" i="0"/>
                      </a:pPr>
                      <a:endParaRPr/>
                    </a:p>
                  </a:txBody>
                  <a:tcPr marL="45720" marR="45720" horzOverflow="overflow">
                    <a:blipFill rotWithShape="1">
                      <a:blip r:embed="rId3"/>
                      <a:srcRect/>
                      <a:stretch>
                        <a:fillRect/>
                      </a:stretch>
                    </a:blipFill>
                  </a:tcPr>
                </a:tc>
                <a:tc>
                  <a:txBody>
                    <a:bodyPr/>
                    <a:lstStyle/>
                    <a:p>
                      <a:pPr lvl="0" algn="l" defTabSz="3413685">
                        <a:defRPr sz="1800" b="0" i="0"/>
                      </a:pPr>
                      <a:r>
                        <a:rPr sz="2400" b="1" i="1">
                          <a:solidFill>
                            <a:srgbClr val="FFC000"/>
                          </a:solidFill>
                          <a:latin typeface="+mn-lt"/>
                          <a:ea typeface="+mn-ea"/>
                          <a:cs typeface="+mn-cs"/>
                        </a:rPr>
                        <a:t>How to </a:t>
                      </a:r>
                      <a:r>
                        <a:rPr sz="4000" b="1" i="1">
                          <a:solidFill>
                            <a:srgbClr val="FFC000"/>
                          </a:solidFill>
                          <a:latin typeface="+mn-lt"/>
                          <a:ea typeface="+mn-ea"/>
                          <a:cs typeface="+mn-cs"/>
                        </a:rPr>
                        <a:t>Zoom in </a:t>
                      </a:r>
                      <a:r>
                        <a:rPr sz="2400" b="1" i="1">
                          <a:solidFill>
                            <a:srgbClr val="FFC000"/>
                          </a:solidFill>
                          <a:latin typeface="+mn-lt"/>
                          <a:ea typeface="+mn-ea"/>
                          <a:cs typeface="+mn-cs"/>
                        </a:rPr>
                        <a:t>and </a:t>
                      </a:r>
                      <a:r>
                        <a:rPr b="1" i="1">
                          <a:solidFill>
                            <a:srgbClr val="FFC000"/>
                          </a:solidFill>
                          <a:latin typeface="+mn-lt"/>
                          <a:ea typeface="+mn-ea"/>
                          <a:cs typeface="+mn-cs"/>
                        </a:rPr>
                        <a:t>out</a:t>
                      </a:r>
                      <a:endParaRPr sz="2400">
                        <a:solidFill>
                          <a:srgbClr val="FFC000"/>
                        </a:solidFill>
                        <a:latin typeface="+mn-lt"/>
                        <a:ea typeface="+mn-ea"/>
                        <a:cs typeface="+mn-cs"/>
                      </a:endParaRPr>
                    </a:p>
                    <a:p>
                      <a:pPr lvl="0" algn="l" defTabSz="3413685">
                        <a:defRPr sz="1800" b="0" i="0"/>
                      </a:pPr>
                      <a:r>
                        <a:rPr sz="2000" i="1">
                          <a:solidFill>
                            <a:srgbClr val="D9D9D9"/>
                          </a:solidFill>
                          <a:latin typeface="+mn-lt"/>
                          <a:ea typeface="+mn-ea"/>
                          <a:cs typeface="+mn-cs"/>
                        </a:rPr>
                        <a:t>Use the PowerPoint zoom tool to adjust the screen magnification to view comfortably. PowerPoint provides 2 ways to zoom: </a:t>
                      </a:r>
                      <a:br>
                        <a:rPr sz="2000" i="1">
                          <a:solidFill>
                            <a:srgbClr val="D9D9D9"/>
                          </a:solidFill>
                          <a:latin typeface="+mn-lt"/>
                          <a:ea typeface="+mn-ea"/>
                          <a:cs typeface="+mn-cs"/>
                        </a:rPr>
                      </a:br>
                      <a:r>
                        <a:rPr sz="2000" i="1">
                          <a:solidFill>
                            <a:srgbClr val="FFC000"/>
                          </a:solidFill>
                          <a:latin typeface="+mn-lt"/>
                          <a:ea typeface="+mn-ea"/>
                          <a:cs typeface="+mn-cs"/>
                        </a:rPr>
                        <a:t>1. </a:t>
                      </a:r>
                      <a:r>
                        <a:rPr sz="2000" i="1">
                          <a:solidFill>
                            <a:srgbClr val="D9D9D9"/>
                          </a:solidFill>
                          <a:latin typeface="+mn-lt"/>
                          <a:ea typeface="+mn-ea"/>
                          <a:cs typeface="+mn-cs"/>
                        </a:rPr>
                        <a:t>On the top menu bar click on the VIEW tab and then click on ZOOM. Choose the zoom percentage that works best for you. </a:t>
                      </a:r>
                      <a:br>
                        <a:rPr sz="2000" i="1">
                          <a:solidFill>
                            <a:srgbClr val="D9D9D9"/>
                          </a:solidFill>
                          <a:latin typeface="+mn-lt"/>
                          <a:ea typeface="+mn-ea"/>
                          <a:cs typeface="+mn-cs"/>
                        </a:rPr>
                      </a:br>
                      <a:r>
                        <a:rPr sz="2000" i="1">
                          <a:solidFill>
                            <a:srgbClr val="FFC000"/>
                          </a:solidFill>
                          <a:latin typeface="+mn-lt"/>
                          <a:ea typeface="+mn-ea"/>
                          <a:cs typeface="+mn-cs"/>
                        </a:rPr>
                        <a:t>2. </a:t>
                      </a:r>
                      <a:r>
                        <a:rPr sz="2000" i="1">
                          <a:solidFill>
                            <a:srgbClr val="D9D9D9"/>
                          </a:solidFill>
                          <a:latin typeface="+mn-lt"/>
                          <a:ea typeface="+mn-ea"/>
                          <a:cs typeface="+mn-cs"/>
                        </a:rPr>
                        <a:t>For better zoom flexibility, use the zoom slider at the bottom right of the window.</a:t>
                      </a:r>
                    </a:p>
                  </a:txBody>
                  <a:tcPr marL="137160" marR="137160" marT="137160" marB="137160" horzOverflow="overflow">
                    <a:solidFill>
                      <a:srgbClr val="010101"/>
                    </a:solidFill>
                  </a:tcPr>
                </a:tc>
                <a:extLst>
                  <a:ext uri="{0D108BD9-81ED-4DB2-BD59-A6C34878D82A}">
                    <a16:rowId xmlns:a16="http://schemas.microsoft.com/office/drawing/2014/main" val="10003"/>
                  </a:ext>
                </a:extLst>
              </a:tr>
              <a:tr h="1824838">
                <a:tc gridSpan="2">
                  <a:txBody>
                    <a:bodyPr/>
                    <a:lstStyle/>
                    <a:p>
                      <a:pPr lvl="0" algn="l" defTabSz="4388899">
                        <a:defRPr sz="1800" b="0" i="0"/>
                      </a:pPr>
                      <a:r>
                        <a:rPr sz="2400" b="1" i="1">
                          <a:solidFill>
                            <a:srgbClr val="FFC000"/>
                          </a:solidFill>
                          <a:latin typeface="+mn-lt"/>
                          <a:ea typeface="+mn-ea"/>
                          <a:cs typeface="+mn-cs"/>
                        </a:rPr>
                        <a:t>Ruler and Guides</a:t>
                      </a:r>
                      <a:br>
                        <a:rPr sz="2400" b="1" i="1">
                          <a:solidFill>
                            <a:srgbClr val="FFC000"/>
                          </a:solidFill>
                          <a:latin typeface="+mn-lt"/>
                          <a:ea typeface="+mn-ea"/>
                          <a:cs typeface="+mn-cs"/>
                        </a:rPr>
                      </a:br>
                      <a:r>
                        <a:rPr sz="2000" i="1">
                          <a:solidFill>
                            <a:srgbClr val="D9D9D9"/>
                          </a:solidFill>
                          <a:latin typeface="+mn-lt"/>
                          <a:ea typeface="+mn-ea"/>
                          <a:cs typeface="+mn-cs"/>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45720" marR="45720" horzOverflow="overflow">
                    <a:solidFill>
                      <a:srgbClr val="010101"/>
                    </a:solidFill>
                  </a:tcPr>
                </a:tc>
                <a:tc hMerge="1">
                  <a:txBody>
                    <a:bodyPr/>
                    <a:lstStyle/>
                    <a:p>
                      <a:endParaRPr lang="en-US"/>
                    </a:p>
                  </a:txBody>
                  <a:tcPr/>
                </a:tc>
                <a:extLst>
                  <a:ext uri="{0D108BD9-81ED-4DB2-BD59-A6C34878D82A}">
                    <a16:rowId xmlns:a16="http://schemas.microsoft.com/office/drawing/2014/main" val="10004"/>
                  </a:ext>
                </a:extLst>
              </a:tr>
              <a:tr h="3875978">
                <a:tc>
                  <a:txBody>
                    <a:bodyPr/>
                    <a:lstStyle/>
                    <a:p>
                      <a:pPr lvl="0" algn="l" defTabSz="3413685">
                        <a:defRPr sz="1800" b="0" i="0"/>
                      </a:pPr>
                      <a:endParaRPr/>
                    </a:p>
                  </a:txBody>
                  <a:tcPr marL="45720" marR="45720" horzOverflow="overflow">
                    <a:blipFill rotWithShape="1">
                      <a:blip r:embed="rId4"/>
                      <a:srcRect/>
                      <a:stretch>
                        <a:fillRect/>
                      </a:stretch>
                    </a:blipFill>
                  </a:tcPr>
                </a:tc>
                <a:tc>
                  <a:txBody>
                    <a:bodyPr/>
                    <a:lstStyle/>
                    <a:p>
                      <a:pPr lvl="1" algn="l" defTabSz="114300">
                        <a:defRPr sz="1800" b="0" i="0"/>
                      </a:pPr>
                      <a:r>
                        <a:rPr sz="2400" b="1" i="1">
                          <a:solidFill>
                            <a:srgbClr val="FFC000"/>
                          </a:solidFill>
                          <a:latin typeface="+mn-lt"/>
                          <a:ea typeface="+mn-ea"/>
                          <a:cs typeface="+mn-cs"/>
                        </a:rPr>
                        <a:t>Headers and text containers</a:t>
                      </a:r>
                      <a:br>
                        <a:rPr sz="2400" b="1" i="1">
                          <a:solidFill>
                            <a:srgbClr val="FFC000"/>
                          </a:solidFill>
                          <a:latin typeface="+mn-lt"/>
                          <a:ea typeface="+mn-ea"/>
                          <a:cs typeface="+mn-cs"/>
                        </a:rPr>
                      </a:br>
                      <a:r>
                        <a:rPr sz="2000" i="1">
                          <a:solidFill>
                            <a:srgbClr val="D9D9D9"/>
                          </a:solidFill>
                          <a:latin typeface="+mn-lt"/>
                          <a:ea typeface="+mn-ea"/>
                          <a:cs typeface="+mn-cs"/>
                        </a:rPr>
                        <a:t>Included in this template are commonly used section headers such as Abstract, Objectives, Methods, Results, etc. </a:t>
                      </a:r>
                      <a:br>
                        <a:rPr sz="2000" i="1">
                          <a:solidFill>
                            <a:srgbClr val="D9D9D9"/>
                          </a:solidFill>
                          <a:latin typeface="+mn-lt"/>
                          <a:ea typeface="+mn-ea"/>
                          <a:cs typeface="+mn-cs"/>
                        </a:rPr>
                      </a:br>
                      <a:r>
                        <a:rPr sz="2000" i="1">
                          <a:solidFill>
                            <a:srgbClr val="FFC000"/>
                          </a:solidFill>
                          <a:latin typeface="+mn-lt"/>
                          <a:ea typeface="+mn-ea"/>
                          <a:cs typeface="+mn-cs"/>
                        </a:rPr>
                        <a:t>-</a:t>
                      </a:r>
                      <a:r>
                        <a:rPr sz="2000" i="1">
                          <a:solidFill>
                            <a:srgbClr val="FFFFFF"/>
                          </a:solidFill>
                          <a:latin typeface="+mn-lt"/>
                          <a:ea typeface="+mn-ea"/>
                          <a:cs typeface="+mn-cs"/>
                        </a:rPr>
                        <a:t> </a:t>
                      </a:r>
                      <a:r>
                        <a:rPr sz="2000" i="1">
                          <a:solidFill>
                            <a:srgbClr val="D9D9D9"/>
                          </a:solidFill>
                          <a:latin typeface="+mn-lt"/>
                          <a:ea typeface="+mn-ea"/>
                          <a:cs typeface="+mn-cs"/>
                        </a:rPr>
                        <a:t>Click inside a section header to add its text. </a:t>
                      </a:r>
                      <a:br>
                        <a:rPr sz="2000" i="1">
                          <a:solidFill>
                            <a:srgbClr val="D9D9D9"/>
                          </a:solidFill>
                          <a:latin typeface="+mn-lt"/>
                          <a:ea typeface="+mn-ea"/>
                          <a:cs typeface="+mn-cs"/>
                        </a:rPr>
                      </a:br>
                      <a:r>
                        <a:rPr sz="2000" i="1">
                          <a:solidFill>
                            <a:srgbClr val="FFC000"/>
                          </a:solidFill>
                          <a:latin typeface="+mn-lt"/>
                          <a:ea typeface="+mn-ea"/>
                          <a:cs typeface="+mn-cs"/>
                        </a:rPr>
                        <a:t>-</a:t>
                      </a:r>
                      <a:r>
                        <a:rPr sz="2000" i="1">
                          <a:solidFill>
                            <a:srgbClr val="FFFFFF"/>
                          </a:solidFill>
                          <a:latin typeface="+mn-lt"/>
                          <a:ea typeface="+mn-ea"/>
                          <a:cs typeface="+mn-cs"/>
                        </a:rPr>
                        <a:t> </a:t>
                      </a:r>
                      <a:r>
                        <a:rPr sz="2000" i="1">
                          <a:solidFill>
                            <a:srgbClr val="D9D9D9"/>
                          </a:solidFill>
                          <a:latin typeface="+mn-lt"/>
                          <a:ea typeface="+mn-ea"/>
                          <a:cs typeface="+mn-cs"/>
                        </a:rPr>
                        <a:t>To add another header, click on edge of the section box so that it is outlined. Copy and paste it. </a:t>
                      </a:r>
                      <a:br>
                        <a:rPr sz="2000" i="1">
                          <a:solidFill>
                            <a:srgbClr val="D9D9D9"/>
                          </a:solidFill>
                          <a:latin typeface="+mn-lt"/>
                          <a:ea typeface="+mn-ea"/>
                          <a:cs typeface="+mn-cs"/>
                        </a:rPr>
                      </a:br>
                      <a:r>
                        <a:rPr sz="2000" i="1">
                          <a:solidFill>
                            <a:srgbClr val="FFC000"/>
                          </a:solidFill>
                          <a:latin typeface="+mn-lt"/>
                          <a:ea typeface="+mn-ea"/>
                          <a:cs typeface="+mn-cs"/>
                        </a:rPr>
                        <a:t>-</a:t>
                      </a:r>
                      <a:r>
                        <a:rPr sz="2000" i="1">
                          <a:solidFill>
                            <a:srgbClr val="FFFFFF"/>
                          </a:solidFill>
                          <a:latin typeface="+mn-lt"/>
                          <a:ea typeface="+mn-ea"/>
                          <a:cs typeface="+mn-cs"/>
                        </a:rPr>
                        <a:t> </a:t>
                      </a:r>
                      <a:r>
                        <a:rPr sz="2000" i="1">
                          <a:solidFill>
                            <a:srgbClr val="D9D9D9"/>
                          </a:solidFill>
                          <a:latin typeface="+mn-lt"/>
                          <a:ea typeface="+mn-ea"/>
                          <a:cs typeface="+mn-cs"/>
                        </a:rPr>
                        <a:t>To increase its size, click on the white circles and expand to the the desired size.</a:t>
                      </a:r>
                    </a:p>
                  </a:txBody>
                  <a:tcPr marL="137160" marR="137160" marT="137160" marB="137160" horzOverflow="overflow">
                    <a:solidFill>
                      <a:srgbClr val="010101"/>
                    </a:solidFill>
                  </a:tcPr>
                </a:tc>
                <a:extLst>
                  <a:ext uri="{0D108BD9-81ED-4DB2-BD59-A6C34878D82A}">
                    <a16:rowId xmlns:a16="http://schemas.microsoft.com/office/drawing/2014/main" val="10005"/>
                  </a:ext>
                </a:extLst>
              </a:tr>
              <a:tr h="3566652">
                <a:tc gridSpan="2">
                  <a:txBody>
                    <a:bodyPr/>
                    <a:lstStyle/>
                    <a:p>
                      <a:pPr lvl="0" algn="l" defTabSz="3413685">
                        <a:defRPr sz="1800" b="0" i="0"/>
                      </a:pPr>
                      <a:r>
                        <a:rPr sz="2400" b="1" i="1">
                          <a:solidFill>
                            <a:srgbClr val="FFC000"/>
                          </a:solidFill>
                          <a:latin typeface="+mn-lt"/>
                          <a:ea typeface="+mn-ea"/>
                          <a:cs typeface="+mn-cs"/>
                        </a:rPr>
                        <a:t>Adding content to the poster</a:t>
                      </a:r>
                      <a:endParaRPr sz="2400">
                        <a:solidFill>
                          <a:srgbClr val="FFC000"/>
                        </a:solidFill>
                        <a:latin typeface="+mn-lt"/>
                        <a:ea typeface="+mn-ea"/>
                        <a:cs typeface="+mn-cs"/>
                      </a:endParaRPr>
                    </a:p>
                    <a:p>
                      <a:pPr lvl="0" algn="l" defTabSz="3413685">
                        <a:defRPr sz="1800" b="0" i="0"/>
                      </a:pPr>
                      <a:r>
                        <a:rPr sz="2000" b="1" i="1">
                          <a:solidFill>
                            <a:srgbClr val="D9D9D9"/>
                          </a:solidFill>
                          <a:latin typeface="+mn-lt"/>
                          <a:ea typeface="+mn-ea"/>
                          <a:cs typeface="+mn-cs"/>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sz="2000">
                        <a:solidFill>
                          <a:srgbClr val="D9D9D9"/>
                        </a:solidFill>
                        <a:latin typeface="+mn-lt"/>
                        <a:ea typeface="+mn-ea"/>
                        <a:cs typeface="+mn-cs"/>
                      </a:endParaRPr>
                    </a:p>
                    <a:p>
                      <a:pPr marL="298001" lvl="0" indent="-298001" algn="l" defTabSz="3413685">
                        <a:buClr>
                          <a:srgbClr val="D9D9D9"/>
                        </a:buClr>
                        <a:buSzPct val="100000"/>
                        <a:buFont typeface="Arial"/>
                        <a:buChar char="-"/>
                        <a:defRPr sz="1800" b="0" i="0"/>
                      </a:pPr>
                      <a:r>
                        <a:rPr sz="2000" b="1" i="1">
                          <a:solidFill>
                            <a:srgbClr val="D9D9D9"/>
                          </a:solidFill>
                          <a:latin typeface="+mn-lt"/>
                          <a:ea typeface="+mn-ea"/>
                          <a:cs typeface="+mn-cs"/>
                        </a:rPr>
                        <a:t>If you run out of room, try to reduce the size of your fonts and/or the size of your graphics. If there is a lot of empty space try to increase your font sizes and the size of your graphics. The font used for references can be smaller.</a:t>
                      </a:r>
                    </a:p>
                  </a:txBody>
                  <a:tcPr marL="45720" marR="45720" horzOverflow="overflow">
                    <a:solidFill>
                      <a:srgbClr val="010101"/>
                    </a:solidFill>
                  </a:tcPr>
                </a:tc>
                <a:tc hMerge="1">
                  <a:txBody>
                    <a:bodyPr/>
                    <a:lstStyle/>
                    <a:p>
                      <a:endParaRPr lang="en-US"/>
                    </a:p>
                  </a:txBody>
                  <a:tcPr/>
                </a:tc>
                <a:extLst>
                  <a:ext uri="{0D108BD9-81ED-4DB2-BD59-A6C34878D82A}">
                    <a16:rowId xmlns:a16="http://schemas.microsoft.com/office/drawing/2014/main" val="10006"/>
                  </a:ext>
                </a:extLst>
              </a:tr>
              <a:tr h="2409762">
                <a:tc gridSpan="2">
                  <a:txBody>
                    <a:bodyPr/>
                    <a:lstStyle/>
                    <a:p>
                      <a:pPr lvl="0" algn="l" defTabSz="1518341">
                        <a:defRPr sz="1800" b="0" i="0"/>
                      </a:pPr>
                      <a:r>
                        <a:rPr sz="2400" b="1" i="1">
                          <a:solidFill>
                            <a:srgbClr val="FFC000"/>
                          </a:solidFill>
                          <a:latin typeface="+mn-lt"/>
                          <a:ea typeface="+mn-ea"/>
                          <a:cs typeface="+mn-cs"/>
                        </a:rPr>
                        <a:t>Photos</a:t>
                      </a:r>
                      <a:endParaRPr sz="2400">
                        <a:solidFill>
                          <a:srgbClr val="FFC000"/>
                        </a:solidFill>
                        <a:latin typeface="+mn-lt"/>
                        <a:ea typeface="+mn-ea"/>
                        <a:cs typeface="+mn-cs"/>
                      </a:endParaRPr>
                    </a:p>
                    <a:p>
                      <a:pPr lvl="0" algn="l" defTabSz="977900">
                        <a:defRPr sz="1800" b="0" i="0"/>
                      </a:pPr>
                      <a:r>
                        <a:rPr sz="2000">
                          <a:solidFill>
                            <a:srgbClr val="D9D9D9"/>
                          </a:solidFill>
                          <a:latin typeface="+mn-lt"/>
                          <a:ea typeface="+mn-ea"/>
                          <a:cs typeface="+mn-cs"/>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137160" marT="137160" marB="137160" horzOverflow="overflow">
                    <a:solidFill>
                      <a:srgbClr val="010101"/>
                    </a:solidFill>
                  </a:tcPr>
                </a:tc>
                <a:tc hMerge="1">
                  <a:txBody>
                    <a:bodyPr/>
                    <a:lstStyle/>
                    <a:p>
                      <a:endParaRPr lang="en-US"/>
                    </a:p>
                  </a:txBody>
                  <a:tcPr/>
                </a:tc>
                <a:extLst>
                  <a:ext uri="{0D108BD9-81ED-4DB2-BD59-A6C34878D82A}">
                    <a16:rowId xmlns:a16="http://schemas.microsoft.com/office/drawing/2014/main" val="10007"/>
                  </a:ext>
                </a:extLst>
              </a:tr>
              <a:tr h="2324134">
                <a:tc gridSpan="2">
                  <a:txBody>
                    <a:bodyPr/>
                    <a:lstStyle/>
                    <a:p>
                      <a:pPr lvl="0" algn="l" defTabSz="3413685">
                        <a:defRPr sz="1800" b="0" i="0"/>
                      </a:pPr>
                      <a:endParaRPr/>
                    </a:p>
                  </a:txBody>
                  <a:tcPr marL="137160" marR="137160" marT="137160" marB="137160" horzOverflow="overflow">
                    <a:blipFill rotWithShape="1">
                      <a:blip r:embed="rId5"/>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1297565">
                <a:tc gridSpan="2">
                  <a:txBody>
                    <a:bodyPr/>
                    <a:lstStyle/>
                    <a:p>
                      <a:pPr lvl="0" algn="l" defTabSz="1518341">
                        <a:defRPr sz="1800" b="0" i="0"/>
                      </a:pPr>
                      <a:r>
                        <a:rPr sz="2400" b="1" i="1">
                          <a:solidFill>
                            <a:srgbClr val="FFC000"/>
                          </a:solidFill>
                          <a:latin typeface="+mn-lt"/>
                          <a:ea typeface="+mn-ea"/>
                          <a:cs typeface="+mn-cs"/>
                        </a:rPr>
                        <a:t>Quality check your graphics</a:t>
                      </a:r>
                      <a:endParaRPr sz="2400">
                        <a:solidFill>
                          <a:srgbClr val="FFC000"/>
                        </a:solidFill>
                        <a:latin typeface="+mn-lt"/>
                        <a:ea typeface="+mn-ea"/>
                        <a:cs typeface="+mn-cs"/>
                      </a:endParaRPr>
                    </a:p>
                    <a:p>
                      <a:pPr lvl="0" algn="l" defTabSz="1518341">
                        <a:defRPr sz="1800" b="0" i="0"/>
                      </a:pPr>
                      <a:r>
                        <a:rPr sz="2000" b="1" i="1">
                          <a:solidFill>
                            <a:srgbClr val="D9D9D9"/>
                          </a:solidFill>
                          <a:latin typeface="+mn-lt"/>
                          <a:ea typeface="+mn-ea"/>
                          <a:cs typeface="+mn-cs"/>
                        </a:rPr>
                        <a:t>Zoom in and look at your images at 100%-200% magnification. If they look clear, they will print well. </a:t>
                      </a:r>
                    </a:p>
                  </a:txBody>
                  <a:tcPr marL="137160" marR="137160" marT="137160" marB="137160" horzOverflow="overflow">
                    <a:solidFill>
                      <a:srgbClr val="010101"/>
                    </a:solidFill>
                  </a:tcPr>
                </a:tc>
                <a:tc hMerge="1">
                  <a:txBody>
                    <a:bodyPr/>
                    <a:lstStyle/>
                    <a:p>
                      <a:endParaRPr lang="en-US"/>
                    </a:p>
                  </a:txBody>
                  <a:tcPr/>
                </a:tc>
                <a:extLst>
                  <a:ext uri="{0D108BD9-81ED-4DB2-BD59-A6C34878D82A}">
                    <a16:rowId xmlns:a16="http://schemas.microsoft.com/office/drawing/2014/main" val="10009"/>
                  </a:ext>
                </a:extLst>
              </a:tr>
              <a:tr h="3129112">
                <a:tc gridSpan="2">
                  <a:txBody>
                    <a:bodyPr/>
                    <a:lstStyle/>
                    <a:p>
                      <a:pPr lvl="0" algn="l" defTabSz="1518341">
                        <a:defRPr sz="1800" b="0" i="0"/>
                      </a:pPr>
                      <a:endParaRPr/>
                    </a:p>
                  </a:txBody>
                  <a:tcPr marL="137160" marR="137160" marT="137160" marB="137160" horzOverflow="overflow">
                    <a:blipFill rotWithShape="1">
                      <a:blip r:embed="rId6"/>
                      <a:srcRect/>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0" name="Table 10"/>
          <p:cNvGraphicFramePr/>
          <p:nvPr/>
        </p:nvGraphicFramePr>
        <p:xfrm>
          <a:off x="51556846" y="-24374"/>
          <a:ext cx="9430188" cy="33075069"/>
        </p:xfrm>
        <a:graphic>
          <a:graphicData uri="http://schemas.openxmlformats.org/drawingml/2006/table">
            <a:tbl>
              <a:tblPr firstRow="1" bandRow="1">
                <a:tableStyleId>{4C3C2611-4C71-4FC5-86AE-919BDF0F9419}</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20001"/>
                    </a:ext>
                  </a:extLst>
                </a:gridCol>
                <a:gridCol w="4704794">
                  <a:extLst>
                    <a:ext uri="{9D8B030D-6E8A-4147-A177-3AD203B41FA5}">
                      <a16:colId xmlns:a16="http://schemas.microsoft.com/office/drawing/2014/main" val="20002"/>
                    </a:ext>
                  </a:extLst>
                </a:gridCol>
              </a:tblGrid>
              <a:tr h="1756431">
                <a:tc gridSpan="3">
                  <a:txBody>
                    <a:bodyPr/>
                    <a:lstStyle/>
                    <a:p>
                      <a:pPr lvl="0" algn="ctr" defTabSz="4388899">
                        <a:defRPr sz="1800" b="0" i="0">
                          <a:solidFill>
                            <a:srgbClr val="000000"/>
                          </a:solidFill>
                        </a:defRPr>
                      </a:pPr>
                      <a:r>
                        <a:rPr sz="4000" spc="600">
                          <a:solidFill>
                            <a:srgbClr val="1F3A4E"/>
                          </a:solidFill>
                          <a:latin typeface="Arial Black"/>
                          <a:ea typeface="Arial Black"/>
                          <a:cs typeface="Arial Black"/>
                          <a:sym typeface="Arial Black"/>
                        </a:rPr>
                        <a:t>QUICK START GUIDE</a:t>
                      </a:r>
                      <a:br>
                        <a:rPr sz="4000" spc="600">
                          <a:solidFill>
                            <a:srgbClr val="1F3A4E"/>
                          </a:solidFill>
                          <a:latin typeface="Arial Black"/>
                          <a:ea typeface="Arial Black"/>
                          <a:cs typeface="Arial Black"/>
                          <a:sym typeface="Arial Black"/>
                        </a:rPr>
                      </a:br>
                      <a:r>
                        <a:rPr sz="3200" b="1">
                          <a:solidFill>
                            <a:srgbClr val="FF0000"/>
                          </a:solidFill>
                          <a:latin typeface="Trebuchet MS"/>
                          <a:ea typeface="Trebuchet MS"/>
                          <a:cs typeface="Trebuchet MS"/>
                          <a:sym typeface="Trebuchet MS"/>
                        </a:rPr>
                        <a:t>(THIS SIDEBAR WILL NOT PRINT)</a:t>
                      </a:r>
                    </a:p>
                  </a:txBody>
                  <a:tcPr marL="137160" marR="137160" marT="137160" marB="137160" horzOverflow="overflow">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lvl="0" algn="l" defTabSz="3413685">
                        <a:defRPr sz="1800" b="0" i="0"/>
                      </a:pPr>
                      <a:r>
                        <a:rPr sz="2800" b="1" i="1">
                          <a:solidFill>
                            <a:srgbClr val="FFC000"/>
                          </a:solidFill>
                          <a:latin typeface="+mn-lt"/>
                          <a:ea typeface="+mn-ea"/>
                          <a:cs typeface="+mn-cs"/>
                        </a:rPr>
                        <a:t>How to change the template colors</a:t>
                      </a:r>
                      <a:endParaRPr sz="2800">
                        <a:solidFill>
                          <a:srgbClr val="FFC000"/>
                        </a:solidFill>
                        <a:latin typeface="+mn-lt"/>
                        <a:ea typeface="+mn-ea"/>
                        <a:cs typeface="+mn-cs"/>
                      </a:endParaRPr>
                    </a:p>
                    <a:p>
                      <a:pPr lvl="0" algn="l" defTabSz="114300">
                        <a:defRPr sz="1800" b="0" i="0"/>
                      </a:pPr>
                      <a:r>
                        <a:rPr sz="2400" i="1">
                          <a:solidFill>
                            <a:srgbClr val="D9D9D9"/>
                          </a:solidFill>
                          <a:latin typeface="+mn-lt"/>
                          <a:ea typeface="+mn-ea"/>
                          <a:cs typeface="+mn-cs"/>
                        </a:rPr>
                        <a:t>You can change the overall template color theme by clicking on the COLORS dropdown menu under the DESIGN tab. You can see a tutorial here: </a:t>
                      </a:r>
                      <a:r>
                        <a:rPr sz="2400" b="1" i="1">
                          <a:latin typeface="+mn-lt"/>
                          <a:ea typeface="+mn-ea"/>
                          <a:cs typeface="+mn-cs"/>
                          <a:hlinkClick r:id="rId7"/>
                        </a:rPr>
                        <a:t>https://www.posterpresentations.com/how-to-change-the-research-poster-template-colors.html</a:t>
                      </a:r>
                      <a:endParaRPr sz="2400">
                        <a:solidFill>
                          <a:srgbClr val="FFC000"/>
                        </a:solidFill>
                        <a:latin typeface="+mn-lt"/>
                        <a:ea typeface="+mn-ea"/>
                        <a:cs typeface="+mn-cs"/>
                      </a:endParaRPr>
                    </a:p>
                    <a:p>
                      <a:pPr lvl="0" algn="l" defTabSz="114300">
                        <a:defRPr sz="1800" b="0" i="0"/>
                      </a:pPr>
                      <a:endParaRPr sz="2400">
                        <a:solidFill>
                          <a:srgbClr val="D9D9D9"/>
                        </a:solidFill>
                        <a:latin typeface="+mn-lt"/>
                        <a:ea typeface="+mn-ea"/>
                        <a:cs typeface="+mn-cs"/>
                      </a:endParaRPr>
                    </a:p>
                    <a:p>
                      <a:pPr lvl="0" algn="l" defTabSz="114300">
                        <a:defRPr sz="1800" b="0" i="0"/>
                      </a:pPr>
                      <a:r>
                        <a:rPr sz="2400" i="1">
                          <a:solidFill>
                            <a:srgbClr val="D9D9D9"/>
                          </a:solidFill>
                          <a:latin typeface="+mn-lt"/>
                          <a:ea typeface="+mn-ea"/>
                          <a:cs typeface="+mn-cs"/>
                        </a:rPr>
                        <a:t>You can also manually change the color of individual elements by going to VIEW &gt; SLIDE MASTER. On the left side of your screen select the background master where you can change the template background, column sizes, etc. </a:t>
                      </a:r>
                      <a:endParaRPr sz="2400">
                        <a:solidFill>
                          <a:srgbClr val="D9D9D9"/>
                        </a:solidFill>
                        <a:latin typeface="+mn-lt"/>
                        <a:ea typeface="+mn-ea"/>
                        <a:cs typeface="+mn-cs"/>
                      </a:endParaRPr>
                    </a:p>
                    <a:p>
                      <a:pPr lvl="0" algn="l" defTabSz="114300">
                        <a:defRPr sz="1800" b="0" i="0"/>
                      </a:pPr>
                      <a:endParaRPr sz="2400">
                        <a:solidFill>
                          <a:srgbClr val="D9D9D9"/>
                        </a:solidFill>
                        <a:latin typeface="+mn-lt"/>
                        <a:ea typeface="+mn-ea"/>
                        <a:cs typeface="+mn-cs"/>
                      </a:endParaRPr>
                    </a:p>
                    <a:p>
                      <a:pPr lvl="0" algn="l" defTabSz="114300">
                        <a:defRPr sz="1800" b="0" i="0"/>
                      </a:pPr>
                      <a:r>
                        <a:rPr sz="2400" i="1">
                          <a:solidFill>
                            <a:srgbClr val="D9D9D9"/>
                          </a:solidFill>
                          <a:latin typeface="+mn-lt"/>
                          <a:ea typeface="+mn-ea"/>
                          <a:cs typeface="+mn-cs"/>
                        </a:rPr>
                        <a:t>After you finish working on the SLIDE MASTER, it is important that you go to VIEW &gt; NORMAL to continue working on your poster. </a:t>
                      </a:r>
                    </a:p>
                  </a:txBody>
                  <a:tcPr marL="137160" marR="137160" marT="137160" marB="137160" horzOverflow="overflow">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pPr lvl="0" algn="l" defTabSz="3413685">
                        <a:defRPr sz="1800" b="0" i="0"/>
                      </a:pPr>
                      <a:r>
                        <a:rPr sz="2800" b="1" i="1">
                          <a:solidFill>
                            <a:srgbClr val="FFC000"/>
                          </a:solidFill>
                          <a:latin typeface="+mn-lt"/>
                          <a:ea typeface="+mn-ea"/>
                          <a:cs typeface="+mn-cs"/>
                        </a:rPr>
                        <a:t>How to change the column layout configuration</a:t>
                      </a:r>
                      <a:endParaRPr sz="2800">
                        <a:solidFill>
                          <a:srgbClr val="FFC000"/>
                        </a:solidFill>
                        <a:latin typeface="+mn-lt"/>
                        <a:ea typeface="+mn-ea"/>
                        <a:cs typeface="+mn-cs"/>
                      </a:endParaRPr>
                    </a:p>
                    <a:p>
                      <a:pPr lvl="0" algn="l" defTabSz="3413685">
                        <a:defRPr sz="1800" b="0" i="0"/>
                      </a:pPr>
                      <a:r>
                        <a:rPr sz="2400" b="1" i="1">
                          <a:solidFill>
                            <a:srgbClr val="D9D9D9"/>
                          </a:solidFill>
                          <a:latin typeface="+mn-lt"/>
                          <a:ea typeface="+mn-ea"/>
                          <a:cs typeface="+mn-cs"/>
                        </a:rPr>
                        <a:t>You can manually change the configuration on the columns by going to VIEW &gt; SLIDE MASTER. You can delete columns, resize them or modify them as needed for your layout. </a:t>
                      </a:r>
                      <a:endParaRPr sz="2400">
                        <a:solidFill>
                          <a:srgbClr val="D9D9D9"/>
                        </a:solidFill>
                        <a:latin typeface="+mn-lt"/>
                        <a:ea typeface="+mn-ea"/>
                        <a:cs typeface="+mn-cs"/>
                      </a:endParaRPr>
                    </a:p>
                    <a:p>
                      <a:pPr lvl="0" algn="l" defTabSz="3765365">
                        <a:defRPr sz="1800" b="0" i="0"/>
                      </a:pPr>
                      <a:r>
                        <a:rPr sz="2400" b="1" i="1">
                          <a:solidFill>
                            <a:srgbClr val="D9D9D9"/>
                          </a:solidFill>
                          <a:latin typeface="+mn-lt"/>
                          <a:ea typeface="+mn-ea"/>
                          <a:cs typeface="+mn-cs"/>
                        </a:rPr>
                        <a:t>You can see a tutorial here: </a:t>
                      </a:r>
                      <a:r>
                        <a:rPr sz="2400" b="1" i="1" u="sng">
                          <a:solidFill>
                            <a:srgbClr val="FFC000"/>
                          </a:solidFill>
                          <a:latin typeface="+mn-lt"/>
                          <a:ea typeface="+mn-ea"/>
                          <a:cs typeface="+mn-cs"/>
                        </a:rPr>
                        <a:t>https://www.posterpresentations.com/how-to-change-the-column-configuration.html</a:t>
                      </a:r>
                    </a:p>
                  </a:txBody>
                  <a:tcPr marL="137160" marR="137160" marT="137160" marB="137160" horzOverflow="overflow">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177074">
                <a:tc gridSpan="2">
                  <a:txBody>
                    <a:bodyPr/>
                    <a:lstStyle/>
                    <a:p>
                      <a:pPr lvl="0" algn="l" defTabSz="1518341">
                        <a:defRPr sz="1800" b="0" i="0"/>
                      </a:pPr>
                      <a:endParaRPr/>
                    </a:p>
                  </a:txBody>
                  <a:tcPr marL="137160" marR="137160" marT="137160" marB="137160" horzOverflow="overflow">
                    <a:blipFill rotWithShape="1">
                      <a:blip r:embed="rId8"/>
                      <a:srcRect/>
                      <a:stretch>
                        <a:fillRect/>
                      </a:stretch>
                    </a:blipFill>
                  </a:tcPr>
                </a:tc>
                <a:tc hMerge="1">
                  <a:txBody>
                    <a:bodyPr/>
                    <a:lstStyle/>
                    <a:p>
                      <a:endParaRPr lang="en-US"/>
                    </a:p>
                  </a:txBody>
                  <a:tcPr/>
                </a:tc>
                <a:tc rowSpan="2">
                  <a:txBody>
                    <a:bodyPr/>
                    <a:lstStyle/>
                    <a:p>
                      <a:pPr lvl="0" algn="l" defTabSz="1518341">
                        <a:defRPr sz="1800" b="0" i="0"/>
                      </a:pPr>
                      <a:r>
                        <a:rPr sz="2800" b="1" i="1">
                          <a:solidFill>
                            <a:srgbClr val="FFC000"/>
                          </a:solidFill>
                          <a:latin typeface="+mn-lt"/>
                          <a:ea typeface="+mn-ea"/>
                          <a:cs typeface="+mn-cs"/>
                        </a:rPr>
                        <a:t>How to hide the QUICK START GUIDE bars from the sides of the template</a:t>
                      </a:r>
                      <a:endParaRPr sz="2800">
                        <a:solidFill>
                          <a:srgbClr val="FFC000"/>
                        </a:solidFill>
                        <a:latin typeface="+mn-lt"/>
                        <a:ea typeface="+mn-ea"/>
                        <a:cs typeface="+mn-cs"/>
                      </a:endParaRPr>
                    </a:p>
                    <a:p>
                      <a:pPr lvl="0" algn="l" defTabSz="114300">
                        <a:defRPr sz="1800" b="0" i="0"/>
                      </a:pPr>
                      <a:r>
                        <a:rPr sz="2400" b="1" i="1">
                          <a:solidFill>
                            <a:srgbClr val="D9D9D9"/>
                          </a:solidFill>
                          <a:latin typeface="+mn-lt"/>
                          <a:ea typeface="+mn-ea"/>
                          <a:cs typeface="+mn-cs"/>
                        </a:rPr>
                        <a:t>The Quick Start Guides </a:t>
                      </a:r>
                      <a:r>
                        <a:rPr sz="2400" b="1" i="1" u="sng">
                          <a:solidFill>
                            <a:srgbClr val="D9D9D9"/>
                          </a:solidFill>
                          <a:latin typeface="+mn-lt"/>
                          <a:ea typeface="+mn-ea"/>
                          <a:cs typeface="+mn-cs"/>
                        </a:rPr>
                        <a:t>are outside the template’s printable area</a:t>
                      </a:r>
                      <a:r>
                        <a:rPr sz="2400" b="1" i="1">
                          <a:solidFill>
                            <a:srgbClr val="D9D9D9"/>
                          </a:solidFill>
                          <a:latin typeface="+mn-lt"/>
                          <a:ea typeface="+mn-ea"/>
                          <a:cs typeface="+mn-cs"/>
                        </a:rPr>
                        <a:t> and they will not be on the printed poster. </a:t>
                      </a:r>
                      <a:endParaRPr sz="2400">
                        <a:solidFill>
                          <a:srgbClr val="D9D9D9"/>
                        </a:solidFill>
                        <a:latin typeface="+mn-lt"/>
                        <a:ea typeface="+mn-ea"/>
                        <a:cs typeface="+mn-cs"/>
                      </a:endParaRPr>
                    </a:p>
                    <a:p>
                      <a:pPr lvl="0" algn="l" defTabSz="114300">
                        <a:defRPr sz="1800" b="0" i="0"/>
                      </a:pPr>
                      <a:endParaRPr sz="2400">
                        <a:solidFill>
                          <a:srgbClr val="D9D9D9"/>
                        </a:solidFill>
                        <a:latin typeface="+mn-lt"/>
                        <a:ea typeface="+mn-ea"/>
                        <a:cs typeface="+mn-cs"/>
                      </a:endParaRPr>
                    </a:p>
                    <a:p>
                      <a:pPr lvl="0" algn="l" defTabSz="114300">
                        <a:defRPr sz="1800" b="0" i="0"/>
                      </a:pPr>
                      <a:r>
                        <a:rPr sz="2400" b="1" i="1">
                          <a:solidFill>
                            <a:srgbClr val="D9D9D9"/>
                          </a:solidFill>
                          <a:latin typeface="+mn-lt"/>
                          <a:ea typeface="+mn-ea"/>
                          <a:cs typeface="+mn-cs"/>
                        </a:rPr>
                        <a:t>If you create a PDF file from your template, the guides will not be included.</a:t>
                      </a:r>
                      <a:endParaRPr sz="2400">
                        <a:solidFill>
                          <a:srgbClr val="D9D9D9"/>
                        </a:solidFill>
                        <a:latin typeface="+mn-lt"/>
                        <a:ea typeface="+mn-ea"/>
                        <a:cs typeface="+mn-cs"/>
                      </a:endParaRPr>
                    </a:p>
                    <a:p>
                      <a:pPr lvl="0" algn="l" defTabSz="114300">
                        <a:defRPr sz="1800" b="0" i="0"/>
                      </a:pPr>
                      <a:endParaRPr sz="2400">
                        <a:solidFill>
                          <a:srgbClr val="D9D9D9"/>
                        </a:solidFill>
                        <a:latin typeface="+mn-lt"/>
                        <a:ea typeface="+mn-ea"/>
                        <a:cs typeface="+mn-cs"/>
                      </a:endParaRPr>
                    </a:p>
                    <a:p>
                      <a:pPr lvl="0" algn="l" defTabSz="114300">
                        <a:defRPr sz="1800" b="0" i="0"/>
                      </a:pPr>
                      <a:r>
                        <a:rPr sz="2400" b="1" i="1">
                          <a:solidFill>
                            <a:srgbClr val="D9D9D9"/>
                          </a:solidFill>
                          <a:latin typeface="+mn-lt"/>
                          <a:ea typeface="+mn-ea"/>
                          <a:cs typeface="+mn-cs"/>
                        </a:rPr>
                        <a:t>To hide the guides click on the Home tab (top of the screen) and then click on the Layout button below to see the available layouts. Choose the Without Guides </a:t>
                      </a:r>
                      <a:r>
                        <a:rPr sz="2400" i="1">
                          <a:solidFill>
                            <a:srgbClr val="D9D9D9"/>
                          </a:solidFill>
                          <a:latin typeface="+mn-lt"/>
                          <a:ea typeface="+mn-ea"/>
                          <a:cs typeface="+mn-cs"/>
                        </a:rPr>
                        <a:t>layout</a:t>
                      </a:r>
                      <a:r>
                        <a:rPr sz="2400" b="1" i="1">
                          <a:solidFill>
                            <a:srgbClr val="D9D9D9"/>
                          </a:solidFill>
                          <a:latin typeface="+mn-lt"/>
                          <a:ea typeface="+mn-ea"/>
                          <a:cs typeface="+mn-cs"/>
                        </a:rPr>
                        <a:t>.</a:t>
                      </a:r>
                    </a:p>
                  </a:txBody>
                  <a:tcPr marL="137160" marR="137160" marT="137160" marB="137160" horzOverflow="overflow">
                    <a:solidFill>
                      <a:srgbClr val="010101"/>
                    </a:solidFill>
                  </a:tcPr>
                </a:tc>
                <a:extLst>
                  <a:ext uri="{0D108BD9-81ED-4DB2-BD59-A6C34878D82A}">
                    <a16:rowId xmlns:a16="http://schemas.microsoft.com/office/drawing/2014/main" val="10003"/>
                  </a:ext>
                </a:extLst>
              </a:tr>
              <a:tr h="2888327">
                <a:tc gridSpan="2">
                  <a:txBody>
                    <a:bodyPr/>
                    <a:lstStyle/>
                    <a:p>
                      <a:pPr lvl="0" algn="l" defTabSz="1518341">
                        <a:defRPr sz="1800" b="0" i="0"/>
                      </a:pPr>
                      <a:endParaRPr/>
                    </a:p>
                  </a:txBody>
                  <a:tcPr marL="137160" marR="137160" marT="137160" marB="137160" horzOverflow="overflow">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3781426">
                <a:tc gridSpan="2">
                  <a:txBody>
                    <a:bodyPr/>
                    <a:lstStyle/>
                    <a:p>
                      <a:pPr lvl="0" algn="l" defTabSz="3413685">
                        <a:defRPr sz="1800" b="0" i="0"/>
                      </a:pPr>
                      <a:r>
                        <a:rPr sz="2800" b="1" i="1">
                          <a:solidFill>
                            <a:srgbClr val="FFC000"/>
                          </a:solidFill>
                          <a:latin typeface="+mn-lt"/>
                          <a:ea typeface="+mn-ea"/>
                          <a:cs typeface="+mn-cs"/>
                        </a:rPr>
                        <a:t>How to preview your poster prior to printing</a:t>
                      </a:r>
                      <a:endParaRPr sz="2800">
                        <a:solidFill>
                          <a:srgbClr val="FFC000"/>
                        </a:solidFill>
                        <a:latin typeface="+mn-lt"/>
                        <a:ea typeface="+mn-ea"/>
                        <a:cs typeface="+mn-cs"/>
                      </a:endParaRPr>
                    </a:p>
                    <a:p>
                      <a:pPr lvl="0" algn="l" defTabSz="3413685">
                        <a:defRPr sz="1800" b="0" i="0"/>
                      </a:pPr>
                      <a:r>
                        <a:rPr sz="2400" b="1" i="1">
                          <a:solidFill>
                            <a:srgbClr val="D9D9D9"/>
                          </a:solidFill>
                          <a:latin typeface="+mn-lt"/>
                          <a:ea typeface="+mn-ea"/>
                          <a:cs typeface="+mn-cs"/>
                        </a:rPr>
                        <a:t>You can preview your poster at any time by pressing the </a:t>
                      </a:r>
                      <a:r>
                        <a:rPr sz="2400" b="1" i="1">
                          <a:solidFill>
                            <a:srgbClr val="FFC000"/>
                          </a:solidFill>
                          <a:latin typeface="+mn-lt"/>
                          <a:ea typeface="+mn-ea"/>
                          <a:cs typeface="+mn-cs"/>
                        </a:rPr>
                        <a:t>F5 key</a:t>
                      </a:r>
                      <a:r>
                        <a:rPr sz="2400" b="1" i="1">
                          <a:solidFill>
                            <a:srgbClr val="D9D9D9"/>
                          </a:solidFill>
                          <a:latin typeface="+mn-lt"/>
                          <a:ea typeface="+mn-ea"/>
                          <a:cs typeface="+mn-cs"/>
                        </a:rPr>
                        <a:t> on your keyboard. You will see on the screen what's on your poster and how it should look when printed. Press the </a:t>
                      </a:r>
                      <a:r>
                        <a:rPr sz="2400" b="1" i="1">
                          <a:solidFill>
                            <a:srgbClr val="FFC000"/>
                          </a:solidFill>
                          <a:latin typeface="+mn-lt"/>
                          <a:ea typeface="+mn-ea"/>
                          <a:cs typeface="+mn-cs"/>
                        </a:rPr>
                        <a:t>ESC key </a:t>
                      </a:r>
                      <a:r>
                        <a:rPr sz="2400" b="1" i="1">
                          <a:solidFill>
                            <a:srgbClr val="D9D9D9"/>
                          </a:solidFill>
                          <a:latin typeface="+mn-lt"/>
                          <a:ea typeface="+mn-ea"/>
                          <a:cs typeface="+mn-cs"/>
                        </a:rPr>
                        <a:t>to exit Preview.</a:t>
                      </a:r>
                    </a:p>
                  </a:txBody>
                  <a:tcPr marL="137160" marR="137160" marT="137160" marB="137160" horzOverflow="overflow">
                    <a:solidFill>
                      <a:srgbClr val="010101"/>
                    </a:solidFill>
                  </a:tcPr>
                </a:tc>
                <a:tc hMerge="1">
                  <a:txBody>
                    <a:bodyPr/>
                    <a:lstStyle/>
                    <a:p>
                      <a:endParaRPr lang="en-US"/>
                    </a:p>
                  </a:txBody>
                  <a:tcPr/>
                </a:tc>
                <a:tc>
                  <a:txBody>
                    <a:bodyPr/>
                    <a:lstStyle/>
                    <a:p>
                      <a:pPr lvl="0" algn="ctr" defTabSz="3413685">
                        <a:defRPr sz="1800" b="0" i="0"/>
                      </a:pPr>
                      <a:r>
                        <a:rPr sz="11500" b="1" i="1">
                          <a:solidFill>
                            <a:srgbClr val="D9D9D9"/>
                          </a:solidFill>
                          <a:latin typeface="+mn-lt"/>
                          <a:ea typeface="+mn-ea"/>
                          <a:cs typeface="+mn-cs"/>
                        </a:rPr>
                        <a:t>F5</a:t>
                      </a:r>
                      <a:r>
                        <a:rPr sz="2400" b="1" i="1">
                          <a:solidFill>
                            <a:srgbClr val="D9D9D9"/>
                          </a:solidFill>
                          <a:latin typeface="+mn-lt"/>
                          <a:ea typeface="+mn-ea"/>
                          <a:cs typeface="+mn-cs"/>
                        </a:rPr>
                        <a:t> </a:t>
                      </a:r>
                    </a:p>
                  </a:txBody>
                  <a:tcPr marL="137160" marR="137160" marT="137160" marB="137160" anchor="ctr" horzOverflow="overflow">
                    <a:solidFill>
                      <a:srgbClr val="0D0D0D"/>
                    </a:solidFill>
                  </a:tcPr>
                </a:tc>
                <a:extLst>
                  <a:ext uri="{0D108BD9-81ED-4DB2-BD59-A6C34878D82A}">
                    <a16:rowId xmlns:a16="http://schemas.microsoft.com/office/drawing/2014/main" val="10005"/>
                  </a:ext>
                </a:extLst>
              </a:tr>
              <a:tr h="5674009">
                <a:tc gridSpan="3">
                  <a:txBody>
                    <a:bodyPr/>
                    <a:lstStyle/>
                    <a:p>
                      <a:pPr lvl="0" algn="l" defTabSz="1518341">
                        <a:defRPr sz="1800" b="0" i="0"/>
                      </a:pPr>
                      <a:r>
                        <a:rPr sz="2800" b="1" i="1">
                          <a:solidFill>
                            <a:srgbClr val="FFC000"/>
                          </a:solidFill>
                          <a:latin typeface="+mn-lt"/>
                          <a:ea typeface="+mn-ea"/>
                          <a:cs typeface="+mn-cs"/>
                        </a:rPr>
                        <a:t>How to print your poster</a:t>
                      </a:r>
                      <a:endParaRPr sz="2800">
                        <a:solidFill>
                          <a:srgbClr val="FFC000"/>
                        </a:solidFill>
                        <a:latin typeface="+mn-lt"/>
                        <a:ea typeface="+mn-ea"/>
                        <a:cs typeface="+mn-cs"/>
                      </a:endParaRPr>
                    </a:p>
                    <a:p>
                      <a:pPr lvl="0" algn="l" defTabSz="114300">
                        <a:defRPr sz="1800" b="0" i="0"/>
                      </a:pPr>
                      <a:r>
                        <a:rPr sz="2400" b="1" i="1">
                          <a:solidFill>
                            <a:srgbClr val="D9D9D9"/>
                          </a:solidFill>
                          <a:latin typeface="+mn-lt"/>
                          <a:ea typeface="+mn-ea"/>
                          <a:cs typeface="+mn-cs"/>
                        </a:rPr>
                        <a:t>When you are ready to have your poster printed go online to </a:t>
                      </a:r>
                      <a:r>
                        <a:rPr sz="2400" b="1" i="1">
                          <a:solidFill>
                            <a:srgbClr val="FFC000"/>
                          </a:solidFill>
                          <a:latin typeface="+mn-lt"/>
                          <a:ea typeface="+mn-ea"/>
                          <a:cs typeface="+mn-cs"/>
                        </a:rPr>
                        <a:t>PosterPresentations.com</a:t>
                      </a:r>
                      <a:r>
                        <a:rPr sz="2400" b="1" i="1">
                          <a:solidFill>
                            <a:srgbClr val="D9D9D9"/>
                          </a:solidFill>
                          <a:latin typeface="+mn-lt"/>
                          <a:ea typeface="+mn-ea"/>
                          <a:cs typeface="+mn-cs"/>
                        </a:rPr>
                        <a:t> and click on the "</a:t>
                      </a:r>
                      <a:r>
                        <a:rPr sz="2400" b="1" i="1">
                          <a:solidFill>
                            <a:srgbClr val="FFC000"/>
                          </a:solidFill>
                          <a:latin typeface="+mn-lt"/>
                          <a:ea typeface="+mn-ea"/>
                          <a:cs typeface="+mn-cs"/>
                        </a:rPr>
                        <a:t>Order Your Poster</a:t>
                      </a:r>
                      <a:r>
                        <a:rPr sz="2400" b="1" i="1">
                          <a:solidFill>
                            <a:srgbClr val="D9D9D9"/>
                          </a:solidFill>
                          <a:latin typeface="+mn-lt"/>
                          <a:ea typeface="+mn-ea"/>
                          <a:cs typeface="+mn-cs"/>
                        </a:rPr>
                        <a:t>" button. You can have your poster printed on professional papers, fabric for easy traveling and a variety of other materials. </a:t>
                      </a:r>
                      <a:endParaRPr sz="2400">
                        <a:solidFill>
                          <a:srgbClr val="D9D9D9"/>
                        </a:solidFill>
                        <a:latin typeface="+mn-lt"/>
                        <a:ea typeface="+mn-ea"/>
                        <a:cs typeface="+mn-cs"/>
                      </a:endParaRPr>
                    </a:p>
                    <a:p>
                      <a:pPr lvl="0" algn="l" defTabSz="114300">
                        <a:defRPr sz="1800" b="0" i="0"/>
                      </a:pPr>
                      <a:r>
                        <a:rPr sz="2400" b="1" i="1">
                          <a:solidFill>
                            <a:srgbClr val="D9D9D9"/>
                          </a:solidFill>
                          <a:latin typeface="+mn-lt"/>
                          <a:ea typeface="+mn-ea"/>
                          <a:cs typeface="+mn-cs"/>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endParaRPr sz="2400">
                        <a:solidFill>
                          <a:srgbClr val="D9D9D9"/>
                        </a:solidFill>
                        <a:latin typeface="+mn-lt"/>
                        <a:ea typeface="+mn-ea"/>
                        <a:cs typeface="+mn-cs"/>
                      </a:endParaRPr>
                    </a:p>
                    <a:p>
                      <a:pPr lvl="0" algn="l" defTabSz="114300">
                        <a:defRPr sz="1800" b="0" i="0"/>
                      </a:pPr>
                      <a:br>
                        <a:rPr sz="2400">
                          <a:solidFill>
                            <a:srgbClr val="D9D9D9"/>
                          </a:solidFill>
                          <a:latin typeface="+mn-lt"/>
                          <a:ea typeface="+mn-ea"/>
                          <a:cs typeface="+mn-cs"/>
                        </a:rPr>
                      </a:br>
                      <a:r>
                        <a:rPr sz="2400" b="1" i="1">
                          <a:solidFill>
                            <a:srgbClr val="D9D9D9"/>
                          </a:solidFill>
                          <a:latin typeface="+mn-lt"/>
                          <a:ea typeface="+mn-ea"/>
                          <a:cs typeface="+mn-cs"/>
                        </a:rPr>
                        <a:t>Go to </a:t>
                      </a:r>
                      <a:r>
                        <a:rPr sz="2400" b="1" i="1">
                          <a:solidFill>
                            <a:srgbClr val="FFC000"/>
                          </a:solidFill>
                          <a:latin typeface="+mn-lt"/>
                          <a:ea typeface="+mn-ea"/>
                          <a:cs typeface="+mn-cs"/>
                        </a:rPr>
                        <a:t>PosterPresentations.com</a:t>
                      </a:r>
                      <a:r>
                        <a:rPr sz="2400" b="1" i="1">
                          <a:solidFill>
                            <a:srgbClr val="D9D9D9"/>
                          </a:solidFill>
                          <a:latin typeface="+mn-lt"/>
                          <a:ea typeface="+mn-ea"/>
                          <a:cs typeface="+mn-cs"/>
                        </a:rPr>
                        <a:t> for more information.</a:t>
                      </a:r>
                    </a:p>
                  </a:txBody>
                  <a:tcPr marL="137160" marR="137160" marT="137160" marB="137160" horzOverflow="overflow">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354778">
                <a:tc gridSpan="3">
                  <a:txBody>
                    <a:bodyPr/>
                    <a:lstStyle/>
                    <a:p>
                      <a:pPr lvl="0" algn="l" defTabSz="3413685">
                        <a:defRPr sz="1800" b="0" i="0"/>
                      </a:pPr>
                      <a:endParaRPr/>
                    </a:p>
                  </a:txBody>
                  <a:tcPr marL="137160" marR="137160" marT="137160" marB="137160" horzOverflow="overflow">
                    <a:blipFill rotWithShape="1">
                      <a:blip r:embed="rId9"/>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212204">
                <a:tc>
                  <a:txBody>
                    <a:bodyPr/>
                    <a:lstStyle/>
                    <a:p>
                      <a:pPr lvl="0" algn="l" defTabSz="3413685">
                        <a:lnSpc>
                          <a:spcPts val="2600"/>
                        </a:lnSpc>
                        <a:defRPr sz="1800" b="0" i="0"/>
                      </a:pPr>
                      <a:r>
                        <a:rPr sz="2000" b="1" i="1">
                          <a:solidFill>
                            <a:srgbClr val="D9D9D9"/>
                          </a:solidFill>
                          <a:latin typeface="+mn-lt"/>
                          <a:ea typeface="+mn-ea"/>
                          <a:cs typeface="+mn-cs"/>
                        </a:rPr>
                        <a:t>© 2019 PosterPresentations.com</a:t>
                      </a:r>
                      <a:br>
                        <a:rPr sz="2000" b="1" i="1">
                          <a:solidFill>
                            <a:srgbClr val="D9D9D9"/>
                          </a:solidFill>
                          <a:latin typeface="+mn-lt"/>
                          <a:ea typeface="+mn-ea"/>
                          <a:cs typeface="+mn-cs"/>
                        </a:rPr>
                      </a:br>
                      <a:r>
                        <a:rPr sz="2000" b="1" i="1">
                          <a:solidFill>
                            <a:srgbClr val="D9D9D9"/>
                          </a:solidFill>
                          <a:latin typeface="+mn-lt"/>
                          <a:ea typeface="+mn-ea"/>
                          <a:cs typeface="+mn-cs"/>
                        </a:rPr>
                        <a:t>2117 Fourth Street , STE C        </a:t>
                      </a:r>
                      <a:endParaRPr sz="2000">
                        <a:solidFill>
                          <a:srgbClr val="D9D9D9"/>
                        </a:solidFill>
                        <a:latin typeface="+mn-lt"/>
                        <a:ea typeface="+mn-ea"/>
                        <a:cs typeface="+mn-cs"/>
                      </a:endParaRPr>
                    </a:p>
                    <a:p>
                      <a:pPr lvl="0" algn="l" defTabSz="3413685">
                        <a:lnSpc>
                          <a:spcPts val="2600"/>
                        </a:lnSpc>
                        <a:defRPr sz="1800" b="0" i="0"/>
                      </a:pPr>
                      <a:r>
                        <a:rPr sz="2000" b="1" i="1">
                          <a:solidFill>
                            <a:srgbClr val="D9D9D9"/>
                          </a:solidFill>
                          <a:latin typeface="+mn-lt"/>
                          <a:ea typeface="+mn-ea"/>
                          <a:cs typeface="+mn-cs"/>
                        </a:rPr>
                        <a:t>Berkeley CA 94710 USA</a:t>
                      </a:r>
                    </a:p>
                  </a:txBody>
                  <a:tcPr marL="137160" marR="137160" marT="137160" marB="137160" horzOverflow="overflow">
                    <a:solidFill>
                      <a:srgbClr val="010101"/>
                    </a:solidFill>
                  </a:tcPr>
                </a:tc>
                <a:tc gridSpan="2">
                  <a:txBody>
                    <a:bodyPr/>
                    <a:lstStyle/>
                    <a:p>
                      <a:pPr lvl="0" algn="l" defTabSz="4388899">
                        <a:defRPr sz="1800" b="0" i="0"/>
                      </a:pPr>
                      <a:r>
                        <a:rPr sz="2400" b="1" i="1">
                          <a:solidFill>
                            <a:srgbClr val="D0D0D0"/>
                          </a:solidFill>
                          <a:latin typeface="+mn-lt"/>
                          <a:ea typeface="+mn-ea"/>
                          <a:cs typeface="+mn-cs"/>
                        </a:rPr>
                        <a:t>For complete tutorials visit:</a:t>
                      </a:r>
                      <a:endParaRPr sz="2400">
                        <a:solidFill>
                          <a:srgbClr val="D0D0D0"/>
                        </a:solidFill>
                        <a:latin typeface="+mn-lt"/>
                        <a:ea typeface="+mn-ea"/>
                        <a:cs typeface="+mn-cs"/>
                      </a:endParaRPr>
                    </a:p>
                    <a:p>
                      <a:pPr lvl="0" algn="l" defTabSz="4388899">
                        <a:defRPr sz="1800" b="0" i="0"/>
                      </a:pPr>
                      <a:r>
                        <a:rPr b="1" i="1">
                          <a:solidFill>
                            <a:srgbClr val="FFC000"/>
                          </a:solidFill>
                          <a:latin typeface="+mn-lt"/>
                          <a:ea typeface="+mn-ea"/>
                          <a:cs typeface="+mn-cs"/>
                        </a:rPr>
                        <a:t>https://www.posterpresentations.com/helpdesk.html</a:t>
                      </a:r>
                    </a:p>
                  </a:txBody>
                  <a:tcPr marL="137160" marR="137160" marT="137160" marB="137160" horzOverflow="overflow">
                    <a:solidFill>
                      <a:srgbClr val="010101"/>
                    </a:solidFill>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11" name="Shape 11"/>
          <p:cNvSpPr>
            <a:spLocks noGrp="1"/>
          </p:cNvSpPr>
          <p:nvPr>
            <p:ph type="body" idx="1"/>
          </p:nvPr>
        </p:nvSpPr>
        <p:spPr>
          <a:xfrm>
            <a:off x="480059" y="6458970"/>
            <a:ext cx="12207242" cy="2351418"/>
          </a:xfrm>
          <a:prstGeom prst="rect">
            <a:avLst/>
          </a:prstGeom>
          <a:ln w="12700">
            <a:miter lim="400000"/>
          </a:ln>
          <a:extLst>
            <a:ext uri="{C572A759-6A51-4108-AA02-DFA0A04FC94B}">
              <ma14:wrappingTextBoxFlag xmlns:ma14="http://schemas.microsoft.com/office/mac/drawingml/2011/main" xmlns="" val="1"/>
            </a:ext>
          </a:extLst>
        </p:spPr>
        <p:txBody>
          <a:bodyPr lIns="365758" tIns="365758" rIns="365758" bIns="365758"/>
          <a:lstStyle/>
          <a:p>
            <a:pPr lvl="0">
              <a:defRPr sz="1800"/>
            </a:pPr>
            <a:r>
              <a:rPr sz="2800"/>
              <a:t>Type in or paste your text here</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Tree>
  </p:cSld>
  <p:clrMap bg1="lt1" tx1="dk1" bg2="lt2" tx2="dk2" accent1="accent1" accent2="accent2" accent3="accent3" accent4="accent4" accent5="accent5" accent6="accent6" hlink="hlink" folHlink="folHlink"/>
  <p:sldLayoutIdLst>
    <p:sldLayoutId id="2147483650" r:id="rId1"/>
  </p:sldLayoutIdLst>
  <p:transition spd="med"/>
  <p:txStyles>
    <p:titleStyle>
      <a:lvl1pPr algn="ctr" defTabSz="3413685">
        <a:defRPr sz="6800">
          <a:solidFill>
            <a:srgbClr val="FFFFFF"/>
          </a:solidFill>
          <a:latin typeface="Trebuchet MS"/>
          <a:ea typeface="Trebuchet MS"/>
          <a:cs typeface="Trebuchet MS"/>
          <a:sym typeface="Trebuchet MS"/>
        </a:defRPr>
      </a:lvl1pPr>
      <a:lvl2pPr algn="ctr" defTabSz="3413685">
        <a:defRPr sz="6800">
          <a:solidFill>
            <a:srgbClr val="FFFFFF"/>
          </a:solidFill>
          <a:latin typeface="Trebuchet MS"/>
          <a:ea typeface="Trebuchet MS"/>
          <a:cs typeface="Trebuchet MS"/>
          <a:sym typeface="Trebuchet MS"/>
        </a:defRPr>
      </a:lvl2pPr>
      <a:lvl3pPr algn="ctr" defTabSz="3413685">
        <a:defRPr sz="6800">
          <a:solidFill>
            <a:srgbClr val="FFFFFF"/>
          </a:solidFill>
          <a:latin typeface="Trebuchet MS"/>
          <a:ea typeface="Trebuchet MS"/>
          <a:cs typeface="Trebuchet MS"/>
          <a:sym typeface="Trebuchet MS"/>
        </a:defRPr>
      </a:lvl3pPr>
      <a:lvl4pPr algn="ctr" defTabSz="3413685">
        <a:defRPr sz="6800">
          <a:solidFill>
            <a:srgbClr val="FFFFFF"/>
          </a:solidFill>
          <a:latin typeface="Trebuchet MS"/>
          <a:ea typeface="Trebuchet MS"/>
          <a:cs typeface="Trebuchet MS"/>
          <a:sym typeface="Trebuchet MS"/>
        </a:defRPr>
      </a:lvl4pPr>
      <a:lvl5pPr algn="ctr" defTabSz="3413685">
        <a:defRPr sz="6800">
          <a:solidFill>
            <a:srgbClr val="FFFFFF"/>
          </a:solidFill>
          <a:latin typeface="Trebuchet MS"/>
          <a:ea typeface="Trebuchet MS"/>
          <a:cs typeface="Trebuchet MS"/>
          <a:sym typeface="Trebuchet MS"/>
        </a:defRPr>
      </a:lvl5pPr>
      <a:lvl6pPr algn="ctr" defTabSz="3413685">
        <a:defRPr sz="6800">
          <a:solidFill>
            <a:srgbClr val="FFFFFF"/>
          </a:solidFill>
          <a:latin typeface="Trebuchet MS"/>
          <a:ea typeface="Trebuchet MS"/>
          <a:cs typeface="Trebuchet MS"/>
          <a:sym typeface="Trebuchet MS"/>
        </a:defRPr>
      </a:lvl6pPr>
      <a:lvl7pPr algn="ctr" defTabSz="3413685">
        <a:defRPr sz="6800">
          <a:solidFill>
            <a:srgbClr val="FFFFFF"/>
          </a:solidFill>
          <a:latin typeface="Trebuchet MS"/>
          <a:ea typeface="Trebuchet MS"/>
          <a:cs typeface="Trebuchet MS"/>
          <a:sym typeface="Trebuchet MS"/>
        </a:defRPr>
      </a:lvl7pPr>
      <a:lvl8pPr algn="ctr" defTabSz="3413685">
        <a:defRPr sz="6800">
          <a:solidFill>
            <a:srgbClr val="FFFFFF"/>
          </a:solidFill>
          <a:latin typeface="Trebuchet MS"/>
          <a:ea typeface="Trebuchet MS"/>
          <a:cs typeface="Trebuchet MS"/>
          <a:sym typeface="Trebuchet MS"/>
        </a:defRPr>
      </a:lvl8pPr>
      <a:lvl9pPr algn="ctr" defTabSz="3413685">
        <a:defRPr sz="6800">
          <a:solidFill>
            <a:srgbClr val="FFFFFF"/>
          </a:solidFill>
          <a:latin typeface="Trebuchet MS"/>
          <a:ea typeface="Trebuchet MS"/>
          <a:cs typeface="Trebuchet MS"/>
          <a:sym typeface="Trebuchet MS"/>
        </a:defRPr>
      </a:lvl9pPr>
    </p:titleStyle>
    <p:bodyStyle>
      <a:lvl1pPr defTabSz="3413685">
        <a:spcBef>
          <a:spcPts val="600"/>
        </a:spcBef>
        <a:defRPr sz="2800">
          <a:latin typeface="Arial"/>
          <a:ea typeface="Arial"/>
          <a:cs typeface="Arial"/>
          <a:sym typeface="Arial"/>
        </a:defRPr>
      </a:lvl1pPr>
      <a:lvl2pPr marL="500592" indent="-270402" defTabSz="3413685">
        <a:spcBef>
          <a:spcPts val="600"/>
        </a:spcBef>
        <a:buSzPct val="100000"/>
        <a:buChar char="–"/>
        <a:defRPr sz="2800">
          <a:latin typeface="Arial"/>
          <a:ea typeface="Arial"/>
          <a:cs typeface="Arial"/>
          <a:sym typeface="Arial"/>
        </a:defRPr>
      </a:lvl2pPr>
      <a:lvl3pPr marL="635793" indent="-405606" defTabSz="3413685">
        <a:spcBef>
          <a:spcPts val="600"/>
        </a:spcBef>
        <a:buSzPct val="100000"/>
        <a:buChar char="•"/>
        <a:defRPr sz="2800">
          <a:latin typeface="Arial"/>
          <a:ea typeface="Arial"/>
          <a:cs typeface="Arial"/>
          <a:sym typeface="Arial"/>
        </a:defRPr>
      </a:lvl3pPr>
      <a:lvl4pPr marL="770996" indent="-540807" defTabSz="3413685">
        <a:spcBef>
          <a:spcPts val="600"/>
        </a:spcBef>
        <a:buSzPct val="100000"/>
        <a:buChar char="–"/>
        <a:defRPr sz="2800">
          <a:latin typeface="Arial"/>
          <a:ea typeface="Arial"/>
          <a:cs typeface="Arial"/>
          <a:sym typeface="Arial"/>
        </a:defRPr>
      </a:lvl4pPr>
      <a:lvl5pPr marL="770996" indent="-540807" defTabSz="3413685">
        <a:spcBef>
          <a:spcPts val="600"/>
        </a:spcBef>
        <a:buSzPct val="100000"/>
        <a:buChar char="»"/>
        <a:defRPr sz="2800">
          <a:latin typeface="Arial"/>
          <a:ea typeface="Arial"/>
          <a:cs typeface="Arial"/>
          <a:sym typeface="Arial"/>
        </a:defRPr>
      </a:lvl5pPr>
      <a:lvl6pPr marL="8857133" indent="-322915" defTabSz="3413685">
        <a:spcBef>
          <a:spcPts val="600"/>
        </a:spcBef>
        <a:buSzPct val="100000"/>
        <a:buChar char="•"/>
        <a:defRPr sz="2800">
          <a:latin typeface="Arial"/>
          <a:ea typeface="Arial"/>
          <a:cs typeface="Arial"/>
          <a:sym typeface="Arial"/>
        </a:defRPr>
      </a:lvl6pPr>
      <a:lvl7pPr marL="10563976" indent="-322915" defTabSz="3413685">
        <a:spcBef>
          <a:spcPts val="600"/>
        </a:spcBef>
        <a:buSzPct val="100000"/>
        <a:buChar char="•"/>
        <a:defRPr sz="2800">
          <a:latin typeface="Arial"/>
          <a:ea typeface="Arial"/>
          <a:cs typeface="Arial"/>
          <a:sym typeface="Arial"/>
        </a:defRPr>
      </a:lvl7pPr>
      <a:lvl8pPr marL="12270819" indent="-322915" defTabSz="3413685">
        <a:spcBef>
          <a:spcPts val="600"/>
        </a:spcBef>
        <a:buSzPct val="100000"/>
        <a:buChar char="•"/>
        <a:defRPr sz="2800">
          <a:latin typeface="Arial"/>
          <a:ea typeface="Arial"/>
          <a:cs typeface="Arial"/>
          <a:sym typeface="Arial"/>
        </a:defRPr>
      </a:lvl8pPr>
      <a:lvl9pPr marL="13977664" indent="-322916" defTabSz="3413685">
        <a:spcBef>
          <a:spcPts val="600"/>
        </a:spcBef>
        <a:buSzPct val="100000"/>
        <a:buChar char="•"/>
        <a:defRPr sz="2800">
          <a:latin typeface="Arial"/>
          <a:ea typeface="Arial"/>
          <a:cs typeface="Arial"/>
          <a:sym typeface="Arial"/>
        </a:defRPr>
      </a:lvl9pPr>
    </p:bodyStyle>
    <p:otherStyle>
      <a:lvl1pPr algn="r" defTabSz="4806453">
        <a:defRPr sz="1200">
          <a:solidFill>
            <a:schemeClr val="tx1"/>
          </a:solidFill>
          <a:latin typeface="+mn-lt"/>
          <a:ea typeface="+mn-ea"/>
          <a:cs typeface="+mn-cs"/>
          <a:sym typeface="Helvetica Neue"/>
        </a:defRPr>
      </a:lvl1pPr>
      <a:lvl2pPr algn="r" defTabSz="4806453">
        <a:defRPr sz="1200">
          <a:solidFill>
            <a:schemeClr val="tx1"/>
          </a:solidFill>
          <a:latin typeface="+mn-lt"/>
          <a:ea typeface="+mn-ea"/>
          <a:cs typeface="+mn-cs"/>
          <a:sym typeface="Helvetica Neue"/>
        </a:defRPr>
      </a:lvl2pPr>
      <a:lvl3pPr algn="r" defTabSz="4806453">
        <a:defRPr sz="1200">
          <a:solidFill>
            <a:schemeClr val="tx1"/>
          </a:solidFill>
          <a:latin typeface="+mn-lt"/>
          <a:ea typeface="+mn-ea"/>
          <a:cs typeface="+mn-cs"/>
          <a:sym typeface="Helvetica Neue"/>
        </a:defRPr>
      </a:lvl3pPr>
      <a:lvl4pPr algn="r" defTabSz="4806453">
        <a:defRPr sz="1200">
          <a:solidFill>
            <a:schemeClr val="tx1"/>
          </a:solidFill>
          <a:latin typeface="+mn-lt"/>
          <a:ea typeface="+mn-ea"/>
          <a:cs typeface="+mn-cs"/>
          <a:sym typeface="Helvetica Neue"/>
        </a:defRPr>
      </a:lvl4pPr>
      <a:lvl5pPr algn="r" defTabSz="4806453">
        <a:defRPr sz="1200">
          <a:solidFill>
            <a:schemeClr val="tx1"/>
          </a:solidFill>
          <a:latin typeface="+mn-lt"/>
          <a:ea typeface="+mn-ea"/>
          <a:cs typeface="+mn-cs"/>
          <a:sym typeface="Helvetica Neue"/>
        </a:defRPr>
      </a:lvl5pPr>
      <a:lvl6pPr algn="r" defTabSz="4806453">
        <a:defRPr sz="1200">
          <a:solidFill>
            <a:schemeClr val="tx1"/>
          </a:solidFill>
          <a:latin typeface="+mn-lt"/>
          <a:ea typeface="+mn-ea"/>
          <a:cs typeface="+mn-cs"/>
          <a:sym typeface="Helvetica Neue"/>
        </a:defRPr>
      </a:lvl6pPr>
      <a:lvl7pPr algn="r" defTabSz="4806453">
        <a:defRPr sz="1200">
          <a:solidFill>
            <a:schemeClr val="tx1"/>
          </a:solidFill>
          <a:latin typeface="+mn-lt"/>
          <a:ea typeface="+mn-ea"/>
          <a:cs typeface="+mn-cs"/>
          <a:sym typeface="Helvetica Neue"/>
        </a:defRPr>
      </a:lvl7pPr>
      <a:lvl8pPr algn="r" defTabSz="4806453">
        <a:defRPr sz="1200">
          <a:solidFill>
            <a:schemeClr val="tx1"/>
          </a:solidFill>
          <a:latin typeface="+mn-lt"/>
          <a:ea typeface="+mn-ea"/>
          <a:cs typeface="+mn-cs"/>
          <a:sym typeface="Helvetica Neue"/>
        </a:defRPr>
      </a:lvl8pPr>
      <a:lvl9pPr algn="r" defTabSz="4806453">
        <a:defRPr sz="1200">
          <a:solidFill>
            <a:schemeClr val="tx1"/>
          </a:solidFill>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7">
            <a:extLst>
              <a:ext uri="{FF2B5EF4-FFF2-40B4-BE49-F238E27FC236}">
                <a16:creationId xmlns:a16="http://schemas.microsoft.com/office/drawing/2014/main" id="{1C20B22F-9E49-FC45-B0BB-CEBCD1EF790D}"/>
              </a:ext>
            </a:extLst>
          </p:cNvPr>
          <p:cNvSpPr/>
          <p:nvPr/>
        </p:nvSpPr>
        <p:spPr>
          <a:xfrm>
            <a:off x="15324647" y="5268648"/>
            <a:ext cx="7871330" cy="114514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7000" b="1" u="sng">
                <a:latin typeface="+mn-lt"/>
                <a:ea typeface="+mn-ea"/>
                <a:cs typeface="+mn-cs"/>
                <a:sym typeface="Helvetica Neue"/>
              </a:defRPr>
            </a:lvl1pPr>
          </a:lstStyle>
          <a:p>
            <a:pPr lvl="0">
              <a:defRPr sz="1800" b="0" u="none"/>
            </a:pPr>
            <a:r>
              <a:rPr sz="7000" b="1" u="sng"/>
              <a:t>Transferable Skills</a:t>
            </a:r>
          </a:p>
        </p:txBody>
      </p:sp>
      <p:sp>
        <p:nvSpPr>
          <p:cNvPr id="3" name="Shape 28">
            <a:extLst>
              <a:ext uri="{FF2B5EF4-FFF2-40B4-BE49-F238E27FC236}">
                <a16:creationId xmlns:a16="http://schemas.microsoft.com/office/drawing/2014/main" id="{987BE2BF-13DD-4C4F-AB5A-F9FBEAE0CD5B}"/>
              </a:ext>
            </a:extLst>
          </p:cNvPr>
          <p:cNvSpPr/>
          <p:nvPr/>
        </p:nvSpPr>
        <p:spPr>
          <a:xfrm>
            <a:off x="26877476" y="5248666"/>
            <a:ext cx="10137225" cy="114514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7000" b="1" u="sng">
                <a:latin typeface="+mn-lt"/>
                <a:ea typeface="+mn-ea"/>
                <a:cs typeface="+mn-cs"/>
                <a:sym typeface="Helvetica Neue"/>
              </a:defRPr>
            </a:lvl1pPr>
          </a:lstStyle>
          <a:p>
            <a:pPr lvl="0">
              <a:defRPr sz="1800" b="0" u="none"/>
            </a:pPr>
            <a:r>
              <a:rPr sz="7000" b="1" u="sng"/>
              <a:t>Development Theory</a:t>
            </a:r>
          </a:p>
        </p:txBody>
      </p:sp>
      <p:sp>
        <p:nvSpPr>
          <p:cNvPr id="4" name="Shape 29">
            <a:extLst>
              <a:ext uri="{FF2B5EF4-FFF2-40B4-BE49-F238E27FC236}">
                <a16:creationId xmlns:a16="http://schemas.microsoft.com/office/drawing/2014/main" id="{F2CDF176-0CE1-354D-9B20-A176DC4A2DBB}"/>
              </a:ext>
            </a:extLst>
          </p:cNvPr>
          <p:cNvSpPr/>
          <p:nvPr/>
        </p:nvSpPr>
        <p:spPr>
          <a:xfrm>
            <a:off x="40685491" y="5248666"/>
            <a:ext cx="7871330" cy="114514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7000" b="1" u="sng">
                <a:latin typeface="+mn-lt"/>
                <a:ea typeface="+mn-ea"/>
                <a:cs typeface="+mn-cs"/>
                <a:sym typeface="Helvetica Neue"/>
              </a:defRPr>
            </a:lvl1pPr>
          </a:lstStyle>
          <a:p>
            <a:pPr lvl="0">
              <a:defRPr sz="1800" b="0" u="none"/>
            </a:pPr>
            <a:r>
              <a:rPr sz="7000" b="1" u="sng"/>
              <a:t>Lessons Learned</a:t>
            </a:r>
          </a:p>
        </p:txBody>
      </p:sp>
      <p:sp>
        <p:nvSpPr>
          <p:cNvPr id="5" name="Shape 30">
            <a:extLst>
              <a:ext uri="{FF2B5EF4-FFF2-40B4-BE49-F238E27FC236}">
                <a16:creationId xmlns:a16="http://schemas.microsoft.com/office/drawing/2014/main" id="{7644F4E2-161E-3445-8A93-BFB5694DFE67}"/>
              </a:ext>
            </a:extLst>
          </p:cNvPr>
          <p:cNvSpPr/>
          <p:nvPr/>
        </p:nvSpPr>
        <p:spPr>
          <a:xfrm>
            <a:off x="689709" y="5268648"/>
            <a:ext cx="11769653" cy="114514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7000" b="1" u="sng">
                <a:latin typeface="+mn-lt"/>
                <a:ea typeface="+mn-ea"/>
                <a:cs typeface="+mn-cs"/>
                <a:sym typeface="Helvetica Neue"/>
              </a:defRPr>
            </a:lvl1pPr>
          </a:lstStyle>
          <a:p>
            <a:pPr lvl="0">
              <a:defRPr sz="1800" b="0" u="none"/>
            </a:pPr>
            <a:r>
              <a:rPr sz="7000" b="1" u="sng"/>
              <a:t>Overview of Internship</a:t>
            </a:r>
          </a:p>
        </p:txBody>
      </p:sp>
      <p:sp>
        <p:nvSpPr>
          <p:cNvPr id="6" name="Shape 31">
            <a:extLst>
              <a:ext uri="{FF2B5EF4-FFF2-40B4-BE49-F238E27FC236}">
                <a16:creationId xmlns:a16="http://schemas.microsoft.com/office/drawing/2014/main" id="{CBB95155-F6FB-3A4E-912A-6413928F0B06}"/>
              </a:ext>
            </a:extLst>
          </p:cNvPr>
          <p:cNvSpPr/>
          <p:nvPr/>
        </p:nvSpPr>
        <p:spPr>
          <a:xfrm>
            <a:off x="13639390" y="237687"/>
            <a:ext cx="23927610" cy="4325211"/>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lgn="ctr">
              <a:defRPr sz="1800"/>
            </a:pPr>
            <a:r>
              <a:rPr sz="9400">
                <a:solidFill>
                  <a:srgbClr val="FFFFFF"/>
                </a:solidFill>
                <a:latin typeface="+mn-lt"/>
                <a:ea typeface="+mn-ea"/>
                <a:cs typeface="+mn-cs"/>
                <a:sym typeface="Helvetica Neue"/>
              </a:rPr>
              <a:t>Career Advising Internship Reflections </a:t>
            </a:r>
            <a:endParaRPr>
              <a:solidFill>
                <a:srgbClr val="FFFFFF"/>
              </a:solidFill>
              <a:latin typeface="+mn-lt"/>
              <a:ea typeface="+mn-ea"/>
              <a:cs typeface="+mn-cs"/>
              <a:sym typeface="Helvetica Neue"/>
            </a:endParaRPr>
          </a:p>
          <a:p>
            <a:pPr lvl="0" algn="ctr">
              <a:defRPr sz="1800"/>
            </a:pPr>
            <a:r>
              <a:rPr sz="9400">
                <a:solidFill>
                  <a:srgbClr val="FFFFFF"/>
                </a:solidFill>
                <a:latin typeface="+mn-lt"/>
                <a:ea typeface="+mn-ea"/>
                <a:cs typeface="+mn-cs"/>
                <a:sym typeface="Helvetica Neue"/>
              </a:rPr>
              <a:t>Harry M. Termyna</a:t>
            </a:r>
            <a:r>
              <a:rPr>
                <a:solidFill>
                  <a:srgbClr val="FFFFFF"/>
                </a:solidFill>
                <a:latin typeface="+mn-lt"/>
                <a:ea typeface="+mn-ea"/>
                <a:cs typeface="+mn-cs"/>
                <a:sym typeface="Helvetica Neue"/>
              </a:rPr>
              <a:t>  </a:t>
            </a:r>
          </a:p>
          <a:p>
            <a:pPr lvl="0" algn="ctr">
              <a:defRPr sz="1800"/>
            </a:pPr>
            <a:r>
              <a:rPr sz="9400">
                <a:solidFill>
                  <a:srgbClr val="FFFFFF"/>
                </a:solidFill>
                <a:latin typeface="+mn-lt"/>
                <a:ea typeface="+mn-ea"/>
                <a:cs typeface="+mn-cs"/>
                <a:sym typeface="Helvetica Neue"/>
              </a:rPr>
              <a:t>Faculty Advisor: Dr. Alyson Pompeo-Fargnoli</a:t>
            </a:r>
          </a:p>
        </p:txBody>
      </p:sp>
      <p:sp>
        <p:nvSpPr>
          <p:cNvPr id="7" name="Shape 33">
            <a:extLst>
              <a:ext uri="{FF2B5EF4-FFF2-40B4-BE49-F238E27FC236}">
                <a16:creationId xmlns:a16="http://schemas.microsoft.com/office/drawing/2014/main" id="{4C1607D3-C029-B542-9EC8-9235030B94B0}"/>
              </a:ext>
            </a:extLst>
          </p:cNvPr>
          <p:cNvSpPr/>
          <p:nvPr/>
        </p:nvSpPr>
        <p:spPr>
          <a:xfrm>
            <a:off x="13111751" y="6841883"/>
            <a:ext cx="12238947" cy="2450180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ctr">
              <a:defRPr sz="1800"/>
            </a:pPr>
            <a:r>
              <a:rPr sz="3300" b="1">
                <a:latin typeface="+mn-lt"/>
                <a:ea typeface="+mn-ea"/>
                <a:cs typeface="+mn-cs"/>
                <a:sym typeface="Helvetica Neue"/>
              </a:rPr>
              <a:t>National Association of Colleges and Employers Core Competencies</a:t>
            </a:r>
          </a:p>
          <a:p>
            <a:pPr marL="330868" lvl="0" indent="-330868">
              <a:buSzPct val="100000"/>
              <a:buChar char="•"/>
              <a:defRPr sz="1800"/>
            </a:pPr>
            <a:r>
              <a:rPr sz="3300" i="1">
                <a:latin typeface="+mn-lt"/>
                <a:ea typeface="+mn-ea"/>
                <a:cs typeface="+mn-cs"/>
                <a:sym typeface="Helvetica Neue"/>
              </a:rPr>
              <a:t>Critical Thinking/Problem Solving</a:t>
            </a:r>
          </a:p>
          <a:p>
            <a:pPr marL="330868" lvl="0" indent="-330868">
              <a:buSzPct val="100000"/>
              <a:buChar char="•"/>
              <a:defRPr sz="1800"/>
            </a:pPr>
            <a:r>
              <a:rPr sz="3300" i="1">
                <a:latin typeface="+mn-lt"/>
                <a:ea typeface="+mn-ea"/>
                <a:cs typeface="+mn-cs"/>
                <a:sym typeface="Helvetica Neue"/>
              </a:rPr>
              <a:t>Oral/Written Communication</a:t>
            </a:r>
          </a:p>
          <a:p>
            <a:pPr marL="330868" lvl="0" indent="-330868">
              <a:buSzPct val="100000"/>
              <a:buChar char="•"/>
              <a:defRPr sz="1800"/>
            </a:pPr>
            <a:r>
              <a:rPr sz="3300" i="1">
                <a:latin typeface="+mn-lt"/>
                <a:ea typeface="+mn-ea"/>
                <a:cs typeface="+mn-cs"/>
                <a:sym typeface="Helvetica Neue"/>
              </a:rPr>
              <a:t>Teamwork/Collaboration</a:t>
            </a:r>
          </a:p>
          <a:p>
            <a:pPr marL="330868" lvl="0" indent="-330868">
              <a:buSzPct val="100000"/>
              <a:buChar char="•"/>
              <a:defRPr sz="1800"/>
            </a:pPr>
            <a:r>
              <a:rPr sz="3300" i="1">
                <a:latin typeface="+mn-lt"/>
                <a:ea typeface="+mn-ea"/>
                <a:cs typeface="+mn-cs"/>
                <a:sym typeface="Helvetica Neue"/>
              </a:rPr>
              <a:t>Information Technology Application </a:t>
            </a:r>
          </a:p>
          <a:p>
            <a:pPr marL="330868" lvl="0" indent="-330868">
              <a:buSzPct val="100000"/>
              <a:buChar char="•"/>
              <a:defRPr sz="1800"/>
            </a:pPr>
            <a:r>
              <a:rPr sz="3300" i="1">
                <a:latin typeface="+mn-lt"/>
                <a:ea typeface="+mn-ea"/>
                <a:cs typeface="+mn-cs"/>
                <a:sym typeface="Helvetica Neue"/>
              </a:rPr>
              <a:t>Leadership</a:t>
            </a:r>
          </a:p>
          <a:p>
            <a:pPr marL="330868" lvl="0" indent="-330868">
              <a:buSzPct val="100000"/>
              <a:buChar char="•"/>
              <a:defRPr sz="1800"/>
            </a:pPr>
            <a:r>
              <a:rPr sz="3300" i="1">
                <a:latin typeface="+mn-lt"/>
                <a:ea typeface="+mn-ea"/>
                <a:cs typeface="+mn-cs"/>
                <a:sym typeface="Helvetica Neue"/>
              </a:rPr>
              <a:t>Professionalism/Work Ethic</a:t>
            </a:r>
          </a:p>
          <a:p>
            <a:pPr marL="330868" lvl="0" indent="-330868">
              <a:buSzPct val="100000"/>
              <a:buChar char="•"/>
              <a:defRPr sz="1800"/>
            </a:pPr>
            <a:r>
              <a:rPr sz="3300" i="1">
                <a:latin typeface="+mn-lt"/>
                <a:ea typeface="+mn-ea"/>
                <a:cs typeface="+mn-cs"/>
                <a:sym typeface="Helvetica Neue"/>
              </a:rPr>
              <a:t>Career Management</a:t>
            </a:r>
          </a:p>
          <a:p>
            <a:pPr lvl="0" algn="ctr">
              <a:defRPr sz="1800"/>
            </a:pPr>
            <a:r>
              <a:rPr sz="3300" b="1">
                <a:latin typeface="+mn-lt"/>
                <a:ea typeface="+mn-ea"/>
                <a:cs typeface="+mn-cs"/>
                <a:sym typeface="Helvetica Neue"/>
              </a:rPr>
              <a:t>Additional Skills/Competencies</a:t>
            </a:r>
          </a:p>
          <a:p>
            <a:pPr marL="330868" lvl="0" indent="-330868">
              <a:buSzPct val="100000"/>
              <a:buChar char="•"/>
              <a:defRPr sz="1800"/>
            </a:pPr>
            <a:r>
              <a:rPr sz="3300" b="1">
                <a:latin typeface="+mn-lt"/>
                <a:ea typeface="+mn-ea"/>
                <a:cs typeface="+mn-cs"/>
                <a:sym typeface="Helvetica Neue"/>
              </a:rPr>
              <a:t>Counseling Microskills</a:t>
            </a:r>
            <a:endParaRPr sz="3300" b="1" i="1">
              <a:latin typeface="+mn-lt"/>
              <a:ea typeface="+mn-ea"/>
              <a:cs typeface="+mn-cs"/>
              <a:sym typeface="Helvetica Neue"/>
            </a:endParaRPr>
          </a:p>
          <a:p>
            <a:pPr marL="711868" lvl="1" indent="-330868">
              <a:buSzPct val="100000"/>
              <a:buChar char="•"/>
              <a:defRPr sz="1800"/>
            </a:pPr>
            <a:r>
              <a:rPr sz="3300">
                <a:latin typeface="+mn-lt"/>
                <a:ea typeface="+mn-ea"/>
                <a:cs typeface="+mn-cs"/>
                <a:sym typeface="Helvetica Neue"/>
              </a:rPr>
              <a:t>Active Listening/Understanding</a:t>
            </a:r>
          </a:p>
          <a:p>
            <a:pPr marL="711868" lvl="1" indent="-330868">
              <a:buSzPct val="100000"/>
              <a:buChar char="•"/>
              <a:defRPr sz="1800"/>
            </a:pPr>
            <a:r>
              <a:rPr sz="3300">
                <a:latin typeface="+mn-lt"/>
                <a:ea typeface="+mn-ea"/>
                <a:cs typeface="+mn-cs"/>
                <a:sym typeface="Helvetica Neue"/>
              </a:rPr>
              <a:t>Checking in on the well being of the “holistic student” (personal, social, family life)</a:t>
            </a:r>
          </a:p>
          <a:p>
            <a:pPr marL="711868" lvl="1" indent="-330868">
              <a:buSzPct val="100000"/>
              <a:buChar char="•"/>
              <a:defRPr sz="1800"/>
            </a:pPr>
            <a:r>
              <a:rPr sz="3300">
                <a:latin typeface="+mn-lt"/>
                <a:ea typeface="+mn-ea"/>
                <a:cs typeface="+mn-cs"/>
                <a:sym typeface="Helvetica Neue"/>
              </a:rPr>
              <a:t>Guiding students through the process of creating goals and activating desired change when it comes to possibly switching career paths or wanting to explore new internship/research opportunities</a:t>
            </a:r>
          </a:p>
          <a:p>
            <a:pPr marL="711868" lvl="1" indent="-330868">
              <a:buSzPct val="100000"/>
              <a:buChar char="•"/>
              <a:defRPr sz="1800"/>
            </a:pPr>
            <a:r>
              <a:rPr sz="3300">
                <a:latin typeface="+mn-lt"/>
                <a:ea typeface="+mn-ea"/>
                <a:cs typeface="+mn-cs"/>
                <a:sym typeface="Helvetica Neue"/>
              </a:rPr>
              <a:t>Ensuring that the values, interests and cultural/familial influences of the students are being considered within their career exploration journeys</a:t>
            </a:r>
          </a:p>
          <a:p>
            <a:pPr marL="711868" lvl="1" indent="-330868">
              <a:buSzPct val="100000"/>
              <a:buChar char="•"/>
              <a:defRPr sz="1800"/>
            </a:pPr>
            <a:r>
              <a:rPr sz="3300">
                <a:latin typeface="+mn-lt"/>
                <a:ea typeface="+mn-ea"/>
                <a:cs typeface="+mn-cs"/>
                <a:sym typeface="Helvetica Neue"/>
              </a:rPr>
              <a:t>Encouraging the incorporation of self-care </a:t>
            </a:r>
          </a:p>
          <a:p>
            <a:pPr lvl="0">
              <a:defRPr sz="1800"/>
            </a:pPr>
            <a:endParaRPr sz="3300">
              <a:latin typeface="+mn-lt"/>
              <a:ea typeface="+mn-ea"/>
              <a:cs typeface="+mn-cs"/>
              <a:sym typeface="Helvetica Neue"/>
            </a:endParaRPr>
          </a:p>
          <a:p>
            <a:pPr marL="330868" lvl="0" indent="-330868">
              <a:buSzPct val="100000"/>
              <a:buChar char="•"/>
              <a:defRPr sz="1800"/>
            </a:pPr>
            <a:r>
              <a:rPr sz="3300" b="1">
                <a:latin typeface="+mn-lt"/>
                <a:ea typeface="+mn-ea"/>
                <a:cs typeface="+mn-cs"/>
                <a:sym typeface="Helvetica Neue"/>
              </a:rPr>
              <a:t>Social Justice Advocacy</a:t>
            </a:r>
            <a:endParaRPr sz="3300" b="1" i="1">
              <a:latin typeface="+mn-lt"/>
              <a:ea typeface="+mn-ea"/>
              <a:cs typeface="+mn-cs"/>
              <a:sym typeface="Helvetica Neue"/>
            </a:endParaRPr>
          </a:p>
          <a:p>
            <a:pPr marL="711868" lvl="1" indent="-330868">
              <a:buSzPct val="100000"/>
              <a:buChar char="•"/>
              <a:defRPr sz="1800"/>
            </a:pPr>
            <a:r>
              <a:rPr sz="3300">
                <a:latin typeface="+mn-lt"/>
                <a:ea typeface="+mn-ea"/>
                <a:cs typeface="+mn-cs"/>
                <a:sym typeface="Helvetica Neue"/>
              </a:rPr>
              <a:t>Understanding the wide range of lived experiences each individual student encounters and processes each and everyday</a:t>
            </a:r>
          </a:p>
          <a:p>
            <a:pPr marL="711868" lvl="1" indent="-330868">
              <a:buSzPct val="100000"/>
              <a:buChar char="•"/>
              <a:defRPr sz="1800"/>
            </a:pPr>
            <a:r>
              <a:rPr sz="3300">
                <a:latin typeface="+mn-lt"/>
                <a:ea typeface="+mn-ea"/>
                <a:cs typeface="+mn-cs"/>
                <a:sym typeface="Helvetica Neue"/>
              </a:rPr>
              <a:t>Supporting students who may feel some sense of “Imposter Syndrome” due to their perceived defiance of social norms (ex. Students who identify as female sometimes mention their reluctance to enter the medical/technology fields. The apparent advancement of these students is used to refute any irrational beliefs surrounding their successes.)</a:t>
            </a:r>
          </a:p>
          <a:p>
            <a:pPr marL="711868" lvl="1" indent="-330868">
              <a:buSzPct val="100000"/>
              <a:buChar char="•"/>
              <a:defRPr sz="1800"/>
            </a:pPr>
            <a:r>
              <a:rPr sz="3300">
                <a:latin typeface="+mn-lt"/>
                <a:ea typeface="+mn-ea"/>
                <a:cs typeface="+mn-cs"/>
                <a:sym typeface="Helvetica Neue"/>
              </a:rPr>
              <a:t>Providing students with accurate information regarding the status of their work authorization and advocating for their rights to attain practical hands on training; Many companies do not understand that F-1 students need to wait almost an extra month until their paperwork can be approved thus they are not always able to begin work as soon as the employer would like. Some students then assume that their offer is automatically revoked. This is not the case. Hence, students are advised on advocating for themselves during the hiring process. Career Services also trouble shoots when need be (ex. With timely communication, career directors can reach out to the hiring managers and alleviate any confusion.).</a:t>
            </a:r>
          </a:p>
          <a:p>
            <a:pPr marL="711868" lvl="1" indent="-330868">
              <a:buSzPct val="100000"/>
              <a:buChar char="•"/>
              <a:defRPr sz="1800"/>
            </a:pPr>
            <a:r>
              <a:rPr sz="3300">
                <a:latin typeface="+mn-lt"/>
                <a:ea typeface="+mn-ea"/>
                <a:cs typeface="+mn-cs"/>
                <a:sym typeface="Helvetica Neue"/>
              </a:rPr>
              <a:t>Asking students if there is anything they need or expect to receive from the services provided (This question is used at the end of mentoring check in meetings to guarantee our mentors gain the most from serving within the role.)</a:t>
            </a:r>
          </a:p>
        </p:txBody>
      </p:sp>
      <p:sp>
        <p:nvSpPr>
          <p:cNvPr id="8" name="Shape 34">
            <a:extLst>
              <a:ext uri="{FF2B5EF4-FFF2-40B4-BE49-F238E27FC236}">
                <a16:creationId xmlns:a16="http://schemas.microsoft.com/office/drawing/2014/main" id="{39FD2934-3BBE-2A44-8F84-9C68E02FDA24}"/>
              </a:ext>
            </a:extLst>
          </p:cNvPr>
          <p:cNvSpPr/>
          <p:nvPr/>
        </p:nvSpPr>
        <p:spPr>
          <a:xfrm>
            <a:off x="38523645" y="6475725"/>
            <a:ext cx="12216442" cy="2534000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330868" lvl="0" indent="-330868">
              <a:buSzPct val="100000"/>
              <a:buChar char="•"/>
              <a:defRPr sz="1800"/>
            </a:pPr>
            <a:r>
              <a:rPr sz="3300">
                <a:latin typeface="+mn-lt"/>
                <a:ea typeface="+mn-ea"/>
                <a:cs typeface="+mn-cs"/>
                <a:sym typeface="Helvetica Neue"/>
              </a:rPr>
              <a:t>Career development plays a crucial part in promoting student success during the college years</a:t>
            </a:r>
          </a:p>
          <a:p>
            <a:pPr marL="711868" lvl="1" indent="-330868">
              <a:buSzPct val="100000"/>
              <a:buChar char="•"/>
              <a:defRPr sz="1800"/>
            </a:pPr>
            <a:r>
              <a:rPr sz="3300">
                <a:latin typeface="+mn-lt"/>
                <a:ea typeface="+mn-ea"/>
                <a:cs typeface="+mn-cs"/>
                <a:sym typeface="Helvetica Neue"/>
              </a:rPr>
              <a:t>University life is not just about attending classes and earning high grades.</a:t>
            </a:r>
          </a:p>
          <a:p>
            <a:pPr marL="711868" lvl="1" indent="-330868">
              <a:buSzPct val="100000"/>
              <a:buChar char="•"/>
              <a:defRPr sz="1800"/>
            </a:pPr>
            <a:r>
              <a:rPr sz="3300">
                <a:latin typeface="+mn-lt"/>
                <a:ea typeface="+mn-ea"/>
                <a:cs typeface="+mn-cs"/>
                <a:sym typeface="Helvetica Neue"/>
              </a:rPr>
              <a:t>Employers care less about GPA and more about tangible, relevant on the job experiences (skill acquisition).</a:t>
            </a:r>
          </a:p>
          <a:p>
            <a:pPr marL="350920" lvl="0" indent="-350920">
              <a:buSzPct val="100000"/>
              <a:buFont typeface="Helvetica Neue"/>
              <a:buChar char="•"/>
              <a:defRPr sz="1800"/>
            </a:pPr>
            <a:endParaRPr sz="3300">
              <a:latin typeface="+mn-lt"/>
              <a:ea typeface="+mn-ea"/>
              <a:cs typeface="+mn-cs"/>
              <a:sym typeface="Helvetica Neue"/>
            </a:endParaRPr>
          </a:p>
          <a:p>
            <a:pPr marL="330868" lvl="0" indent="-330868">
              <a:buSzPct val="100000"/>
              <a:buChar char="•"/>
              <a:defRPr sz="1800"/>
            </a:pPr>
            <a:r>
              <a:rPr sz="3300">
                <a:latin typeface="+mn-lt"/>
                <a:ea typeface="+mn-ea"/>
                <a:cs typeface="+mn-cs"/>
                <a:sym typeface="Helvetica Neue"/>
              </a:rPr>
              <a:t>All higher education practitioners should be well versed in the underpinnings of basic professional development</a:t>
            </a:r>
          </a:p>
          <a:p>
            <a:pPr marL="711868" lvl="1" indent="-330868">
              <a:buSzPct val="100000"/>
              <a:buChar char="•"/>
              <a:defRPr sz="1800"/>
            </a:pPr>
            <a:r>
              <a:rPr sz="3300">
                <a:latin typeface="+mn-lt"/>
                <a:ea typeface="+mn-ea"/>
                <a:cs typeface="+mn-cs"/>
                <a:sym typeface="Helvetica Neue"/>
              </a:rPr>
              <a:t>Any on campus position or program should help students build an impressive array of employable skills.</a:t>
            </a:r>
          </a:p>
          <a:p>
            <a:pPr marL="350920" lvl="0" indent="-350920">
              <a:buSzPct val="100000"/>
              <a:buFont typeface="Helvetica Neue"/>
              <a:buChar char="•"/>
              <a:defRPr sz="1800"/>
            </a:pPr>
            <a:endParaRPr sz="3300">
              <a:latin typeface="+mn-lt"/>
              <a:ea typeface="+mn-ea"/>
              <a:cs typeface="+mn-cs"/>
              <a:sym typeface="Helvetica Neue"/>
            </a:endParaRPr>
          </a:p>
          <a:p>
            <a:pPr marL="330868" lvl="0" indent="-330868">
              <a:buSzPct val="100000"/>
              <a:buChar char="•"/>
              <a:defRPr sz="1800"/>
            </a:pPr>
            <a:r>
              <a:rPr sz="3300">
                <a:latin typeface="+mn-lt"/>
                <a:ea typeface="+mn-ea"/>
                <a:cs typeface="+mn-cs"/>
                <a:sym typeface="Helvetica Neue"/>
              </a:rPr>
              <a:t>Student Affairs is more than fulfilling administrative and logistical obligations </a:t>
            </a:r>
          </a:p>
          <a:p>
            <a:pPr marL="711868" lvl="1" indent="-330868">
              <a:buSzPct val="100000"/>
              <a:buChar char="•"/>
              <a:defRPr sz="1800"/>
            </a:pPr>
            <a:r>
              <a:rPr sz="3300">
                <a:latin typeface="+mn-lt"/>
                <a:ea typeface="+mn-ea"/>
                <a:cs typeface="+mn-cs"/>
                <a:sym typeface="Helvetica Neue"/>
              </a:rPr>
              <a:t>Advising students requires advanced interpersonal communication skills, genuine knowledge of student development as well as authentic compassion and multicultural sensitivity. </a:t>
            </a:r>
          </a:p>
          <a:p>
            <a:pPr marL="711868" lvl="1" indent="-330868">
              <a:buSzPct val="100000"/>
              <a:buChar char="•"/>
              <a:defRPr sz="1800"/>
            </a:pPr>
            <a:r>
              <a:rPr sz="3300">
                <a:latin typeface="+mn-lt"/>
                <a:ea typeface="+mn-ea"/>
                <a:cs typeface="+mn-cs"/>
                <a:sym typeface="Helvetica Neue"/>
              </a:rPr>
              <a:t>Program planning and implementation require intentional creativity so that realistic learning objectives can be met by the target audience.</a:t>
            </a:r>
          </a:p>
          <a:p>
            <a:pPr marL="731921" lvl="1" indent="-350920">
              <a:buSzPct val="100000"/>
              <a:buFont typeface="Helvetica Neue"/>
              <a:buChar char="•"/>
              <a:defRPr sz="1800"/>
            </a:pPr>
            <a:endParaRPr sz="3300">
              <a:latin typeface="+mn-lt"/>
              <a:ea typeface="+mn-ea"/>
              <a:cs typeface="+mn-cs"/>
              <a:sym typeface="Helvetica Neue"/>
            </a:endParaRPr>
          </a:p>
          <a:p>
            <a:pPr marL="330868" lvl="0" indent="-330868">
              <a:buSzPct val="100000"/>
              <a:buChar char="•"/>
              <a:defRPr sz="1800"/>
            </a:pPr>
            <a:r>
              <a:rPr sz="3300">
                <a:latin typeface="+mn-lt"/>
                <a:ea typeface="+mn-ea"/>
                <a:cs typeface="+mn-cs"/>
                <a:sym typeface="Helvetica Neue"/>
              </a:rPr>
              <a:t>Counseling education is not just for counselors</a:t>
            </a:r>
          </a:p>
          <a:p>
            <a:pPr marL="711868" lvl="1" indent="-330868">
              <a:buSzPct val="100000"/>
              <a:buChar char="•"/>
              <a:defRPr sz="1800"/>
            </a:pPr>
            <a:r>
              <a:rPr sz="3300">
                <a:latin typeface="+mn-lt"/>
                <a:ea typeface="+mn-ea"/>
                <a:cs typeface="+mn-cs"/>
                <a:sym typeface="Helvetica Neue"/>
              </a:rPr>
              <a:t>Any student affairs professional can benefit from applying key counseling skills within their communications with students.</a:t>
            </a:r>
          </a:p>
          <a:p>
            <a:pPr marL="711868" lvl="1" indent="-330868">
              <a:buSzPct val="100000"/>
              <a:buChar char="•"/>
              <a:defRPr sz="1800"/>
            </a:pPr>
            <a:r>
              <a:rPr sz="3300">
                <a:latin typeface="+mn-lt"/>
                <a:ea typeface="+mn-ea"/>
                <a:cs typeface="+mn-cs"/>
                <a:sym typeface="Helvetica Neue"/>
              </a:rPr>
              <a:t>Always refer to counseling services when warranted.</a:t>
            </a:r>
          </a:p>
          <a:p>
            <a:pPr lvl="0">
              <a:defRPr sz="1800"/>
            </a:pPr>
            <a:endParaRPr sz="3300">
              <a:latin typeface="+mn-lt"/>
              <a:ea typeface="+mn-ea"/>
              <a:cs typeface="+mn-cs"/>
              <a:sym typeface="Helvetica Neue"/>
            </a:endParaRPr>
          </a:p>
          <a:p>
            <a:pPr marL="330868" lvl="0" indent="-330868">
              <a:buSzPct val="100000"/>
              <a:buChar char="•"/>
              <a:defRPr sz="1800"/>
            </a:pPr>
            <a:r>
              <a:rPr sz="3300">
                <a:latin typeface="+mn-lt"/>
                <a:ea typeface="+mn-ea"/>
                <a:cs typeface="+mn-cs"/>
                <a:sym typeface="Helvetica Neue"/>
              </a:rPr>
              <a:t>Theory application is a must </a:t>
            </a:r>
          </a:p>
          <a:p>
            <a:pPr marL="711868" lvl="1" indent="-330868">
              <a:buSzPct val="100000"/>
              <a:buChar char="•"/>
              <a:defRPr sz="1800"/>
            </a:pPr>
            <a:r>
              <a:rPr sz="3300">
                <a:latin typeface="+mn-lt"/>
                <a:ea typeface="+mn-ea"/>
                <a:cs typeface="+mn-cs"/>
                <a:sym typeface="Helvetica Neue"/>
              </a:rPr>
              <a:t>Evidence based practice can yield more effective results when acclimating students to their own career search. This idea applies beyond career services as well.</a:t>
            </a:r>
          </a:p>
          <a:p>
            <a:pPr marL="711868" lvl="1" indent="-330868">
              <a:buSzPct val="100000"/>
              <a:buChar char="•"/>
              <a:defRPr sz="1800"/>
            </a:pPr>
            <a:r>
              <a:rPr sz="3300">
                <a:latin typeface="+mn-lt"/>
                <a:ea typeface="+mn-ea"/>
                <a:cs typeface="+mn-cs"/>
                <a:sym typeface="Helvetica Neue"/>
              </a:rPr>
              <a:t>Graduate interns are able to see the practicality of their coursework.</a:t>
            </a:r>
          </a:p>
          <a:p>
            <a:pPr marL="340893" lvl="0" indent="-340893">
              <a:buSzPct val="100000"/>
              <a:buFont typeface="Helvetica Neue"/>
              <a:buChar char="•"/>
              <a:defRPr sz="1800"/>
            </a:pPr>
            <a:endParaRPr sz="3300">
              <a:latin typeface="+mn-lt"/>
              <a:ea typeface="+mn-ea"/>
              <a:cs typeface="+mn-cs"/>
              <a:sym typeface="Helvetica Neue"/>
            </a:endParaRPr>
          </a:p>
          <a:p>
            <a:pPr marL="330868" lvl="0" indent="-330868">
              <a:buSzPct val="100000"/>
              <a:buChar char="•"/>
              <a:defRPr sz="1800"/>
            </a:pPr>
            <a:r>
              <a:rPr sz="3300">
                <a:latin typeface="+mn-lt"/>
                <a:ea typeface="+mn-ea"/>
                <a:cs typeface="+mn-cs"/>
                <a:sym typeface="Helvetica Neue"/>
              </a:rPr>
              <a:t>Virtual career fairs will never go out of style</a:t>
            </a:r>
          </a:p>
          <a:p>
            <a:pPr marL="711868" lvl="1" indent="-330868">
              <a:buSzPct val="100000"/>
              <a:buChar char="•"/>
              <a:defRPr sz="1800"/>
            </a:pPr>
            <a:r>
              <a:rPr sz="3300">
                <a:latin typeface="+mn-lt"/>
                <a:ea typeface="+mn-ea"/>
                <a:cs typeface="+mn-cs"/>
                <a:sym typeface="Helvetica Neue"/>
              </a:rPr>
              <a:t>Students usually receive more time to network with employers one on one without long lines and background noise.</a:t>
            </a:r>
          </a:p>
          <a:p>
            <a:pPr lvl="0">
              <a:defRPr sz="1800"/>
            </a:pPr>
            <a:endParaRPr sz="3300">
              <a:latin typeface="+mn-lt"/>
              <a:ea typeface="+mn-ea"/>
              <a:cs typeface="+mn-cs"/>
              <a:sym typeface="Helvetica Neue"/>
            </a:endParaRPr>
          </a:p>
          <a:p>
            <a:pPr marL="330868" lvl="0" indent="-330868">
              <a:buSzPct val="100000"/>
              <a:buChar char="•"/>
              <a:defRPr sz="1800"/>
            </a:pPr>
            <a:r>
              <a:rPr sz="3300">
                <a:latin typeface="+mn-lt"/>
                <a:ea typeface="+mn-ea"/>
                <a:cs typeface="+mn-cs"/>
                <a:sym typeface="Helvetica Neue"/>
              </a:rPr>
              <a:t>Students appreciate the initial “small talk”</a:t>
            </a:r>
          </a:p>
          <a:p>
            <a:pPr marL="711868" lvl="1" indent="-330868">
              <a:buSzPct val="100000"/>
              <a:buChar char="•"/>
              <a:defRPr sz="1800"/>
            </a:pPr>
            <a:r>
              <a:rPr sz="3300">
                <a:latin typeface="+mn-lt"/>
                <a:ea typeface="+mn-ea"/>
                <a:cs typeface="+mn-cs"/>
                <a:sym typeface="Helvetica Neue"/>
              </a:rPr>
              <a:t>This demonstrates that the advisor cares about the student beyond the scope of the meeting and that while the advisor is in a position of authority, they are not a person to be intimidated by.</a:t>
            </a:r>
          </a:p>
          <a:p>
            <a:pPr lvl="0">
              <a:defRPr sz="1800"/>
            </a:pPr>
            <a:endParaRPr sz="3300">
              <a:latin typeface="+mn-lt"/>
              <a:ea typeface="+mn-ea"/>
              <a:cs typeface="+mn-cs"/>
              <a:sym typeface="Helvetica Neue"/>
            </a:endParaRPr>
          </a:p>
          <a:p>
            <a:pPr marL="330868" lvl="0" indent="-330868">
              <a:buSzPct val="100000"/>
              <a:buChar char="•"/>
              <a:defRPr sz="1800"/>
            </a:pPr>
            <a:r>
              <a:rPr sz="3300">
                <a:latin typeface="+mn-lt"/>
                <a:ea typeface="+mn-ea"/>
                <a:cs typeface="+mn-cs"/>
                <a:sym typeface="Helvetica Neue"/>
              </a:rPr>
              <a:t>Never be afraid to say “I do not know”</a:t>
            </a:r>
          </a:p>
          <a:p>
            <a:pPr marL="711868" lvl="1" indent="-330868">
              <a:buSzPct val="100000"/>
              <a:buChar char="•"/>
              <a:defRPr sz="1800"/>
            </a:pPr>
            <a:r>
              <a:rPr sz="3300">
                <a:latin typeface="+mn-lt"/>
                <a:ea typeface="+mn-ea"/>
                <a:cs typeface="+mn-cs"/>
                <a:sym typeface="Helvetica Neue"/>
              </a:rPr>
              <a:t>No advisor knows everything. Getting back to a student with accurate information is better than giving speedy yet possibly misleading answers immediately. </a:t>
            </a:r>
          </a:p>
          <a:p>
            <a:pPr marL="711868" lvl="1" indent="-330868">
              <a:buSzPct val="100000"/>
              <a:buChar char="•"/>
              <a:defRPr sz="1800"/>
            </a:pPr>
            <a:r>
              <a:rPr sz="3300">
                <a:latin typeface="+mn-lt"/>
                <a:ea typeface="+mn-ea"/>
                <a:cs typeface="+mn-cs"/>
                <a:sym typeface="Helvetica Neue"/>
              </a:rPr>
              <a:t>Supervisors will also respect the honesty and will always be willing to help resolve any misunderstanding.</a:t>
            </a:r>
          </a:p>
        </p:txBody>
      </p:sp>
      <p:sp>
        <p:nvSpPr>
          <p:cNvPr id="9" name="Shape 35">
            <a:extLst>
              <a:ext uri="{FF2B5EF4-FFF2-40B4-BE49-F238E27FC236}">
                <a16:creationId xmlns:a16="http://schemas.microsoft.com/office/drawing/2014/main" id="{42213C27-DB88-9C4C-B2DD-F2E7F912EC24}"/>
              </a:ext>
            </a:extLst>
          </p:cNvPr>
          <p:cNvSpPr/>
          <p:nvPr/>
        </p:nvSpPr>
        <p:spPr>
          <a:xfrm>
            <a:off x="25827158" y="6645605"/>
            <a:ext cx="12237856" cy="58728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3300" b="1">
                <a:latin typeface="+mn-lt"/>
                <a:ea typeface="+mn-ea"/>
                <a:cs typeface="+mn-cs"/>
                <a:sym typeface="Helvetica Neue"/>
              </a:defRPr>
            </a:lvl1pPr>
          </a:lstStyle>
          <a:p>
            <a:pPr lvl="0">
              <a:defRPr sz="1800" b="0"/>
            </a:pPr>
            <a:r>
              <a:rPr sz="3300" b="1"/>
              <a:t>Marcia’s Identity Statuses</a:t>
            </a:r>
          </a:p>
        </p:txBody>
      </p:sp>
      <p:pic>
        <p:nvPicPr>
          <p:cNvPr id="10" name="image7.png">
            <a:extLst>
              <a:ext uri="{FF2B5EF4-FFF2-40B4-BE49-F238E27FC236}">
                <a16:creationId xmlns:a16="http://schemas.microsoft.com/office/drawing/2014/main" id="{26E3DECB-9782-BE49-833E-BFE46D81A441}"/>
              </a:ext>
            </a:extLst>
          </p:cNvPr>
          <p:cNvPicPr/>
          <p:nvPr/>
        </p:nvPicPr>
        <p:blipFill>
          <a:blip r:embed="rId4"/>
          <a:stretch>
            <a:fillRect/>
          </a:stretch>
        </p:blipFill>
        <p:spPr>
          <a:xfrm>
            <a:off x="28502960" y="7484677"/>
            <a:ext cx="6886255" cy="5221268"/>
          </a:xfrm>
          <a:prstGeom prst="rect">
            <a:avLst/>
          </a:prstGeom>
          <a:ln w="12700">
            <a:miter lim="400000"/>
          </a:ln>
        </p:spPr>
      </p:pic>
      <p:sp>
        <p:nvSpPr>
          <p:cNvPr id="11" name="Shape 37">
            <a:extLst>
              <a:ext uri="{FF2B5EF4-FFF2-40B4-BE49-F238E27FC236}">
                <a16:creationId xmlns:a16="http://schemas.microsoft.com/office/drawing/2014/main" id="{24438F72-228A-6E4D-A2FC-2D3322F7A161}"/>
              </a:ext>
            </a:extLst>
          </p:cNvPr>
          <p:cNvSpPr/>
          <p:nvPr/>
        </p:nvSpPr>
        <p:spPr>
          <a:xfrm>
            <a:off x="25832513" y="12664095"/>
            <a:ext cx="12237855" cy="658210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330868" lvl="0" indent="-330868">
              <a:buSzPct val="100000"/>
              <a:buChar char="•"/>
              <a:defRPr sz="1800"/>
            </a:pPr>
            <a:r>
              <a:rPr sz="3300">
                <a:latin typeface="+mn-lt"/>
                <a:ea typeface="+mn-ea"/>
                <a:cs typeface="+mn-cs"/>
                <a:sym typeface="Helvetica Neue"/>
              </a:rPr>
              <a:t>Most students advised through this experience fall under the </a:t>
            </a:r>
            <a:r>
              <a:rPr sz="3300" i="1">
                <a:latin typeface="+mn-lt"/>
                <a:ea typeface="+mn-ea"/>
                <a:cs typeface="+mn-cs"/>
                <a:sym typeface="Helvetica Neue"/>
              </a:rPr>
              <a:t>Moratorium</a:t>
            </a:r>
            <a:r>
              <a:rPr sz="3300">
                <a:latin typeface="+mn-lt"/>
                <a:ea typeface="+mn-ea"/>
                <a:cs typeface="+mn-cs"/>
                <a:sym typeface="Helvetica Neue"/>
              </a:rPr>
              <a:t> status.</a:t>
            </a:r>
          </a:p>
          <a:p>
            <a:pPr marL="711868" lvl="1" indent="-330868">
              <a:buSzPct val="100000"/>
              <a:buChar char="•"/>
              <a:defRPr sz="1800"/>
            </a:pPr>
            <a:r>
              <a:rPr sz="3300">
                <a:latin typeface="+mn-lt"/>
                <a:ea typeface="+mn-ea"/>
                <a:cs typeface="+mn-cs"/>
                <a:sym typeface="Helvetica Neue"/>
              </a:rPr>
              <a:t>They have declared a major but are actively trying to explore their specific career options.</a:t>
            </a:r>
          </a:p>
          <a:p>
            <a:pPr marL="330868" lvl="0" indent="-330868">
              <a:buSzPct val="100000"/>
              <a:buChar char="•"/>
              <a:defRPr sz="1800"/>
            </a:pPr>
            <a:r>
              <a:rPr sz="3300">
                <a:latin typeface="+mn-lt"/>
                <a:ea typeface="+mn-ea"/>
                <a:cs typeface="+mn-cs"/>
                <a:sym typeface="Helvetica Neue"/>
              </a:rPr>
              <a:t>Few students are currently within the </a:t>
            </a:r>
            <a:r>
              <a:rPr sz="3300" i="1">
                <a:latin typeface="+mn-lt"/>
                <a:ea typeface="+mn-ea"/>
                <a:cs typeface="+mn-cs"/>
                <a:sym typeface="Helvetica Neue"/>
              </a:rPr>
              <a:t>Achievement</a:t>
            </a:r>
            <a:r>
              <a:rPr sz="3300">
                <a:latin typeface="+mn-lt"/>
                <a:ea typeface="+mn-ea"/>
                <a:cs typeface="+mn-cs"/>
                <a:sym typeface="Helvetica Neue"/>
              </a:rPr>
              <a:t> status. Even when so, they are still faced with the challenges of making specific choices on how they can eventually attain their desired roles.</a:t>
            </a:r>
          </a:p>
          <a:p>
            <a:pPr marL="711868" lvl="1" indent="-330868">
              <a:buSzPct val="100000"/>
              <a:buChar char="•"/>
              <a:defRPr sz="1800"/>
            </a:pPr>
            <a:r>
              <a:rPr sz="3300">
                <a:latin typeface="+mn-lt"/>
                <a:ea typeface="+mn-ea"/>
                <a:cs typeface="+mn-cs"/>
                <a:sym typeface="Helvetica Neue"/>
              </a:rPr>
              <a:t>Ex. One peer mentor has decided she wants to become a doctor (</a:t>
            </a:r>
            <a:r>
              <a:rPr sz="3300" i="1">
                <a:latin typeface="+mn-lt"/>
                <a:ea typeface="+mn-ea"/>
                <a:cs typeface="+mn-cs"/>
                <a:sym typeface="Helvetica Neue"/>
              </a:rPr>
              <a:t>High Commitment</a:t>
            </a:r>
            <a:r>
              <a:rPr sz="3300">
                <a:latin typeface="+mn-lt"/>
                <a:ea typeface="+mn-ea"/>
                <a:cs typeface="+mn-cs"/>
                <a:sym typeface="Helvetica Neue"/>
              </a:rPr>
              <a:t>) however she is still deciding which medical school to attend and will eventually have to consider various specializations she can pursue for residency (</a:t>
            </a:r>
            <a:r>
              <a:rPr sz="3300" i="1">
                <a:latin typeface="+mn-lt"/>
                <a:ea typeface="+mn-ea"/>
                <a:cs typeface="+mn-cs"/>
                <a:sym typeface="Helvetica Neue"/>
              </a:rPr>
              <a:t>High Exploration</a:t>
            </a:r>
            <a:r>
              <a:rPr sz="3300">
                <a:latin typeface="+mn-lt"/>
                <a:ea typeface="+mn-ea"/>
                <a:cs typeface="+mn-cs"/>
                <a:sym typeface="Helvetica Neue"/>
              </a:rPr>
              <a:t>).</a:t>
            </a:r>
          </a:p>
        </p:txBody>
      </p:sp>
      <p:sp>
        <p:nvSpPr>
          <p:cNvPr id="12" name="Shape 38">
            <a:extLst>
              <a:ext uri="{FF2B5EF4-FFF2-40B4-BE49-F238E27FC236}">
                <a16:creationId xmlns:a16="http://schemas.microsoft.com/office/drawing/2014/main" id="{6D50D6E7-84C2-C946-A6E5-5559304B8A41}"/>
              </a:ext>
            </a:extLst>
          </p:cNvPr>
          <p:cNvSpPr/>
          <p:nvPr/>
        </p:nvSpPr>
        <p:spPr>
          <a:xfrm>
            <a:off x="25817005" y="19126136"/>
            <a:ext cx="12248556" cy="1253840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ctr">
              <a:defRPr sz="1800"/>
            </a:pPr>
            <a:r>
              <a:rPr sz="3300" b="1">
                <a:latin typeface="+mn-lt"/>
                <a:ea typeface="+mn-ea"/>
                <a:cs typeface="+mn-cs"/>
                <a:sym typeface="Helvetica Neue"/>
              </a:rPr>
              <a:t>Schlossberg’s Transition Theory</a:t>
            </a:r>
          </a:p>
          <a:p>
            <a:pPr marL="330868" lvl="0" indent="-330868">
              <a:buSzPct val="100000"/>
              <a:buChar char="•"/>
              <a:defRPr sz="1800"/>
            </a:pPr>
            <a:r>
              <a:rPr sz="3300">
                <a:latin typeface="+mn-lt"/>
                <a:ea typeface="+mn-ea"/>
                <a:cs typeface="+mn-cs"/>
                <a:sym typeface="Helvetica Neue"/>
              </a:rPr>
              <a:t>Beginning to apply for field experiences can be a huge transition for many college students, especially F-1 students for this may be their first long term stay/work experience in the United States. All transitions are perceived differently by individuals based on the presence of the following components.</a:t>
            </a:r>
          </a:p>
          <a:p>
            <a:pPr marL="330868" lvl="0" indent="-330868">
              <a:buSzPct val="100000"/>
              <a:buChar char="•"/>
              <a:defRPr sz="1800"/>
            </a:pPr>
            <a:r>
              <a:rPr sz="3300" b="1">
                <a:latin typeface="+mn-lt"/>
                <a:ea typeface="+mn-ea"/>
                <a:cs typeface="+mn-cs"/>
                <a:sym typeface="Helvetica Neue"/>
              </a:rPr>
              <a:t>Components of Transition Theory</a:t>
            </a:r>
          </a:p>
          <a:p>
            <a:pPr marL="711868" lvl="1" indent="-330868">
              <a:buSzPct val="100000"/>
              <a:buChar char="•"/>
              <a:defRPr sz="1800"/>
            </a:pPr>
            <a:r>
              <a:rPr sz="3300" b="1">
                <a:latin typeface="+mn-lt"/>
                <a:ea typeface="+mn-ea"/>
                <a:cs typeface="+mn-cs"/>
                <a:sym typeface="Helvetica Neue"/>
              </a:rPr>
              <a:t>Self</a:t>
            </a:r>
            <a:r>
              <a:rPr sz="3300">
                <a:latin typeface="+mn-lt"/>
                <a:ea typeface="+mn-ea"/>
                <a:cs typeface="+mn-cs"/>
                <a:sym typeface="Helvetica Neue"/>
              </a:rPr>
              <a:t>: personal values and career interests/goals, personality traits and psychosocial abilities to welcome in and manage the transition process</a:t>
            </a:r>
          </a:p>
          <a:p>
            <a:pPr marL="711868" lvl="1" indent="-330868">
              <a:buSzPct val="100000"/>
              <a:buChar char="•"/>
              <a:defRPr sz="1800"/>
            </a:pPr>
            <a:r>
              <a:rPr sz="3300" b="1">
                <a:latin typeface="+mn-lt"/>
                <a:ea typeface="+mn-ea"/>
                <a:cs typeface="+mn-cs"/>
                <a:sym typeface="Helvetica Neue"/>
              </a:rPr>
              <a:t>Situation</a:t>
            </a:r>
            <a:r>
              <a:rPr sz="3300">
                <a:latin typeface="+mn-lt"/>
                <a:ea typeface="+mn-ea"/>
                <a:cs typeface="+mn-cs"/>
                <a:sym typeface="Helvetica Neue"/>
              </a:rPr>
              <a:t>: academic progress, readiness to apply coursework to a particular internship or co-op experience</a:t>
            </a:r>
          </a:p>
          <a:p>
            <a:pPr marL="711868" lvl="1" indent="-330868">
              <a:buSzPct val="100000"/>
              <a:buChar char="•"/>
              <a:defRPr sz="1800"/>
            </a:pPr>
            <a:r>
              <a:rPr sz="3300" b="1">
                <a:latin typeface="+mn-lt"/>
                <a:ea typeface="+mn-ea"/>
                <a:cs typeface="+mn-cs"/>
                <a:sym typeface="Helvetica Neue"/>
              </a:rPr>
              <a:t>Strategies</a:t>
            </a:r>
            <a:r>
              <a:rPr sz="3300">
                <a:latin typeface="+mn-lt"/>
                <a:ea typeface="+mn-ea"/>
                <a:cs typeface="+mn-cs"/>
                <a:sym typeface="Helvetica Neue"/>
              </a:rPr>
              <a:t>: meeting with a career advisor, understanding the entirety of the job search process before beginning to apply for work, valuing and practicing self-care, building a strong rapport with any new supervisor, being honest with colleagues and supervisors when it comes to stress and time management</a:t>
            </a:r>
          </a:p>
          <a:p>
            <a:pPr marL="711868" lvl="1" indent="-330868">
              <a:buSzPct val="100000"/>
              <a:buChar char="•"/>
              <a:defRPr sz="1800"/>
            </a:pPr>
            <a:r>
              <a:rPr sz="3300" b="1">
                <a:latin typeface="+mn-lt"/>
                <a:ea typeface="+mn-ea"/>
                <a:cs typeface="+mn-cs"/>
                <a:sym typeface="Helvetica Neue"/>
              </a:rPr>
              <a:t>Support</a:t>
            </a:r>
            <a:r>
              <a:rPr sz="3300">
                <a:latin typeface="+mn-lt"/>
                <a:ea typeface="+mn-ea"/>
                <a:cs typeface="+mn-cs"/>
                <a:sym typeface="Helvetica Neue"/>
              </a:rPr>
              <a:t>: career advisors, professors, fellow classmates, roommates, other on campus friends/campus leaders</a:t>
            </a:r>
          </a:p>
          <a:p>
            <a:pPr marL="1092868" lvl="2" indent="-330868">
              <a:buSzPct val="100000"/>
              <a:buChar char="•"/>
              <a:defRPr sz="1800"/>
            </a:pPr>
            <a:r>
              <a:rPr sz="3300">
                <a:latin typeface="+mn-lt"/>
                <a:ea typeface="+mn-ea"/>
                <a:cs typeface="+mn-cs"/>
                <a:sym typeface="Helvetica Neue"/>
              </a:rPr>
              <a:t>Colleagues who can assist with acclimating to the site culture, co-interns, trusted supervisors </a:t>
            </a:r>
          </a:p>
          <a:p>
            <a:pPr marL="1092868" lvl="2" indent="-330868">
              <a:buSzPct val="100000"/>
              <a:buChar char="•"/>
              <a:defRPr sz="1800"/>
            </a:pPr>
            <a:r>
              <a:rPr sz="3300">
                <a:latin typeface="+mn-lt"/>
                <a:ea typeface="+mn-ea"/>
                <a:cs typeface="+mn-cs"/>
                <a:sym typeface="Helvetica Neue"/>
              </a:rPr>
              <a:t>Family members even if home is further away, friends who may have worked in similar roles, local community partners (ex. Church) which the student is involved with</a:t>
            </a:r>
          </a:p>
        </p:txBody>
      </p:sp>
      <p:pic>
        <p:nvPicPr>
          <p:cNvPr id="13" name="image2.jpeg">
            <a:extLst>
              <a:ext uri="{FF2B5EF4-FFF2-40B4-BE49-F238E27FC236}">
                <a16:creationId xmlns:a16="http://schemas.microsoft.com/office/drawing/2014/main" id="{A9A349BE-9A0C-B64F-B435-7BE07C0B3225}"/>
              </a:ext>
            </a:extLst>
          </p:cNvPr>
          <p:cNvPicPr/>
          <p:nvPr/>
        </p:nvPicPr>
        <p:blipFill>
          <a:blip r:embed="rId5"/>
          <a:stretch>
            <a:fillRect/>
          </a:stretch>
        </p:blipFill>
        <p:spPr>
          <a:xfrm>
            <a:off x="1844275" y="20463131"/>
            <a:ext cx="9460522" cy="2834053"/>
          </a:xfrm>
          <a:prstGeom prst="rect">
            <a:avLst/>
          </a:prstGeom>
          <a:ln w="12700">
            <a:miter lim="400000"/>
          </a:ln>
        </p:spPr>
      </p:pic>
      <p:pic>
        <p:nvPicPr>
          <p:cNvPr id="14" name="image8.png">
            <a:extLst>
              <a:ext uri="{FF2B5EF4-FFF2-40B4-BE49-F238E27FC236}">
                <a16:creationId xmlns:a16="http://schemas.microsoft.com/office/drawing/2014/main" id="{92AE2164-5838-E44B-8159-625F2E234CC5}"/>
              </a:ext>
            </a:extLst>
          </p:cNvPr>
          <p:cNvPicPr/>
          <p:nvPr/>
        </p:nvPicPr>
        <p:blipFill>
          <a:blip r:embed="rId6"/>
          <a:stretch>
            <a:fillRect/>
          </a:stretch>
        </p:blipFill>
        <p:spPr>
          <a:xfrm>
            <a:off x="582749" y="25403294"/>
            <a:ext cx="7480459" cy="4102889"/>
          </a:xfrm>
          <a:prstGeom prst="rect">
            <a:avLst/>
          </a:prstGeom>
          <a:ln w="12700">
            <a:miter lim="400000"/>
          </a:ln>
        </p:spPr>
      </p:pic>
      <p:sp>
        <p:nvSpPr>
          <p:cNvPr id="15" name="Shape 43">
            <a:extLst>
              <a:ext uri="{FF2B5EF4-FFF2-40B4-BE49-F238E27FC236}">
                <a16:creationId xmlns:a16="http://schemas.microsoft.com/office/drawing/2014/main" id="{23964D9A-B36A-4F49-AEFC-4B3384886299}"/>
              </a:ext>
            </a:extLst>
          </p:cNvPr>
          <p:cNvSpPr/>
          <p:nvPr/>
        </p:nvSpPr>
        <p:spPr>
          <a:xfrm>
            <a:off x="8156558" y="26031282"/>
            <a:ext cx="4478726" cy="504540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sz="1800"/>
            </a:pPr>
            <a:r>
              <a:rPr sz="3400">
                <a:latin typeface="+mn-lt"/>
                <a:ea typeface="+mn-ea"/>
                <a:cs typeface="+mn-cs"/>
                <a:sym typeface="Helvetica Neue"/>
              </a:rPr>
              <a:t>*</a:t>
            </a:r>
            <a:r>
              <a:rPr sz="3300">
                <a:latin typeface="+mn-lt"/>
                <a:ea typeface="+mn-ea"/>
                <a:cs typeface="+mn-cs"/>
                <a:sym typeface="Helvetica Neue"/>
              </a:rPr>
              <a:t>Virtual workshop presented to our 1st peer mentoring staff back in December 2020; This initial group meeting focused on icebreakers, payroll procedures, position expectations and the mentoring process.</a:t>
            </a:r>
          </a:p>
        </p:txBody>
      </p:sp>
      <p:sp>
        <p:nvSpPr>
          <p:cNvPr id="16" name="Shape 44">
            <a:extLst>
              <a:ext uri="{FF2B5EF4-FFF2-40B4-BE49-F238E27FC236}">
                <a16:creationId xmlns:a16="http://schemas.microsoft.com/office/drawing/2014/main" id="{7CA60714-49E9-1E4A-A9CD-AF373A63BE69}"/>
              </a:ext>
            </a:extLst>
          </p:cNvPr>
          <p:cNvSpPr/>
          <p:nvPr/>
        </p:nvSpPr>
        <p:spPr>
          <a:xfrm>
            <a:off x="582749" y="29929041"/>
            <a:ext cx="7480459" cy="156560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marL="1112079" indent="-1112079">
              <a:buSzPct val="100000"/>
              <a:buChar char="•"/>
              <a:defRPr sz="3300">
                <a:latin typeface="+mn-lt"/>
                <a:ea typeface="+mn-ea"/>
                <a:cs typeface="+mn-cs"/>
                <a:sym typeface="Helvetica Neue"/>
              </a:defRPr>
            </a:lvl1pPr>
          </a:lstStyle>
          <a:p>
            <a:pPr lvl="0">
              <a:defRPr sz="1800"/>
            </a:pPr>
            <a:r>
              <a:rPr sz="3300"/>
              <a:t>Other training topics focused on advising practices and career exploration resources.</a:t>
            </a:r>
          </a:p>
        </p:txBody>
      </p:sp>
      <p:pic>
        <p:nvPicPr>
          <p:cNvPr id="17" name="pasted-image.jpg">
            <a:extLst>
              <a:ext uri="{FF2B5EF4-FFF2-40B4-BE49-F238E27FC236}">
                <a16:creationId xmlns:a16="http://schemas.microsoft.com/office/drawing/2014/main" id="{7FD7CD24-CACB-984E-8C3A-547AA1E99EE3}"/>
              </a:ext>
            </a:extLst>
          </p:cNvPr>
          <p:cNvPicPr/>
          <p:nvPr/>
        </p:nvPicPr>
        <p:blipFill>
          <a:blip r:embed="rId7"/>
          <a:stretch>
            <a:fillRect/>
          </a:stretch>
        </p:blipFill>
        <p:spPr>
          <a:xfrm>
            <a:off x="41668406" y="438150"/>
            <a:ext cx="5905501" cy="3924301"/>
          </a:xfrm>
          <a:prstGeom prst="rect">
            <a:avLst/>
          </a:prstGeom>
          <a:ln w="12700">
            <a:miter lim="400000"/>
          </a:ln>
        </p:spPr>
      </p:pic>
      <p:sp>
        <p:nvSpPr>
          <p:cNvPr id="18" name="Shape 32">
            <a:extLst>
              <a:ext uri="{FF2B5EF4-FFF2-40B4-BE49-F238E27FC236}">
                <a16:creationId xmlns:a16="http://schemas.microsoft.com/office/drawing/2014/main" id="{9B8E060B-14A5-0643-9E94-24B3B7C08E17}"/>
              </a:ext>
            </a:extLst>
          </p:cNvPr>
          <p:cNvSpPr/>
          <p:nvPr/>
        </p:nvSpPr>
        <p:spPr>
          <a:xfrm>
            <a:off x="465759" y="6841883"/>
            <a:ext cx="12237857" cy="1351630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606591" lvl="0" indent="-606591">
              <a:buSzPct val="100000"/>
              <a:buChar char="•"/>
              <a:defRPr sz="1800"/>
            </a:pPr>
            <a:r>
              <a:rPr sz="3300" b="1" dirty="0">
                <a:latin typeface="+mn-lt"/>
                <a:ea typeface="+mn-ea"/>
                <a:cs typeface="+mn-cs"/>
                <a:sym typeface="Helvetica Neue"/>
              </a:rPr>
              <a:t>Site</a:t>
            </a:r>
            <a:r>
              <a:rPr sz="3300" dirty="0">
                <a:latin typeface="+mn-lt"/>
                <a:ea typeface="+mn-ea"/>
                <a:cs typeface="+mn-cs"/>
                <a:sym typeface="Helvetica Neue"/>
              </a:rPr>
              <a:t>: New Jersey Institute of Technology (fully remote)</a:t>
            </a:r>
          </a:p>
          <a:p>
            <a:pPr marL="606591" lvl="0" indent="-606591">
              <a:buSzPct val="100000"/>
              <a:buChar char="•"/>
              <a:defRPr sz="1800"/>
            </a:pPr>
            <a:r>
              <a:rPr sz="3300" b="1" dirty="0">
                <a:latin typeface="+mn-lt"/>
                <a:ea typeface="+mn-ea"/>
                <a:cs typeface="+mn-cs"/>
                <a:sym typeface="Helvetica Neue"/>
              </a:rPr>
              <a:t>Position</a:t>
            </a:r>
            <a:r>
              <a:rPr sz="3300" dirty="0">
                <a:latin typeface="+mn-lt"/>
                <a:ea typeface="+mn-ea"/>
                <a:cs typeface="+mn-cs"/>
                <a:sym typeface="Helvetica Neue"/>
              </a:rPr>
              <a:t>: Career Development Services Graduate Intern</a:t>
            </a:r>
          </a:p>
          <a:p>
            <a:pPr marL="606591" lvl="0" indent="-606591">
              <a:buSzPct val="100000"/>
              <a:buChar char="•"/>
              <a:defRPr sz="1800"/>
            </a:pPr>
            <a:r>
              <a:rPr sz="3300" b="1" dirty="0">
                <a:latin typeface="+mn-lt"/>
                <a:ea typeface="+mn-ea"/>
                <a:cs typeface="+mn-cs"/>
                <a:sym typeface="Helvetica Neue"/>
              </a:rPr>
              <a:t>Students</a:t>
            </a:r>
            <a:r>
              <a:rPr sz="3300" dirty="0">
                <a:latin typeface="+mn-lt"/>
                <a:ea typeface="+mn-ea"/>
                <a:cs typeface="+mn-cs"/>
                <a:sym typeface="Helvetica Neue"/>
              </a:rPr>
              <a:t>: Undergraduate and graduate science, technology, engineering and math (STEM) students</a:t>
            </a:r>
            <a:endParaRPr sz="3300" b="1" dirty="0">
              <a:latin typeface="+mn-lt"/>
              <a:ea typeface="+mn-ea"/>
              <a:cs typeface="+mn-cs"/>
              <a:sym typeface="Helvetica Neue"/>
            </a:endParaRPr>
          </a:p>
          <a:p>
            <a:pPr marL="606591" lvl="0" indent="-606591">
              <a:buSzPct val="100000"/>
              <a:buChar char="•"/>
              <a:defRPr sz="1800"/>
            </a:pPr>
            <a:r>
              <a:rPr sz="3300" b="1" dirty="0">
                <a:latin typeface="+mn-lt"/>
                <a:ea typeface="+mn-ea"/>
                <a:cs typeface="+mn-cs"/>
                <a:sym typeface="Helvetica Neue"/>
              </a:rPr>
              <a:t>Assigned Duties and Tasks</a:t>
            </a:r>
            <a:endParaRPr sz="3300" dirty="0">
              <a:latin typeface="+mn-lt"/>
              <a:ea typeface="+mn-ea"/>
              <a:cs typeface="+mn-cs"/>
              <a:sym typeface="Helvetica Neue"/>
            </a:endParaRPr>
          </a:p>
          <a:p>
            <a:pPr marL="711868" lvl="1" indent="-330868">
              <a:buSzPct val="100000"/>
              <a:buChar char="•"/>
              <a:defRPr sz="1800"/>
            </a:pPr>
            <a:r>
              <a:rPr sz="3300" dirty="0">
                <a:latin typeface="+mn-lt"/>
                <a:ea typeface="+mn-ea"/>
                <a:cs typeface="+mn-cs"/>
                <a:sym typeface="Helvetica Neue"/>
              </a:rPr>
              <a:t>Advise between 5 and 10 STEM students per week on career exploration and the job search process</a:t>
            </a:r>
          </a:p>
          <a:p>
            <a:pPr marL="711868" lvl="1" indent="-330868">
              <a:buSzPct val="100000"/>
              <a:buChar char="•"/>
              <a:defRPr sz="1800"/>
            </a:pPr>
            <a:r>
              <a:rPr sz="3300" dirty="0">
                <a:latin typeface="+mn-lt"/>
                <a:ea typeface="+mn-ea"/>
                <a:cs typeface="+mn-cs"/>
                <a:sym typeface="Helvetica Neue"/>
              </a:rPr>
              <a:t>Conduct resume/cover letter reviews, practice interviews and co-op/internship preparation meetings</a:t>
            </a:r>
          </a:p>
          <a:p>
            <a:pPr marL="711868" lvl="1" indent="-330868">
              <a:buSzPct val="100000"/>
              <a:buChar char="•"/>
              <a:defRPr sz="1800"/>
            </a:pPr>
            <a:r>
              <a:rPr sz="3300" dirty="0">
                <a:latin typeface="+mn-lt"/>
                <a:ea typeface="+mn-ea"/>
                <a:cs typeface="+mn-cs"/>
                <a:sym typeface="Helvetica Neue"/>
              </a:rPr>
              <a:t>Co-manage our novel peer mentorship program which includes interviewing/hiring our undergraduate staff, pairing prospective mentees with an </a:t>
            </a:r>
            <a:r>
              <a:rPr sz="3300" dirty="0" err="1">
                <a:latin typeface="+mn-lt"/>
                <a:ea typeface="+mn-ea"/>
                <a:cs typeface="+mn-cs"/>
                <a:sym typeface="Helvetica Neue"/>
              </a:rPr>
              <a:t>upperclass</a:t>
            </a:r>
            <a:r>
              <a:rPr sz="3300" dirty="0">
                <a:latin typeface="+mn-lt"/>
                <a:ea typeface="+mn-ea"/>
                <a:cs typeface="+mn-cs"/>
                <a:sym typeface="Helvetica Neue"/>
              </a:rPr>
              <a:t> mentor based on program of study and professional interests/goals, creating and presenting mentor training sessions/workshops and overseeing the progression of the mentoring relationships (via group check in meetings and weekly email updates)</a:t>
            </a:r>
          </a:p>
          <a:p>
            <a:pPr marL="330868" lvl="0" indent="-330868">
              <a:buSzPct val="100000"/>
              <a:buChar char="•"/>
              <a:defRPr sz="1800"/>
            </a:pPr>
            <a:r>
              <a:rPr sz="3300" b="1" dirty="0">
                <a:latin typeface="+mn-lt"/>
                <a:ea typeface="+mn-ea"/>
                <a:cs typeface="+mn-cs"/>
                <a:sym typeface="Helvetica Neue"/>
              </a:rPr>
              <a:t>Benefits Students Gain</a:t>
            </a:r>
            <a:r>
              <a:rPr sz="3300" dirty="0">
                <a:latin typeface="+mn-lt"/>
                <a:ea typeface="+mn-ea"/>
                <a:cs typeface="+mn-cs"/>
                <a:sym typeface="Helvetica Neue"/>
              </a:rPr>
              <a:t>:</a:t>
            </a:r>
          </a:p>
          <a:p>
            <a:pPr marL="711868" lvl="1" indent="-330868">
              <a:buSzPct val="100000"/>
              <a:buChar char="•"/>
              <a:defRPr sz="1800"/>
            </a:pPr>
            <a:r>
              <a:rPr sz="3300" dirty="0">
                <a:latin typeface="+mn-lt"/>
                <a:ea typeface="+mn-ea"/>
                <a:cs typeface="+mn-cs"/>
                <a:sym typeface="Helvetica Neue"/>
              </a:rPr>
              <a:t>Confidence in navigating the oftentimes complex and overwhelming career development process</a:t>
            </a:r>
          </a:p>
          <a:p>
            <a:pPr marL="711868" lvl="1" indent="-330868">
              <a:buSzPct val="100000"/>
              <a:buChar char="•"/>
              <a:defRPr sz="1800"/>
            </a:pPr>
            <a:r>
              <a:rPr sz="3300" dirty="0">
                <a:latin typeface="+mn-lt"/>
                <a:ea typeface="+mn-ea"/>
                <a:cs typeface="+mn-cs"/>
                <a:sym typeface="Helvetica Neue"/>
              </a:rPr>
              <a:t>Ability to present well polished and impressive professional documents to potential employers/supervisors </a:t>
            </a:r>
          </a:p>
          <a:p>
            <a:pPr marL="711868" lvl="1" indent="-330868">
              <a:buSzPct val="100000"/>
              <a:buChar char="•"/>
              <a:defRPr sz="1800"/>
            </a:pPr>
            <a:r>
              <a:rPr sz="3300" dirty="0">
                <a:latin typeface="+mn-lt"/>
                <a:ea typeface="+mn-ea"/>
                <a:cs typeface="+mn-cs"/>
                <a:sym typeface="Helvetica Neue"/>
              </a:rPr>
              <a:t>Understanding of how the modern higher education experience should not solely center on academic coursework and grades</a:t>
            </a:r>
          </a:p>
          <a:p>
            <a:pPr marL="711868" lvl="1" indent="-330868">
              <a:buSzPct val="100000"/>
              <a:buChar char="•"/>
              <a:defRPr sz="1800"/>
            </a:pPr>
            <a:r>
              <a:rPr sz="3300" dirty="0">
                <a:latin typeface="+mn-lt"/>
                <a:ea typeface="+mn-ea"/>
                <a:cs typeface="+mn-cs"/>
                <a:sym typeface="Helvetica Neue"/>
              </a:rPr>
              <a:t>The application of several employable skills including communication, professionalism, time management and critical thinking</a:t>
            </a:r>
          </a:p>
        </p:txBody>
      </p:sp>
      <p:pic>
        <p:nvPicPr>
          <p:cNvPr id="19" name="AUDIO_1305" descr="AUDIO_1305">
            <a:hlinkClick r:id="" action="ppaction://media"/>
            <a:extLst>
              <a:ext uri="{FF2B5EF4-FFF2-40B4-BE49-F238E27FC236}">
                <a16:creationId xmlns:a16="http://schemas.microsoft.com/office/drawing/2014/main" id="{033F19D6-F7AD-4D46-A879-CA9EA8F48D9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9359" y="610957"/>
            <a:ext cx="3573134" cy="3573134"/>
          </a:xfrm>
          <a:prstGeom prst="rect">
            <a:avLst/>
          </a:prstGeom>
        </p:spPr>
      </p:pic>
    </p:spTree>
    <p:extLst>
      <p:ext uri="{BB962C8B-B14F-4D97-AF65-F5344CB8AC3E}">
        <p14:creationId xmlns:p14="http://schemas.microsoft.com/office/powerpoint/2010/main" val="25636816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023"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9"/>
                </p:tgtEl>
              </p:cMediaNode>
            </p:audio>
          </p:childTnLst>
        </p:cTn>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472C4"/>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806453" rtl="0" fontAlgn="auto" latinLnBrk="1" hangingPunct="0">
          <a:lnSpc>
            <a:spcPct val="100000"/>
          </a:lnSpc>
          <a:spcBef>
            <a:spcPts val="0"/>
          </a:spcBef>
          <a:spcAft>
            <a:spcPts val="0"/>
          </a:spcAft>
          <a:buClrTx/>
          <a:buSzTx/>
          <a:buFontTx/>
          <a:buNone/>
          <a:tabLst/>
          <a:defRPr kumimoji="0" sz="9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472C4"/>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806453" rtl="0" fontAlgn="auto" latinLnBrk="1" hangingPunct="0">
          <a:lnSpc>
            <a:spcPct val="100000"/>
          </a:lnSpc>
          <a:spcBef>
            <a:spcPts val="0"/>
          </a:spcBef>
          <a:spcAft>
            <a:spcPts val="0"/>
          </a:spcAft>
          <a:buClrTx/>
          <a:buSzTx/>
          <a:buFontTx/>
          <a:buNone/>
          <a:tabLst/>
          <a:defRPr kumimoji="0" sz="9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472C4"/>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806453" rtl="0" fontAlgn="auto" latinLnBrk="1" hangingPunct="0">
          <a:lnSpc>
            <a:spcPct val="100000"/>
          </a:lnSpc>
          <a:spcBef>
            <a:spcPts val="0"/>
          </a:spcBef>
          <a:spcAft>
            <a:spcPts val="0"/>
          </a:spcAft>
          <a:buClrTx/>
          <a:buSzTx/>
          <a:buFontTx/>
          <a:buNone/>
          <a:tabLst/>
          <a:defRPr kumimoji="0" sz="9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472C4"/>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806453" rtl="0" fontAlgn="auto" latinLnBrk="1" hangingPunct="0">
          <a:lnSpc>
            <a:spcPct val="100000"/>
          </a:lnSpc>
          <a:spcBef>
            <a:spcPts val="0"/>
          </a:spcBef>
          <a:spcAft>
            <a:spcPts val="0"/>
          </a:spcAft>
          <a:buClrTx/>
          <a:buSzTx/>
          <a:buFontTx/>
          <a:buNone/>
          <a:tabLst/>
          <a:defRPr kumimoji="0" sz="9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CA8B6A74E8C941AEDAD107CE3E6AE5" ma:contentTypeVersion="5" ma:contentTypeDescription="Create a new document." ma:contentTypeScope="" ma:versionID="25410b5c24dc66a541c47d2f22445f00">
  <xsd:schema xmlns:xsd="http://www.w3.org/2001/XMLSchema" xmlns:xs="http://www.w3.org/2001/XMLSchema" xmlns:p="http://schemas.microsoft.com/office/2006/metadata/properties" xmlns:ns2="534808a3-1996-4bca-b93f-52da087a3071" targetNamespace="http://schemas.microsoft.com/office/2006/metadata/properties" ma:root="true" ma:fieldsID="c8c31d25db4abf5bc6045b6816222412" ns2:_="">
    <xsd:import namespace="534808a3-1996-4bca-b93f-52da087a30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808a3-1996-4bca-b93f-52da087a30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FF5EC7-826F-4A5B-9944-7432D31922DD}"/>
</file>

<file path=customXml/itemProps2.xml><?xml version="1.0" encoding="utf-8"?>
<ds:datastoreItem xmlns:ds="http://schemas.openxmlformats.org/officeDocument/2006/customXml" ds:itemID="{04E5E21C-E4E7-414C-9314-7BC57F3A8CF0}"/>
</file>

<file path=customXml/itemProps3.xml><?xml version="1.0" encoding="utf-8"?>
<ds:datastoreItem xmlns:ds="http://schemas.openxmlformats.org/officeDocument/2006/customXml" ds:itemID="{B92B7AD1-7F8D-426E-BE07-3567519B6D37}"/>
</file>

<file path=docProps/app.xml><?xml version="1.0" encoding="utf-8"?>
<Properties xmlns="http://schemas.openxmlformats.org/officeDocument/2006/extended-properties" xmlns:vt="http://schemas.openxmlformats.org/officeDocument/2006/docPropsVTypes">
  <TotalTime>3</TotalTime>
  <Words>1271</Words>
  <Application>Microsoft Macintosh PowerPoint</Application>
  <PresentationFormat>Custom</PresentationFormat>
  <Paragraphs>84</Paragraphs>
  <Slides>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Helvetica</vt:lpstr>
      <vt:lpstr>Helvetica Neue</vt:lpstr>
      <vt:lpstr>Trebuchet MS</vt:lpstr>
      <vt:lpstr>Default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Romina Generali</cp:lastModifiedBy>
  <cp:revision>1</cp:revision>
  <dcterms:modified xsi:type="dcterms:W3CDTF">2021-04-08T16:56:12Z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0x01010026CA8B6A74E8C941AEDAD107CE3E6AE5</vt:lpwstr>
  </property>
</Properties>
</file>