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sldIdLst>
    <p:sldId id="256" r:id="rId3"/>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5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6"/>
    <p:restoredTop sz="94624"/>
  </p:normalViewPr>
  <p:slideViewPr>
    <p:cSldViewPr snapToGrid="0" snapToObjects="1">
      <p:cViewPr varScale="1">
        <p:scale>
          <a:sx n="108" d="100"/>
          <a:sy n="108" d="100"/>
        </p:scale>
        <p:origin x="2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030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276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4800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480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38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4204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59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302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0053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054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054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96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36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363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420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7701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315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437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723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6450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5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5032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5032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4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302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542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019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019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29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37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37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4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919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0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88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458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60349"/>
            <a:ext cx="7886700" cy="39269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005688"/>
            <a:ext cx="9144000" cy="852311"/>
          </a:xfrm>
          <a:prstGeom prst="rect">
            <a:avLst/>
          </a:prstGeom>
          <a:solidFill>
            <a:srgbClr val="002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796" y="6220705"/>
            <a:ext cx="1835603" cy="422275"/>
          </a:xfrm>
          <a:prstGeom prst="rect">
            <a:avLst/>
          </a:prstGeom>
        </p:spPr>
      </p:pic>
    </p:spTree>
    <p:extLst>
      <p:ext uri="{BB962C8B-B14F-4D97-AF65-F5344CB8AC3E}">
        <p14:creationId xmlns:p14="http://schemas.microsoft.com/office/powerpoint/2010/main" val="2709356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9385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005688"/>
            <a:ext cx="9144000" cy="852311"/>
          </a:xfrm>
          <a:prstGeom prst="rect">
            <a:avLst/>
          </a:prstGeom>
          <a:solidFill>
            <a:srgbClr val="002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50090" y="6220705"/>
            <a:ext cx="1835603" cy="422275"/>
          </a:xfrm>
          <a:prstGeom prst="rect">
            <a:avLst/>
          </a:prstGeom>
        </p:spPr>
      </p:pic>
    </p:spTree>
    <p:extLst>
      <p:ext uri="{BB962C8B-B14F-4D97-AF65-F5344CB8AC3E}">
        <p14:creationId xmlns:p14="http://schemas.microsoft.com/office/powerpoint/2010/main" val="4599439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hyperlink" Target="mailto:s1268193@monmouth.edu" TargetMode="External"/><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gif"/><Relationship Id="rId4" Type="http://schemas.openxmlformats.org/officeDocument/2006/relationships/image" Target="../media/image4.emf"/><Relationship Id="rId9" Type="http://schemas.openxmlformats.org/officeDocument/2006/relationships/image" Target="../media/image9.jpg"/><Relationship Id="rId14" Type="http://schemas.openxmlformats.org/officeDocument/2006/relationships/hyperlink" Target="mailto:gfouad@monmouth.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0FEBD-7124-1042-9EE6-9E3B8066CFE5}"/>
              </a:ext>
            </a:extLst>
          </p:cNvPr>
          <p:cNvPicPr>
            <a:picLocks noChangeAspect="1"/>
          </p:cNvPicPr>
          <p:nvPr/>
        </p:nvPicPr>
        <p:blipFill rotWithShape="1">
          <a:blip r:embed="rId2"/>
          <a:srcRect l="1374" t="20433" r="2941" b="23636"/>
          <a:stretch/>
        </p:blipFill>
        <p:spPr>
          <a:xfrm>
            <a:off x="5169158" y="3210670"/>
            <a:ext cx="1823334" cy="1379243"/>
          </a:xfrm>
          <a:prstGeom prst="rect">
            <a:avLst/>
          </a:prstGeom>
        </p:spPr>
      </p:pic>
      <p:pic>
        <p:nvPicPr>
          <p:cNvPr id="8" name="Picture 7">
            <a:extLst>
              <a:ext uri="{FF2B5EF4-FFF2-40B4-BE49-F238E27FC236}">
                <a16:creationId xmlns:a16="http://schemas.microsoft.com/office/drawing/2014/main" id="{06FBDA4C-155A-BB4A-B479-EE22BB64A6E9}"/>
              </a:ext>
            </a:extLst>
          </p:cNvPr>
          <p:cNvPicPr>
            <a:picLocks noChangeAspect="1"/>
          </p:cNvPicPr>
          <p:nvPr/>
        </p:nvPicPr>
        <p:blipFill rotWithShape="1">
          <a:blip r:embed="rId3"/>
          <a:srcRect t="22685" b="17921"/>
          <a:stretch/>
        </p:blipFill>
        <p:spPr>
          <a:xfrm>
            <a:off x="5194837" y="1551391"/>
            <a:ext cx="1794423" cy="1379243"/>
          </a:xfrm>
          <a:prstGeom prst="rect">
            <a:avLst/>
          </a:prstGeom>
        </p:spPr>
      </p:pic>
      <p:pic>
        <p:nvPicPr>
          <p:cNvPr id="10" name="Picture 9">
            <a:extLst>
              <a:ext uri="{FF2B5EF4-FFF2-40B4-BE49-F238E27FC236}">
                <a16:creationId xmlns:a16="http://schemas.microsoft.com/office/drawing/2014/main" id="{940067B1-694F-AA4A-BBA6-7E20072FBF85}"/>
              </a:ext>
            </a:extLst>
          </p:cNvPr>
          <p:cNvPicPr>
            <a:picLocks noChangeAspect="1"/>
          </p:cNvPicPr>
          <p:nvPr/>
        </p:nvPicPr>
        <p:blipFill rotWithShape="1">
          <a:blip r:embed="rId4"/>
          <a:srcRect t="37056" r="3837" b="33612"/>
          <a:stretch/>
        </p:blipFill>
        <p:spPr>
          <a:xfrm>
            <a:off x="3081607" y="4728124"/>
            <a:ext cx="2853627" cy="1126414"/>
          </a:xfrm>
          <a:prstGeom prst="rect">
            <a:avLst/>
          </a:prstGeom>
        </p:spPr>
      </p:pic>
      <p:pic>
        <p:nvPicPr>
          <p:cNvPr id="12" name="Picture 11">
            <a:extLst>
              <a:ext uri="{FF2B5EF4-FFF2-40B4-BE49-F238E27FC236}">
                <a16:creationId xmlns:a16="http://schemas.microsoft.com/office/drawing/2014/main" id="{B675F59B-DB02-4946-92B2-681AD3303C85}"/>
              </a:ext>
            </a:extLst>
          </p:cNvPr>
          <p:cNvPicPr>
            <a:picLocks noChangeAspect="1"/>
          </p:cNvPicPr>
          <p:nvPr/>
        </p:nvPicPr>
        <p:blipFill rotWithShape="1">
          <a:blip r:embed="rId5"/>
          <a:srcRect t="16277" b="11688"/>
          <a:stretch/>
        </p:blipFill>
        <p:spPr>
          <a:xfrm>
            <a:off x="-55238" y="3405908"/>
            <a:ext cx="1923820" cy="1793410"/>
          </a:xfrm>
          <a:prstGeom prst="rect">
            <a:avLst/>
          </a:prstGeom>
        </p:spPr>
      </p:pic>
      <p:pic>
        <p:nvPicPr>
          <p:cNvPr id="18" name="Picture 17">
            <a:extLst>
              <a:ext uri="{FF2B5EF4-FFF2-40B4-BE49-F238E27FC236}">
                <a16:creationId xmlns:a16="http://schemas.microsoft.com/office/drawing/2014/main" id="{A75AD90E-388E-8A4B-902C-C8E408C41930}"/>
              </a:ext>
            </a:extLst>
          </p:cNvPr>
          <p:cNvPicPr>
            <a:picLocks noChangeAspect="1"/>
          </p:cNvPicPr>
          <p:nvPr/>
        </p:nvPicPr>
        <p:blipFill rotWithShape="1">
          <a:blip r:embed="rId6"/>
          <a:srcRect l="4509" t="24589" r="9888" b="50000"/>
          <a:stretch/>
        </p:blipFill>
        <p:spPr>
          <a:xfrm>
            <a:off x="1868583" y="3311319"/>
            <a:ext cx="2689119" cy="1033058"/>
          </a:xfrm>
          <a:prstGeom prst="rect">
            <a:avLst/>
          </a:prstGeom>
        </p:spPr>
      </p:pic>
      <p:pic>
        <p:nvPicPr>
          <p:cNvPr id="21" name="Picture 20">
            <a:extLst>
              <a:ext uri="{FF2B5EF4-FFF2-40B4-BE49-F238E27FC236}">
                <a16:creationId xmlns:a16="http://schemas.microsoft.com/office/drawing/2014/main" id="{D47776E2-7218-0443-A718-BFF0DA23BFD6}"/>
              </a:ext>
            </a:extLst>
          </p:cNvPr>
          <p:cNvPicPr>
            <a:picLocks noChangeAspect="1"/>
          </p:cNvPicPr>
          <p:nvPr/>
        </p:nvPicPr>
        <p:blipFill rotWithShape="1">
          <a:blip r:embed="rId7"/>
          <a:srcRect l="6302" t="25108" r="4734" b="50000"/>
          <a:stretch/>
        </p:blipFill>
        <p:spPr>
          <a:xfrm>
            <a:off x="1946751" y="1762705"/>
            <a:ext cx="2853628" cy="1033272"/>
          </a:xfrm>
          <a:prstGeom prst="rect">
            <a:avLst/>
          </a:prstGeom>
        </p:spPr>
      </p:pic>
      <p:pic>
        <p:nvPicPr>
          <p:cNvPr id="23" name="Picture 22" descr="Text&#10;&#10;Description automatically generated with medium confidence">
            <a:extLst>
              <a:ext uri="{FF2B5EF4-FFF2-40B4-BE49-F238E27FC236}">
                <a16:creationId xmlns:a16="http://schemas.microsoft.com/office/drawing/2014/main" id="{D442A47C-AB66-E64F-A717-E7199CB85344}"/>
              </a:ext>
            </a:extLst>
          </p:cNvPr>
          <p:cNvPicPr>
            <a:picLocks noChangeAspect="1"/>
          </p:cNvPicPr>
          <p:nvPr/>
        </p:nvPicPr>
        <p:blipFill>
          <a:blip r:embed="rId8"/>
          <a:stretch>
            <a:fillRect/>
          </a:stretch>
        </p:blipFill>
        <p:spPr>
          <a:xfrm>
            <a:off x="7956470" y="6057879"/>
            <a:ext cx="1104405" cy="733895"/>
          </a:xfrm>
          <a:prstGeom prst="rect">
            <a:avLst/>
          </a:prstGeom>
        </p:spPr>
      </p:pic>
      <p:grpSp>
        <p:nvGrpSpPr>
          <p:cNvPr id="27" name="Group 26">
            <a:extLst>
              <a:ext uri="{FF2B5EF4-FFF2-40B4-BE49-F238E27FC236}">
                <a16:creationId xmlns:a16="http://schemas.microsoft.com/office/drawing/2014/main" id="{76E3DDE1-A54C-0D4B-80AB-63755B9A4FD4}"/>
              </a:ext>
            </a:extLst>
          </p:cNvPr>
          <p:cNvGrpSpPr/>
          <p:nvPr/>
        </p:nvGrpSpPr>
        <p:grpSpPr>
          <a:xfrm>
            <a:off x="2492590" y="6046170"/>
            <a:ext cx="1067855" cy="756755"/>
            <a:chOff x="2492590" y="6035019"/>
            <a:chExt cx="1163658" cy="789857"/>
          </a:xfrm>
        </p:grpSpPr>
        <p:sp>
          <p:nvSpPr>
            <p:cNvPr id="26" name="Rectangle 25">
              <a:extLst>
                <a:ext uri="{FF2B5EF4-FFF2-40B4-BE49-F238E27FC236}">
                  <a16:creationId xmlns:a16="http://schemas.microsoft.com/office/drawing/2014/main" id="{A29BD10E-5785-EF4B-B771-01D44F0C4864}"/>
                </a:ext>
              </a:extLst>
            </p:cNvPr>
            <p:cNvSpPr/>
            <p:nvPr/>
          </p:nvSpPr>
          <p:spPr>
            <a:xfrm>
              <a:off x="2492590" y="6035019"/>
              <a:ext cx="1163658" cy="789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Text&#10;&#10;Description automatically generated with low confidence">
              <a:extLst>
                <a:ext uri="{FF2B5EF4-FFF2-40B4-BE49-F238E27FC236}">
                  <a16:creationId xmlns:a16="http://schemas.microsoft.com/office/drawing/2014/main" id="{2F1626DC-8EF5-6048-A256-72CC35906CB2}"/>
                </a:ext>
              </a:extLst>
            </p:cNvPr>
            <p:cNvPicPr>
              <a:picLocks noChangeAspect="1"/>
            </p:cNvPicPr>
            <p:nvPr/>
          </p:nvPicPr>
          <p:blipFill>
            <a:blip r:embed="rId9"/>
            <a:stretch>
              <a:fillRect/>
            </a:stretch>
          </p:blipFill>
          <p:spPr>
            <a:xfrm>
              <a:off x="2515450" y="6089688"/>
              <a:ext cx="1104406" cy="702086"/>
            </a:xfrm>
            <a:prstGeom prst="rect">
              <a:avLst/>
            </a:prstGeom>
          </p:spPr>
        </p:pic>
      </p:grpSp>
      <p:pic>
        <p:nvPicPr>
          <p:cNvPr id="31" name="Picture 30">
            <a:extLst>
              <a:ext uri="{FF2B5EF4-FFF2-40B4-BE49-F238E27FC236}">
                <a16:creationId xmlns:a16="http://schemas.microsoft.com/office/drawing/2014/main" id="{35DCA8E8-DAA4-BA46-AD2E-67936948C0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1524" y="6005697"/>
            <a:ext cx="847199" cy="852303"/>
          </a:xfrm>
          <a:prstGeom prst="rect">
            <a:avLst/>
          </a:prstGeom>
        </p:spPr>
      </p:pic>
      <p:pic>
        <p:nvPicPr>
          <p:cNvPr id="32" name="Picture 31">
            <a:extLst>
              <a:ext uri="{FF2B5EF4-FFF2-40B4-BE49-F238E27FC236}">
                <a16:creationId xmlns:a16="http://schemas.microsoft.com/office/drawing/2014/main" id="{A735794B-5C77-A44E-A42C-AD505D89BB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631" y="5954723"/>
            <a:ext cx="1807780" cy="903890"/>
          </a:xfrm>
          <a:prstGeom prst="rect">
            <a:avLst/>
          </a:prstGeom>
        </p:spPr>
      </p:pic>
      <p:pic>
        <p:nvPicPr>
          <p:cNvPr id="1031" name="Picture 7" descr="Herrington Joins Urban Coast Institute as Associate Director | Long Branch,  NJ Patch">
            <a:extLst>
              <a:ext uri="{FF2B5EF4-FFF2-40B4-BE49-F238E27FC236}">
                <a16:creationId xmlns:a16="http://schemas.microsoft.com/office/drawing/2014/main" id="{38909540-36CD-8F44-9401-2FA1206D1E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8438" y="6055586"/>
            <a:ext cx="1912025" cy="7379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5CB2AEF-7266-7745-8579-E5A8731935D4}"/>
              </a:ext>
            </a:extLst>
          </p:cNvPr>
          <p:cNvSpPr txBox="1"/>
          <p:nvPr/>
        </p:nvSpPr>
        <p:spPr>
          <a:xfrm>
            <a:off x="51032" y="57707"/>
            <a:ext cx="1774480" cy="715581"/>
          </a:xfrm>
          <a:prstGeom prst="rect">
            <a:avLst/>
          </a:prstGeom>
          <a:noFill/>
          <a:ln>
            <a:solidFill>
              <a:schemeClr val="tx1"/>
            </a:solidFill>
          </a:ln>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Bre</a:t>
            </a:r>
            <a:r>
              <a:rPr lang="en-US" dirty="0">
                <a:latin typeface="Times New Roman" panose="02020603050405020304" pitchFamily="18" charset="0"/>
                <a:cs typeface="Times New Roman" panose="02020603050405020304" pitchFamily="18" charset="0"/>
              </a:rPr>
              <a:t> DiRenzi</a:t>
            </a:r>
          </a:p>
          <a:p>
            <a:pPr algn="ctr"/>
            <a:r>
              <a:rPr lang="en-US" dirty="0">
                <a:latin typeface="Times New Roman" panose="02020603050405020304" pitchFamily="18" charset="0"/>
                <a:cs typeface="Times New Roman" panose="02020603050405020304" pitchFamily="18" charset="0"/>
              </a:rPr>
              <a:t>Monmouth University</a:t>
            </a:r>
          </a:p>
          <a:p>
            <a:pPr algn="ctr"/>
            <a:r>
              <a:rPr lang="en-US" dirty="0">
                <a:latin typeface="Times New Roman" panose="02020603050405020304" pitchFamily="18" charset="0"/>
                <a:cs typeface="Times New Roman" panose="02020603050405020304" pitchFamily="18" charset="0"/>
              </a:rPr>
              <a:t>April 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2021</a:t>
            </a:r>
          </a:p>
        </p:txBody>
      </p:sp>
      <p:sp>
        <p:nvSpPr>
          <p:cNvPr id="30" name="TextBox 29">
            <a:extLst>
              <a:ext uri="{FF2B5EF4-FFF2-40B4-BE49-F238E27FC236}">
                <a16:creationId xmlns:a16="http://schemas.microsoft.com/office/drawing/2014/main" id="{C7F99EF8-25BC-9848-9864-EB62D83BF563}"/>
              </a:ext>
            </a:extLst>
          </p:cNvPr>
          <p:cNvSpPr txBox="1"/>
          <p:nvPr/>
        </p:nvSpPr>
        <p:spPr>
          <a:xfrm>
            <a:off x="51032" y="1064196"/>
            <a:ext cx="1774480" cy="2146742"/>
          </a:xfrm>
          <a:prstGeom prst="rect">
            <a:avLst/>
          </a:prstGeom>
          <a:noFill/>
          <a:ln>
            <a:solidFill>
              <a:schemeClr val="tx1"/>
            </a:solidFill>
          </a:ln>
        </p:spPr>
        <p:txBody>
          <a:bodyPr wrap="square" lIns="91440" tIns="45720" rIns="91440" bIns="45720" rtlCol="0" anchor="t">
            <a:spAutoFit/>
          </a:bodyPr>
          <a:lstStyle/>
          <a:p>
            <a:pPr algn="ctr"/>
            <a:r>
              <a:rPr lang="en-US" dirty="0">
                <a:latin typeface="Times New Roman" panose="02020603050405020304" pitchFamily="18" charset="0"/>
                <a:cs typeface="Times New Roman" panose="02020603050405020304" pitchFamily="18" charset="0"/>
              </a:rPr>
              <a:t>Purpose:</a:t>
            </a:r>
          </a:p>
          <a:p>
            <a:pPr marL="285750" indent="-285750">
              <a:buFont typeface="Wingdings" pitchFamily="2" charset="2"/>
              <a:buChar char="§"/>
            </a:pPr>
            <a:r>
              <a:rPr lang="en-US" sz="1200" dirty="0">
                <a:latin typeface="Times New Roman"/>
                <a:cs typeface="Times New Roman"/>
              </a:rPr>
              <a:t>Digital preservation of a historic site in danger of erosion</a:t>
            </a:r>
          </a:p>
          <a:p>
            <a:pPr marL="285750" indent="-285750">
              <a:buFont typeface="Wingdings" pitchFamily="2" charset="2"/>
              <a:buChar char="§"/>
            </a:pPr>
            <a:r>
              <a:rPr lang="en-US" sz="1200" dirty="0">
                <a:latin typeface="Times New Roman"/>
                <a:cs typeface="Times New Roman"/>
              </a:rPr>
              <a:t>New avenues of data processing through </a:t>
            </a:r>
            <a:r>
              <a:rPr lang="en-US" sz="1200" dirty="0" err="1">
                <a:latin typeface="Times New Roman"/>
                <a:cs typeface="Times New Roman"/>
              </a:rPr>
              <a:t>WebODM</a:t>
            </a:r>
            <a:r>
              <a:rPr lang="en-US" sz="1200" dirty="0">
                <a:latin typeface="Times New Roman"/>
                <a:cs typeface="Times New Roman"/>
              </a:rPr>
              <a:t> (open-source software)</a:t>
            </a:r>
            <a:endParaRPr lang="en-US" sz="120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sz="1200" dirty="0">
                <a:latin typeface="Times New Roman"/>
                <a:cs typeface="Times New Roman"/>
              </a:rPr>
              <a:t>New avenues of archaeological surveying (drone)</a:t>
            </a:r>
            <a:endParaRPr lang="en-US" sz="12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6579FED3-7F77-4E4C-99A2-ED00D57FC32A}"/>
              </a:ext>
            </a:extLst>
          </p:cNvPr>
          <p:cNvSpPr txBox="1"/>
          <p:nvPr/>
        </p:nvSpPr>
        <p:spPr>
          <a:xfrm>
            <a:off x="2399449" y="0"/>
            <a:ext cx="4345101" cy="830997"/>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Aerial drone survey and high-resolution terrain examination of a Revolutionary War era shipwreck site at Crosswicks Creek, New Jersey </a:t>
            </a:r>
          </a:p>
        </p:txBody>
      </p:sp>
      <p:sp>
        <p:nvSpPr>
          <p:cNvPr id="34" name="TextBox 33">
            <a:extLst>
              <a:ext uri="{FF2B5EF4-FFF2-40B4-BE49-F238E27FC236}">
                <a16:creationId xmlns:a16="http://schemas.microsoft.com/office/drawing/2014/main" id="{70456E06-E7C4-D244-BC7E-73D3557FA6EB}"/>
              </a:ext>
            </a:extLst>
          </p:cNvPr>
          <p:cNvSpPr txBox="1"/>
          <p:nvPr/>
        </p:nvSpPr>
        <p:spPr>
          <a:xfrm>
            <a:off x="7202672" y="51817"/>
            <a:ext cx="1890296" cy="1777410"/>
          </a:xfrm>
          <a:prstGeom prst="rect">
            <a:avLst/>
          </a:prstGeom>
          <a:noFill/>
          <a:ln>
            <a:solidFill>
              <a:schemeClr val="tx1"/>
            </a:solidFill>
          </a:ln>
        </p:spPr>
        <p:txBody>
          <a:bodyPr wrap="square" lIns="91440" tIns="45720" rIns="91440" bIns="45720" rtlCol="0" anchor="t">
            <a:spAutoFit/>
          </a:bodyPr>
          <a:lstStyle/>
          <a:p>
            <a:pPr algn="ctr"/>
            <a:r>
              <a:rPr lang="en-US" dirty="0">
                <a:latin typeface="Times New Roman" panose="02020603050405020304" pitchFamily="18" charset="0"/>
                <a:cs typeface="Times New Roman" panose="02020603050405020304" pitchFamily="18" charset="0"/>
              </a:rPr>
              <a:t>Methods:</a:t>
            </a:r>
          </a:p>
          <a:p>
            <a:pPr marL="285750" indent="-285750">
              <a:buFont typeface="Wingdings" pitchFamily="2" charset="2"/>
              <a:buChar char="§"/>
            </a:pPr>
            <a:r>
              <a:rPr lang="en-US" sz="1200" dirty="0">
                <a:latin typeface="Times New Roman" panose="02020603050405020304" pitchFamily="18" charset="0"/>
                <a:cs typeface="Times New Roman" panose="02020603050405020304" pitchFamily="18" charset="0"/>
              </a:rPr>
              <a:t>Unmanned aerial drone survey of transect lines at 30 meters</a:t>
            </a:r>
          </a:p>
          <a:p>
            <a:pPr marL="285750" indent="-285750">
              <a:buFont typeface="Wingdings" pitchFamily="2" charset="2"/>
              <a:buChar char="§"/>
            </a:pPr>
            <a:r>
              <a:rPr lang="en-US" sz="1200" dirty="0">
                <a:latin typeface="Times New Roman" panose="02020603050405020304" pitchFamily="18" charset="0"/>
                <a:cs typeface="Times New Roman" panose="02020603050405020304" pitchFamily="18" charset="0"/>
              </a:rPr>
              <a:t>Imagery stitched through </a:t>
            </a:r>
            <a:r>
              <a:rPr lang="en-US" sz="1200" dirty="0" err="1">
                <a:latin typeface="Times New Roman" panose="02020603050405020304" pitchFamily="18" charset="0"/>
                <a:cs typeface="Times New Roman" panose="02020603050405020304" pitchFamily="18" charset="0"/>
              </a:rPr>
              <a:t>WebODM</a:t>
            </a:r>
            <a:endParaRPr lang="en-US" sz="120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sz="1200" dirty="0">
                <a:latin typeface="Times New Roman"/>
                <a:cs typeface="Times New Roman"/>
              </a:rPr>
              <a:t>ArcMap relief modeling (</a:t>
            </a:r>
            <a:r>
              <a:rPr lang="en-US" sz="1200" dirty="0" err="1">
                <a:latin typeface="Times New Roman"/>
                <a:cs typeface="Times New Roman"/>
              </a:rPr>
              <a:t>hillshade</a:t>
            </a:r>
            <a:r>
              <a:rPr lang="en-US" sz="1200" dirty="0">
                <a:latin typeface="Times New Roman"/>
                <a:cs typeface="Times New Roman"/>
              </a:rPr>
              <a:t>)</a:t>
            </a:r>
          </a:p>
        </p:txBody>
      </p:sp>
      <p:sp>
        <p:nvSpPr>
          <p:cNvPr id="35" name="TextBox 34">
            <a:extLst>
              <a:ext uri="{FF2B5EF4-FFF2-40B4-BE49-F238E27FC236}">
                <a16:creationId xmlns:a16="http://schemas.microsoft.com/office/drawing/2014/main" id="{E92EA29B-C9BB-CD4B-A8C4-172CD84E29B1}"/>
              </a:ext>
            </a:extLst>
          </p:cNvPr>
          <p:cNvSpPr txBox="1"/>
          <p:nvPr/>
        </p:nvSpPr>
        <p:spPr>
          <a:xfrm>
            <a:off x="7201999" y="1916845"/>
            <a:ext cx="1900560" cy="1038746"/>
          </a:xfrm>
          <a:prstGeom prst="rect">
            <a:avLst/>
          </a:prstGeom>
          <a:noFill/>
          <a:ln>
            <a:solidFill>
              <a:schemeClr val="tx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Results:</a:t>
            </a:r>
          </a:p>
          <a:p>
            <a:pPr marL="285750" indent="-285750">
              <a:buFont typeface="Wingdings" pitchFamily="2" charset="2"/>
              <a:buChar char="§"/>
            </a:pPr>
            <a:r>
              <a:rPr lang="en-US" sz="1200" dirty="0">
                <a:latin typeface="Times New Roman" panose="02020603050405020304" pitchFamily="18" charset="0"/>
                <a:cs typeface="Times New Roman" panose="02020603050405020304" pitchFamily="18" charset="0"/>
              </a:rPr>
              <a:t>Orthophoto</a:t>
            </a:r>
          </a:p>
          <a:p>
            <a:pPr marL="285750" indent="-285750">
              <a:buFont typeface="Wingdings" pitchFamily="2" charset="2"/>
              <a:buChar char="§"/>
            </a:pPr>
            <a:r>
              <a:rPr lang="en-US" sz="1200" dirty="0">
                <a:latin typeface="Times New Roman" panose="02020603050405020304" pitchFamily="18" charset="0"/>
                <a:cs typeface="Times New Roman" panose="02020603050405020304" pitchFamily="18" charset="0"/>
              </a:rPr>
              <a:t>Digital elevation model (DEM)</a:t>
            </a:r>
          </a:p>
          <a:p>
            <a:pPr marL="285750" indent="-285750">
              <a:buFont typeface="Wingdings" pitchFamily="2" charset="2"/>
              <a:buChar char="§"/>
            </a:pPr>
            <a:r>
              <a:rPr lang="en-US" sz="1200" dirty="0" err="1">
                <a:latin typeface="Times New Roman" panose="02020603050405020304" pitchFamily="18" charset="0"/>
                <a:cs typeface="Times New Roman" panose="02020603050405020304" pitchFamily="18" charset="0"/>
              </a:rPr>
              <a:t>Hillshade</a:t>
            </a:r>
            <a:endParaRPr lang="en-US" sz="12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01ABFE38-19B8-0547-9139-7A179B2581D0}"/>
              </a:ext>
            </a:extLst>
          </p:cNvPr>
          <p:cNvSpPr txBox="1"/>
          <p:nvPr/>
        </p:nvSpPr>
        <p:spPr>
          <a:xfrm>
            <a:off x="7202000" y="5454295"/>
            <a:ext cx="1890294" cy="461665"/>
          </a:xfrm>
          <a:prstGeom prst="rect">
            <a:avLst/>
          </a:prstGeom>
          <a:noFill/>
          <a:ln>
            <a:solidFill>
              <a:schemeClr val="tx1"/>
            </a:solidFill>
          </a:ln>
        </p:spPr>
        <p:txBody>
          <a:bodyPr wrap="square" lIns="91440" tIns="45720" rIns="91440" bIns="45720" rtlCol="0" anchor="t">
            <a:spAutoFit/>
          </a:bodyPr>
          <a:lstStyle/>
          <a:p>
            <a:r>
              <a:rPr lang="en-US" sz="800" dirty="0">
                <a:latin typeface="Times New Roman" panose="02020603050405020304" pitchFamily="18" charset="0"/>
                <a:cs typeface="Times New Roman" panose="02020603050405020304" pitchFamily="18" charset="0"/>
              </a:rPr>
              <a:t>Contact Information:</a:t>
            </a:r>
          </a:p>
          <a:p>
            <a:r>
              <a:rPr lang="en-US" sz="800" dirty="0">
                <a:latin typeface="Times New Roman"/>
                <a:cs typeface="Times New Roman"/>
              </a:rPr>
              <a:t>Bre DiRenzi </a:t>
            </a:r>
            <a:r>
              <a:rPr lang="en-US" sz="800" dirty="0">
                <a:latin typeface="Times New Roman"/>
                <a:cs typeface="Times New Roman"/>
                <a:hlinkClick r:id="rId13"/>
              </a:rPr>
              <a:t>s1268193@monmouth.edu</a:t>
            </a:r>
            <a:endParaRPr lang="en-US" sz="800" dirty="0">
              <a:latin typeface="Times New Roman"/>
              <a:cs typeface="Times New Roman"/>
            </a:endParaRPr>
          </a:p>
          <a:p>
            <a:r>
              <a:rPr lang="en-US" sz="800" dirty="0">
                <a:latin typeface="Times New Roman"/>
                <a:cs typeface="Times New Roman"/>
              </a:rPr>
              <a:t>Dr. Geoff Fouad </a:t>
            </a:r>
            <a:r>
              <a:rPr lang="en-US" sz="800" dirty="0">
                <a:latin typeface="Times New Roman"/>
                <a:cs typeface="Times New Roman"/>
                <a:hlinkClick r:id="rId14"/>
              </a:rPr>
              <a:t>gfouad@monmouth.edu</a:t>
            </a:r>
            <a:endParaRPr lang="en-US" sz="800" dirty="0">
              <a:latin typeface="Times New Roman"/>
              <a:cs typeface="Times New Roman"/>
            </a:endParaRPr>
          </a:p>
        </p:txBody>
      </p:sp>
      <p:sp>
        <p:nvSpPr>
          <p:cNvPr id="37" name="TextBox 36">
            <a:extLst>
              <a:ext uri="{FF2B5EF4-FFF2-40B4-BE49-F238E27FC236}">
                <a16:creationId xmlns:a16="http://schemas.microsoft.com/office/drawing/2014/main" id="{56D1AB4F-D78D-DC41-B0DE-E3E34B08A9B2}"/>
              </a:ext>
            </a:extLst>
          </p:cNvPr>
          <p:cNvSpPr txBox="1"/>
          <p:nvPr/>
        </p:nvSpPr>
        <p:spPr>
          <a:xfrm>
            <a:off x="7201999" y="3039254"/>
            <a:ext cx="1890295" cy="2331407"/>
          </a:xfrm>
          <a:prstGeom prst="rect">
            <a:avLst/>
          </a:prstGeom>
          <a:noFill/>
          <a:ln>
            <a:solidFill>
              <a:schemeClr val="tx1"/>
            </a:solidFill>
          </a:ln>
        </p:spPr>
        <p:txBody>
          <a:bodyPr wrap="square" lIns="91440" tIns="45720" rIns="91440" bIns="45720" rtlCol="0" anchor="t">
            <a:spAutoFit/>
          </a:bodyPr>
          <a:lstStyle/>
          <a:p>
            <a:pPr algn="ctr"/>
            <a:r>
              <a:rPr lang="en-US" dirty="0">
                <a:latin typeface="Times New Roman" panose="02020603050405020304" pitchFamily="18" charset="0"/>
                <a:cs typeface="Times New Roman" panose="02020603050405020304" pitchFamily="18" charset="0"/>
              </a:rPr>
              <a:t>Discussion:</a:t>
            </a:r>
          </a:p>
          <a:p>
            <a:pPr marL="285750" indent="-285750">
              <a:buFont typeface="Wingdings" pitchFamily="2" charset="2"/>
              <a:buChar char="§"/>
            </a:pPr>
            <a:r>
              <a:rPr lang="en-US" sz="1200" dirty="0">
                <a:latin typeface="Times New Roman"/>
                <a:cs typeface="Times New Roman"/>
              </a:rPr>
              <a:t>Aerial drone survey provides more access to a site (larger survey area)</a:t>
            </a:r>
            <a:endParaRPr lang="en-US" sz="120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sz="1200" dirty="0" err="1">
                <a:latin typeface="Times New Roman"/>
                <a:cs typeface="Times New Roman"/>
              </a:rPr>
              <a:t>WebODM</a:t>
            </a:r>
            <a:r>
              <a:rPr lang="en-US" sz="1200" dirty="0">
                <a:latin typeface="Times New Roman"/>
                <a:cs typeface="Times New Roman"/>
              </a:rPr>
              <a:t> provides acceptable data above land (not water)</a:t>
            </a:r>
            <a:endParaRPr lang="en-US" sz="1200" dirty="0">
              <a:latin typeface="Times New Roman" panose="02020603050405020304" pitchFamily="18" charset="0"/>
              <a:cs typeface="Times New Roman" panose="02020603050405020304" pitchFamily="18" charset="0"/>
            </a:endParaRPr>
          </a:p>
          <a:p>
            <a:pPr marL="285750" indent="-285750">
              <a:buFont typeface="Wingdings" pitchFamily="2" charset="2"/>
              <a:buChar char="§"/>
            </a:pPr>
            <a:r>
              <a:rPr lang="en-US" sz="1200" dirty="0">
                <a:latin typeface="Times New Roman" panose="02020603050405020304" pitchFamily="18" charset="0"/>
                <a:cs typeface="Times New Roman" panose="02020603050405020304" pitchFamily="18" charset="0"/>
              </a:rPr>
              <a:t>Additional data collection in a more systematic way is necessary</a:t>
            </a:r>
          </a:p>
        </p:txBody>
      </p:sp>
      <p:sp>
        <p:nvSpPr>
          <p:cNvPr id="38" name="TextBox 37">
            <a:extLst>
              <a:ext uri="{FF2B5EF4-FFF2-40B4-BE49-F238E27FC236}">
                <a16:creationId xmlns:a16="http://schemas.microsoft.com/office/drawing/2014/main" id="{E3DFA083-A201-BA47-AF2B-86967E2B1219}"/>
              </a:ext>
            </a:extLst>
          </p:cNvPr>
          <p:cNvSpPr txBox="1"/>
          <p:nvPr/>
        </p:nvSpPr>
        <p:spPr>
          <a:xfrm>
            <a:off x="2054060" y="907228"/>
            <a:ext cx="5007284" cy="507831"/>
          </a:xfrm>
          <a:prstGeom prst="rect">
            <a:avLst/>
          </a:prstGeom>
          <a:noFill/>
          <a:ln>
            <a:solidFill>
              <a:schemeClr val="tx1"/>
            </a:solidFill>
          </a:ln>
        </p:spPr>
        <p:txBody>
          <a:bodyPr wrap="square" lIns="91440" tIns="45720" rIns="91440" bIns="45720" rtlCol="0" anchor="t">
            <a:spAutoFit/>
          </a:bodyPr>
          <a:lstStyle/>
          <a:p>
            <a:pPr algn="ctr"/>
            <a:r>
              <a:rPr lang="en-US" dirty="0">
                <a:latin typeface="Times New Roman"/>
                <a:cs typeface="Times New Roman"/>
              </a:rPr>
              <a:t>How can an aerial approach be applied for an archaeological survey of shipwrecks in a tidal waterway with terrain exposed at low tide?</a:t>
            </a:r>
          </a:p>
        </p:txBody>
      </p:sp>
      <p:sp>
        <p:nvSpPr>
          <p:cNvPr id="39" name="TextBox 38">
            <a:extLst>
              <a:ext uri="{FF2B5EF4-FFF2-40B4-BE49-F238E27FC236}">
                <a16:creationId xmlns:a16="http://schemas.microsoft.com/office/drawing/2014/main" id="{B3EF94AD-5483-1645-8286-0C8DDC4FBAE5}"/>
              </a:ext>
            </a:extLst>
          </p:cNvPr>
          <p:cNvSpPr txBox="1"/>
          <p:nvPr/>
        </p:nvSpPr>
        <p:spPr>
          <a:xfrm>
            <a:off x="51032" y="5155426"/>
            <a:ext cx="1632521" cy="830997"/>
          </a:xfrm>
          <a:prstGeom prst="rect">
            <a:avLst/>
          </a:prstGeom>
          <a:noFill/>
        </p:spPr>
        <p:txBody>
          <a:bodyPr wrap="square" lIns="91440" tIns="45720" rIns="91440" bIns="45720" rtlCol="0" anchor="t">
            <a:spAutoFit/>
          </a:bodyPr>
          <a:lstStyle/>
          <a:p>
            <a:r>
              <a:rPr lang="en-US" sz="800" dirty="0">
                <a:latin typeface="Times New Roman"/>
                <a:cs typeface="Times New Roman"/>
              </a:rPr>
              <a:t>Figure 1. Map of Crosswicks Creek, Bordentown, New Jersey. The red boxes are areas of stitched aerial imagery. The blue dot indicates the position the drone took off from and returned.</a:t>
            </a:r>
          </a:p>
        </p:txBody>
      </p:sp>
      <p:sp>
        <p:nvSpPr>
          <p:cNvPr id="40" name="TextBox 39">
            <a:extLst>
              <a:ext uri="{FF2B5EF4-FFF2-40B4-BE49-F238E27FC236}">
                <a16:creationId xmlns:a16="http://schemas.microsoft.com/office/drawing/2014/main" id="{6DCFB3F9-D86B-8B43-B00B-D30B89929C8B}"/>
              </a:ext>
            </a:extLst>
          </p:cNvPr>
          <p:cNvSpPr txBox="1"/>
          <p:nvPr/>
        </p:nvSpPr>
        <p:spPr>
          <a:xfrm>
            <a:off x="2014910" y="2699614"/>
            <a:ext cx="214828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2. Acceptable orthophoto of the tributary in Crosswicks Creek produced by </a:t>
            </a:r>
            <a:r>
              <a:rPr lang="en-US" sz="800" dirty="0" err="1">
                <a:latin typeface="Times New Roman" panose="02020603050405020304" pitchFamily="18" charset="0"/>
                <a:cs typeface="Times New Roman" panose="02020603050405020304" pitchFamily="18" charset="0"/>
              </a:rPr>
              <a:t>WebODM</a:t>
            </a:r>
            <a:r>
              <a:rPr lang="en-US" sz="800" dirty="0">
                <a:latin typeface="Times New Roman" panose="02020603050405020304" pitchFamily="18" charset="0"/>
                <a:cs typeface="Times New Roman" panose="02020603050405020304" pitchFamily="18" charset="0"/>
              </a:rPr>
              <a:t>.</a:t>
            </a:r>
          </a:p>
        </p:txBody>
      </p:sp>
      <p:sp>
        <p:nvSpPr>
          <p:cNvPr id="45" name="TextBox 44">
            <a:extLst>
              <a:ext uri="{FF2B5EF4-FFF2-40B4-BE49-F238E27FC236}">
                <a16:creationId xmlns:a16="http://schemas.microsoft.com/office/drawing/2014/main" id="{22513135-2FFC-2E4A-BCE9-19290ED6E36C}"/>
              </a:ext>
            </a:extLst>
          </p:cNvPr>
          <p:cNvSpPr txBox="1"/>
          <p:nvPr/>
        </p:nvSpPr>
        <p:spPr>
          <a:xfrm>
            <a:off x="2007464" y="4204957"/>
            <a:ext cx="2148289" cy="46166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3. Acceptable digital elevation model of the tributary in Crosswicks Creek produced by </a:t>
            </a:r>
            <a:r>
              <a:rPr lang="en-US" sz="800" dirty="0" err="1">
                <a:latin typeface="Times New Roman" panose="02020603050405020304" pitchFamily="18" charset="0"/>
                <a:cs typeface="Times New Roman" panose="02020603050405020304" pitchFamily="18" charset="0"/>
              </a:rPr>
              <a:t>WebODM</a:t>
            </a:r>
            <a:r>
              <a:rPr lang="en-US" sz="800" dirty="0">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4B734C61-3BF7-4C4E-BAB1-7F4720DFA0A4}"/>
              </a:ext>
            </a:extLst>
          </p:cNvPr>
          <p:cNvSpPr txBox="1"/>
          <p:nvPr/>
        </p:nvSpPr>
        <p:spPr>
          <a:xfrm>
            <a:off x="5114074" y="2855483"/>
            <a:ext cx="214828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 Substandard orthophoto of Crosswicks Creek produced by </a:t>
            </a:r>
            <a:r>
              <a:rPr lang="en-US" sz="800" dirty="0" err="1">
                <a:latin typeface="Times New Roman" panose="02020603050405020304" pitchFamily="18" charset="0"/>
                <a:cs typeface="Times New Roman" panose="02020603050405020304" pitchFamily="18" charset="0"/>
              </a:rPr>
              <a:t>WebODM</a:t>
            </a:r>
            <a:r>
              <a:rPr lang="en-US" sz="800" dirty="0">
                <a:latin typeface="Times New Roman" panose="02020603050405020304" pitchFamily="18" charset="0"/>
                <a:cs typeface="Times New Roman" panose="02020603050405020304" pitchFamily="18" charset="0"/>
              </a:rPr>
              <a:t>.</a:t>
            </a:r>
          </a:p>
        </p:txBody>
      </p:sp>
      <p:sp>
        <p:nvSpPr>
          <p:cNvPr id="47" name="TextBox 46">
            <a:extLst>
              <a:ext uri="{FF2B5EF4-FFF2-40B4-BE49-F238E27FC236}">
                <a16:creationId xmlns:a16="http://schemas.microsoft.com/office/drawing/2014/main" id="{97C9387A-646B-2147-A1C5-16D7F71CBB25}"/>
              </a:ext>
            </a:extLst>
          </p:cNvPr>
          <p:cNvSpPr txBox="1"/>
          <p:nvPr/>
        </p:nvSpPr>
        <p:spPr>
          <a:xfrm>
            <a:off x="4948956" y="4558847"/>
            <a:ext cx="2148289" cy="338554"/>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 Substandard digital elevation model of Crosswicks Creek produced by </a:t>
            </a:r>
            <a:r>
              <a:rPr lang="en-US" sz="800" dirty="0" err="1">
                <a:latin typeface="Times New Roman" panose="02020603050405020304" pitchFamily="18" charset="0"/>
                <a:cs typeface="Times New Roman" panose="02020603050405020304" pitchFamily="18" charset="0"/>
              </a:rPr>
              <a:t>WebODM</a:t>
            </a:r>
            <a:r>
              <a:rPr lang="en-US" sz="800" dirty="0">
                <a:latin typeface="Times New Roman" panose="02020603050405020304" pitchFamily="18" charset="0"/>
                <a:cs typeface="Times New Roman" panose="02020603050405020304" pitchFamily="18" charset="0"/>
              </a:rPr>
              <a:t>.</a:t>
            </a:r>
          </a:p>
        </p:txBody>
      </p:sp>
      <p:sp>
        <p:nvSpPr>
          <p:cNvPr id="49" name="TextBox 48">
            <a:extLst>
              <a:ext uri="{FF2B5EF4-FFF2-40B4-BE49-F238E27FC236}">
                <a16:creationId xmlns:a16="http://schemas.microsoft.com/office/drawing/2014/main" id="{CEEB626F-5650-E146-97DB-8BF5B7C11300}"/>
              </a:ext>
            </a:extLst>
          </p:cNvPr>
          <p:cNvSpPr txBox="1"/>
          <p:nvPr/>
        </p:nvSpPr>
        <p:spPr>
          <a:xfrm>
            <a:off x="3077629" y="5666676"/>
            <a:ext cx="2673196" cy="338554"/>
          </a:xfrm>
          <a:prstGeom prst="rect">
            <a:avLst/>
          </a:prstGeom>
          <a:noFill/>
        </p:spPr>
        <p:txBody>
          <a:bodyPr wrap="square" lIns="91440" tIns="45720" rIns="91440" bIns="45720" rtlCol="0" anchor="t">
            <a:spAutoFit/>
          </a:bodyPr>
          <a:lstStyle/>
          <a:p>
            <a:r>
              <a:rPr lang="en-US" sz="800" dirty="0">
                <a:latin typeface="Times New Roman"/>
                <a:cs typeface="Times New Roman"/>
              </a:rPr>
              <a:t>Figure 6. Relief model (</a:t>
            </a:r>
            <a:r>
              <a:rPr lang="en-US" sz="800" dirty="0" err="1">
                <a:latin typeface="Times New Roman"/>
                <a:cs typeface="Times New Roman"/>
              </a:rPr>
              <a:t>hillshade</a:t>
            </a:r>
            <a:r>
              <a:rPr lang="en-US" sz="800" dirty="0">
                <a:latin typeface="Times New Roman"/>
                <a:cs typeface="Times New Roman"/>
              </a:rPr>
              <a:t>) of the acceptable digital elevation model of the tributary in Crosswicks Creek.</a:t>
            </a:r>
          </a:p>
        </p:txBody>
      </p:sp>
    </p:spTree>
    <p:extLst>
      <p:ext uri="{BB962C8B-B14F-4D97-AF65-F5344CB8AC3E}">
        <p14:creationId xmlns:p14="http://schemas.microsoft.com/office/powerpoint/2010/main" val="74724485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CA8B6A74E8C941AEDAD107CE3E6AE5" ma:contentTypeVersion="5" ma:contentTypeDescription="Create a new document." ma:contentTypeScope="" ma:versionID="25410b5c24dc66a541c47d2f22445f00">
  <xsd:schema xmlns:xsd="http://www.w3.org/2001/XMLSchema" xmlns:xs="http://www.w3.org/2001/XMLSchema" xmlns:p="http://schemas.microsoft.com/office/2006/metadata/properties" xmlns:ns2="534808a3-1996-4bca-b93f-52da087a3071" targetNamespace="http://schemas.microsoft.com/office/2006/metadata/properties" ma:root="true" ma:fieldsID="c8c31d25db4abf5bc6045b6816222412" ns2:_="">
    <xsd:import namespace="534808a3-1996-4bca-b93f-52da087a30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808a3-1996-4bca-b93f-52da087a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749F71-C5E5-4753-9000-8D8404421643}"/>
</file>

<file path=customXml/itemProps2.xml><?xml version="1.0" encoding="utf-8"?>
<ds:datastoreItem xmlns:ds="http://schemas.openxmlformats.org/officeDocument/2006/customXml" ds:itemID="{575DBC18-5691-4DE0-B481-8B3FD87D80A9}"/>
</file>

<file path=customXml/itemProps3.xml><?xml version="1.0" encoding="utf-8"?>
<ds:datastoreItem xmlns:ds="http://schemas.openxmlformats.org/officeDocument/2006/customXml" ds:itemID="{B2329CDF-919F-4B3F-B782-6944D4170F04}"/>
</file>

<file path=docProps/app.xml><?xml version="1.0" encoding="utf-8"?>
<Properties xmlns="http://schemas.openxmlformats.org/officeDocument/2006/extended-properties" xmlns:vt="http://schemas.openxmlformats.org/officeDocument/2006/docPropsVTypes">
  <Template>Office Theme</Template>
  <TotalTime>3189</TotalTime>
  <Words>286</Words>
  <Application>Microsoft Macintosh PowerPoint</Application>
  <PresentationFormat>On-screen Show (4:3)</PresentationFormat>
  <Paragraphs>30</Paragraphs>
  <Slides>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Calibri</vt:lpstr>
      <vt:lpstr>Calibri Light</vt:lpstr>
      <vt:lpstr>Times New Roman</vt:lpstr>
      <vt:lpstr>Wingdings</vt:lpstr>
      <vt:lpstr>Custom Design</vt:lpstr>
      <vt:lpstr>1_Custom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Breana C. DiRenzi</cp:lastModifiedBy>
  <cp:revision>57</cp:revision>
  <dcterms:created xsi:type="dcterms:W3CDTF">2018-02-01T16:37:31Z</dcterms:created>
  <dcterms:modified xsi:type="dcterms:W3CDTF">2021-04-05T23:57:44Z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0x01010026CA8B6A74E8C941AEDAD107CE3E6AE5</vt:lpwstr>
  </property>
</Properties>
</file>