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73" r:id="rId5"/>
    <p:sldId id="274" r:id="rId6"/>
    <p:sldId id="258" r:id="rId7"/>
    <p:sldId id="275" r:id="rId8"/>
    <p:sldId id="259" r:id="rId9"/>
    <p:sldId id="261" r:id="rId10"/>
    <p:sldId id="262" r:id="rId11"/>
    <p:sldId id="260" r:id="rId12"/>
    <p:sldId id="264" r:id="rId13"/>
    <p:sldId id="276" r:id="rId14"/>
    <p:sldId id="268" r:id="rId15"/>
    <p:sldId id="265" r:id="rId16"/>
    <p:sldId id="266" r:id="rId17"/>
    <p:sldId id="267" r:id="rId18"/>
    <p:sldId id="269" r:id="rId19"/>
    <p:sldId id="270"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9" d="100"/>
          <a:sy n="69" d="100"/>
        </p:scale>
        <p:origin x="564"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1454494-9BF8-4F46-919B-55692F3DD06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90909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454494-9BF8-4F46-919B-55692F3DD06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219713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454494-9BF8-4F46-919B-55692F3DD06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411615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454494-9BF8-4F46-919B-55692F3DD06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13891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454494-9BF8-4F46-919B-55692F3DD06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98956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454494-9BF8-4F46-919B-55692F3DD064}"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392126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454494-9BF8-4F46-919B-55692F3DD064}"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372475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454494-9BF8-4F46-919B-55692F3DD064}"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235108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54494-9BF8-4F46-919B-55692F3DD064}"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22975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454494-9BF8-4F46-919B-55692F3DD064}"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247494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454494-9BF8-4F46-919B-55692F3DD064}"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1AA93-418C-44BE-A374-C5CEF8F33F93}" type="slidenum">
              <a:rPr lang="en-US" smtClean="0"/>
              <a:t>‹#›</a:t>
            </a:fld>
            <a:endParaRPr lang="en-US"/>
          </a:p>
        </p:txBody>
      </p:sp>
    </p:spTree>
    <p:extLst>
      <p:ext uri="{BB962C8B-B14F-4D97-AF65-F5344CB8AC3E}">
        <p14:creationId xmlns:p14="http://schemas.microsoft.com/office/powerpoint/2010/main" val="95548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54494-9BF8-4F46-919B-55692F3DD064}" type="datetimeFigureOut">
              <a:rPr lang="en-US" smtClean="0"/>
              <a:t>11/6/2020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AA93-418C-44BE-A374-C5CEF8F33F93}" type="slidenum">
              <a:rPr lang="en-US" smtClean="0"/>
              <a:t>‹#›</a:t>
            </a:fld>
            <a:endParaRPr lang="en-US"/>
          </a:p>
        </p:txBody>
      </p:sp>
    </p:spTree>
    <p:extLst>
      <p:ext uri="{BB962C8B-B14F-4D97-AF65-F5344CB8AC3E}">
        <p14:creationId xmlns:p14="http://schemas.microsoft.com/office/powerpoint/2010/main" val="382093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COkMWv5TB0" TargetMode="External"/><Relationship Id="rId2" Type="http://schemas.openxmlformats.org/officeDocument/2006/relationships/hyperlink" Target="https://www.unmultimedia.org/avlibrary/asset/1288/128863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una-gp.org/clancyt/files/goals/goal7.pdf" TargetMode="External"/><Relationship Id="rId3" Type="http://schemas.openxmlformats.org/officeDocument/2006/relationships/hyperlink" Target="http://una-gp.org/clancyt/files/goals/goal2.pdf" TargetMode="External"/><Relationship Id="rId7" Type="http://schemas.openxmlformats.org/officeDocument/2006/relationships/hyperlink" Target="http://una-gp.org/clancyt/files/goals/goal6.pdf" TargetMode="External"/><Relationship Id="rId2" Type="http://schemas.openxmlformats.org/officeDocument/2006/relationships/hyperlink" Target="http://una-gp.org/clancyt/files/goals/goal1.pdf" TargetMode="External"/><Relationship Id="rId1" Type="http://schemas.openxmlformats.org/officeDocument/2006/relationships/slideLayout" Target="../slideLayouts/slideLayout2.xml"/><Relationship Id="rId6" Type="http://schemas.openxmlformats.org/officeDocument/2006/relationships/hyperlink" Target="http://una-gp.org/clancyt/files/goals/goal5.pdf" TargetMode="External"/><Relationship Id="rId11" Type="http://schemas.openxmlformats.org/officeDocument/2006/relationships/hyperlink" Target="http://una-gp.org/clancyt/files/goals/goal10.pdf" TargetMode="External"/><Relationship Id="rId5" Type="http://schemas.openxmlformats.org/officeDocument/2006/relationships/hyperlink" Target="http://una-gp.org/clancyt/files/goals/goal4.pdf" TargetMode="External"/><Relationship Id="rId10" Type="http://schemas.openxmlformats.org/officeDocument/2006/relationships/hyperlink" Target="http://una-gp.org/clancyt/files/goals/goal9.pdf" TargetMode="External"/><Relationship Id="rId4" Type="http://schemas.openxmlformats.org/officeDocument/2006/relationships/hyperlink" Target="http://una-gp.org/clancyt/files/goals/goal3.pdf" TargetMode="External"/><Relationship Id="rId9" Type="http://schemas.openxmlformats.org/officeDocument/2006/relationships/hyperlink" Target="http://una-gp.org/clancyt/files/goals/goal8.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una-gp.org/clancyt/files/goals/goal17.pdf" TargetMode="External"/><Relationship Id="rId3" Type="http://schemas.openxmlformats.org/officeDocument/2006/relationships/hyperlink" Target="http://una-gp.org/clancyt/files/goals/goal12.pdf" TargetMode="External"/><Relationship Id="rId7" Type="http://schemas.openxmlformats.org/officeDocument/2006/relationships/hyperlink" Target="http://una-gp.org/clancyt/files/goals/goal16.pdf" TargetMode="External"/><Relationship Id="rId2" Type="http://schemas.openxmlformats.org/officeDocument/2006/relationships/hyperlink" Target="http://una-gp.org/clancyt/files/goals/goal11.pdf" TargetMode="External"/><Relationship Id="rId1" Type="http://schemas.openxmlformats.org/officeDocument/2006/relationships/slideLayout" Target="../slideLayouts/slideLayout2.xml"/><Relationship Id="rId6" Type="http://schemas.openxmlformats.org/officeDocument/2006/relationships/hyperlink" Target="http://una-gp.org/clancyt/files/goals/goal15.pdf" TargetMode="External"/><Relationship Id="rId5" Type="http://schemas.openxmlformats.org/officeDocument/2006/relationships/hyperlink" Target="http://una-gp.org/clancyt/files/goals/goal14.pdf" TargetMode="External"/><Relationship Id="rId4" Type="http://schemas.openxmlformats.org/officeDocument/2006/relationships/hyperlink" Target="http://una-gp.org/clancyt/files/goals/goal13.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un.org/en/sections/un-charter/chapter-vi/index.html" TargetMode="External"/><Relationship Id="rId3" Type="http://schemas.openxmlformats.org/officeDocument/2006/relationships/hyperlink" Target="http://www.un.org/en/sections/un-charter/chapter-i/index.html" TargetMode="External"/><Relationship Id="rId7" Type="http://schemas.openxmlformats.org/officeDocument/2006/relationships/hyperlink" Target="http://www.un.org/en/sections/un-charter/chapter-v/index.html" TargetMode="External"/><Relationship Id="rId12" Type="http://schemas.openxmlformats.org/officeDocument/2006/relationships/hyperlink" Target="http://www.un.org/en/sections/un-charter/chapter-xix/index.html" TargetMode="External"/><Relationship Id="rId2" Type="http://schemas.openxmlformats.org/officeDocument/2006/relationships/hyperlink" Target="http://www.un.org/en/sections/un-charter/preamble/index.html" TargetMode="External"/><Relationship Id="rId1" Type="http://schemas.openxmlformats.org/officeDocument/2006/relationships/slideLayout" Target="../slideLayouts/slideLayout2.xml"/><Relationship Id="rId6" Type="http://schemas.openxmlformats.org/officeDocument/2006/relationships/hyperlink" Target="http://www.un.org/en/sections/un-charter/chapter-iv/index.html" TargetMode="External"/><Relationship Id="rId11" Type="http://schemas.openxmlformats.org/officeDocument/2006/relationships/hyperlink" Target="http://www.un.org/en/sections/un-charter/chapter-ix/index.html" TargetMode="External"/><Relationship Id="rId5" Type="http://schemas.openxmlformats.org/officeDocument/2006/relationships/hyperlink" Target="http://www.un.org/en/sections/un-charter/chapter-iii/index.html" TargetMode="External"/><Relationship Id="rId10" Type="http://schemas.openxmlformats.org/officeDocument/2006/relationships/hyperlink" Target="http://www.un.org/en/sections/un-charter/chapter-viii/index.html" TargetMode="External"/><Relationship Id="rId4" Type="http://schemas.openxmlformats.org/officeDocument/2006/relationships/hyperlink" Target="http://www.un.org/en/sections/un-charter/chapter-ii/index.html" TargetMode="External"/><Relationship Id="rId9" Type="http://schemas.openxmlformats.org/officeDocument/2006/relationships/hyperlink" Target="http://www.un.org/en/sections/un-charter/chapter-vii/index.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un.org/en/sections/un-charter/chapter-xvi/index.html" TargetMode="External"/><Relationship Id="rId3" Type="http://schemas.openxmlformats.org/officeDocument/2006/relationships/hyperlink" Target="http://www.un.org/en/sections/un-charter/chapter-xi/index.html" TargetMode="External"/><Relationship Id="rId7" Type="http://schemas.openxmlformats.org/officeDocument/2006/relationships/hyperlink" Target="http://www.un.org/en/sections/un-charter/chapter-xv/index.html" TargetMode="External"/><Relationship Id="rId2" Type="http://schemas.openxmlformats.org/officeDocument/2006/relationships/hyperlink" Target="http://www.un.org/en/sections/un-charter/chapter-x/index.html" TargetMode="External"/><Relationship Id="rId1" Type="http://schemas.openxmlformats.org/officeDocument/2006/relationships/slideLayout" Target="../slideLayouts/slideLayout2.xml"/><Relationship Id="rId6" Type="http://schemas.openxmlformats.org/officeDocument/2006/relationships/hyperlink" Target="http://www.un.org/en/sections/un-charter/chapter-xiv/index.html" TargetMode="External"/><Relationship Id="rId5" Type="http://schemas.openxmlformats.org/officeDocument/2006/relationships/hyperlink" Target="http://www.un.org/en/sections/un-charter/chapter-xiii/index.html" TargetMode="External"/><Relationship Id="rId10" Type="http://schemas.openxmlformats.org/officeDocument/2006/relationships/hyperlink" Target="http://www.un.org/en/sections/un-charter/chapter-xviii/index.html" TargetMode="External"/><Relationship Id="rId4" Type="http://schemas.openxmlformats.org/officeDocument/2006/relationships/hyperlink" Target="http://www.un.org/en/sections/un-charter/chapter-xii/index.html" TargetMode="External"/><Relationship Id="rId9" Type="http://schemas.openxmlformats.org/officeDocument/2006/relationships/hyperlink" Target="http://www.un.org/en/sections/un-charter/chapter-xvii-0/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1942810"/>
          </a:xfrm>
        </p:spPr>
        <p:txBody>
          <a:bodyPr>
            <a:normAutofit/>
          </a:bodyPr>
          <a:lstStyle/>
          <a:p>
            <a:r>
              <a:rPr lang="en-US" sz="4800" b="1" dirty="0">
                <a:solidFill>
                  <a:schemeClr val="accent1"/>
                </a:solidFill>
              </a:rPr>
              <a:t>UNITED NATIONS</a:t>
            </a:r>
            <a:endParaRPr lang="en-US" sz="3200" b="1" dirty="0">
              <a:solidFill>
                <a:schemeClr val="accent1"/>
              </a:solidFill>
            </a:endParaRPr>
          </a:p>
        </p:txBody>
      </p:sp>
      <p:sp>
        <p:nvSpPr>
          <p:cNvPr id="3" name="Subtitle 2"/>
          <p:cNvSpPr>
            <a:spLocks noGrp="1"/>
          </p:cNvSpPr>
          <p:nvPr>
            <p:ph type="subTitle" idx="1"/>
          </p:nvPr>
        </p:nvSpPr>
        <p:spPr>
          <a:xfrm>
            <a:off x="3984978" y="3065171"/>
            <a:ext cx="4289778" cy="727657"/>
          </a:xfrm>
        </p:spPr>
        <p:txBody>
          <a:bodyPr>
            <a:normAutofit/>
          </a:bodyPr>
          <a:lstStyle/>
          <a:p>
            <a:r>
              <a:rPr lang="en-US" b="1" dirty="0"/>
              <a:t>Source: </a:t>
            </a:r>
            <a:r>
              <a:rPr lang="en-US" b="1" dirty="0" err="1"/>
              <a:t>un.org</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111" y="89678"/>
            <a:ext cx="3569594" cy="240947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07290" y="89664"/>
            <a:ext cx="3609297" cy="240949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1349" y="3918033"/>
            <a:ext cx="3609297" cy="240947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5408" y="3925686"/>
            <a:ext cx="3609297" cy="2401823"/>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07290" y="3918033"/>
            <a:ext cx="3609297" cy="2406198"/>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91824" y="-176035"/>
            <a:ext cx="2408349" cy="2050860"/>
          </a:xfrm>
          <a:prstGeom prst="rect">
            <a:avLst/>
          </a:prstGeom>
        </p:spPr>
      </p:pic>
    </p:spTree>
    <p:extLst>
      <p:ext uri="{BB962C8B-B14F-4D97-AF65-F5344CB8AC3E}">
        <p14:creationId xmlns:p14="http://schemas.microsoft.com/office/powerpoint/2010/main" val="47002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lstStyle/>
          <a:p>
            <a:pPr algn="ctr"/>
            <a:r>
              <a:rPr lang="en-US" b="1" dirty="0">
                <a:solidFill>
                  <a:schemeClr val="accent1"/>
                </a:solidFill>
              </a:rPr>
              <a:t>Principles of the United Nations</a:t>
            </a:r>
          </a:p>
        </p:txBody>
      </p:sp>
      <p:sp>
        <p:nvSpPr>
          <p:cNvPr id="3" name="Content Placeholder 2"/>
          <p:cNvSpPr>
            <a:spLocks noGrp="1"/>
          </p:cNvSpPr>
          <p:nvPr>
            <p:ph idx="1"/>
          </p:nvPr>
        </p:nvSpPr>
        <p:spPr>
          <a:xfrm>
            <a:off x="838200" y="1197735"/>
            <a:ext cx="10515600" cy="5440132"/>
          </a:xfrm>
        </p:spPr>
        <p:txBody>
          <a:bodyPr>
            <a:normAutofit fontScale="77500" lnSpcReduction="20000"/>
          </a:bodyPr>
          <a:lstStyle/>
          <a:p>
            <a:r>
              <a:rPr lang="en-US" dirty="0"/>
              <a:t>Article 2</a:t>
            </a:r>
          </a:p>
          <a:p>
            <a:r>
              <a:rPr lang="en-US" dirty="0"/>
              <a:t>The Organization and its Members, in pursuit of the Purposes stated in Article 1, shall act in accordance with the following Principles.</a:t>
            </a:r>
          </a:p>
          <a:p>
            <a:pPr lvl="1"/>
            <a:r>
              <a:rPr lang="en-US" dirty="0"/>
              <a:t>The Organization is based on the principle of the sovereign equality of all its Members.</a:t>
            </a:r>
          </a:p>
          <a:p>
            <a:pPr lvl="1"/>
            <a:r>
              <a:rPr lang="en-US" dirty="0"/>
              <a:t>All Members, in order to ensure to all of them the rights and benefits resulting from membership, shall fulfill in good faith the obligations assumed by them in accordance with the present Charter.</a:t>
            </a:r>
          </a:p>
          <a:p>
            <a:pPr lvl="1"/>
            <a:r>
              <a:rPr lang="en-US" dirty="0"/>
              <a:t>All Members shall settle their international disputes by peaceful means in such a manner that international peace and security, and justice, are not endangered.</a:t>
            </a:r>
          </a:p>
          <a:p>
            <a:pPr lvl="1"/>
            <a:r>
              <a:rPr lang="en-US" dirty="0"/>
              <a:t>All Members shall refrain in their international relations from the threat or use of force against the territorial integrity or political independence of any state, or in any other manner inconsistent with the Purposes of the United Nations.</a:t>
            </a:r>
          </a:p>
          <a:p>
            <a:pPr lvl="1"/>
            <a:r>
              <a:rPr lang="en-US" dirty="0"/>
              <a:t>All Members shall give the United Nations every assistance in any action it takes in accordance with the present Charter, and shall refrain from giving assistance to any state against which the United Nations is taking preventive or enforcement action.</a:t>
            </a:r>
          </a:p>
          <a:p>
            <a:pPr lvl="1"/>
            <a:r>
              <a:rPr lang="en-US" dirty="0"/>
              <a:t>The Organization shall ensure that states which are not Members of the United Nations act in accordance with these Principles so far as may be necessary for the maintenance of international peace and security.</a:t>
            </a:r>
          </a:p>
          <a:p>
            <a:pPr lvl="1"/>
            <a:r>
              <a:rPr lang="en-US" dirty="0"/>
              <a:t>Nothing contained in the present Charter shall authorize the United Nations to intervene in matters which are essentially within the domestic jurisdiction of any state or shall require the Members to submit such matters to settlement under the present Charter; but this principle shall not prejudice the application of enforcement measures under Chapter </a:t>
            </a:r>
            <a:r>
              <a:rPr lang="en-US" dirty="0" err="1"/>
              <a:t>Vll</a:t>
            </a:r>
            <a:r>
              <a:rPr lang="en-US" dirty="0"/>
              <a:t>.</a:t>
            </a:r>
          </a:p>
        </p:txBody>
      </p:sp>
    </p:spTree>
    <p:extLst>
      <p:ext uri="{BB962C8B-B14F-4D97-AF65-F5344CB8AC3E}">
        <p14:creationId xmlns:p14="http://schemas.microsoft.com/office/powerpoint/2010/main" val="378648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0208"/>
          </a:xfrm>
        </p:spPr>
        <p:txBody>
          <a:bodyPr/>
          <a:lstStyle/>
          <a:p>
            <a:pPr algn="ctr"/>
            <a:r>
              <a:rPr lang="en-US" b="1" dirty="0">
                <a:solidFill>
                  <a:schemeClr val="accent1"/>
                </a:solidFill>
              </a:rPr>
              <a:t>Amendments to the UN Charter</a:t>
            </a:r>
          </a:p>
        </p:txBody>
      </p:sp>
      <p:sp>
        <p:nvSpPr>
          <p:cNvPr id="3" name="Content Placeholder 2"/>
          <p:cNvSpPr>
            <a:spLocks noGrp="1"/>
          </p:cNvSpPr>
          <p:nvPr>
            <p:ph idx="1"/>
          </p:nvPr>
        </p:nvSpPr>
        <p:spPr>
          <a:xfrm>
            <a:off x="838200" y="1264356"/>
            <a:ext cx="10687756" cy="5228519"/>
          </a:xfrm>
        </p:spPr>
        <p:txBody>
          <a:bodyPr>
            <a:normAutofit lnSpcReduction="10000"/>
          </a:bodyPr>
          <a:lstStyle/>
          <a:p>
            <a:pPr lvl="0"/>
            <a:r>
              <a:rPr lang="en-US" sz="1800" dirty="0">
                <a:solidFill>
                  <a:prstClr val="black"/>
                </a:solidFill>
              </a:rPr>
              <a:t>Amendments to Articles 23, 27 and 61 of the Charter were adopted by the General Assembly on December 17, 1963 and came into force on 31 August 1965. A further amendment to Article 61 was adopted by the General Assembly on December 20, 1971, and came into force on September 24, 1973. An amendment to Article 109, adopted by the General Assembly on December 20, 1965, came into force on June 12, 1968.</a:t>
            </a:r>
          </a:p>
          <a:p>
            <a:pPr lvl="0"/>
            <a:r>
              <a:rPr lang="en-US" sz="1800" dirty="0">
                <a:solidFill>
                  <a:prstClr val="black"/>
                </a:solidFill>
              </a:rPr>
              <a:t>The amendment to Article 23 enlarges the membership of the Security Council from eleven to fifteen. The amended Article 27 provides that decisions of the Security Council on procedural matters shall be made by an affirmative vote of nine members (formerly seven) and on all other matters by an affirmative vote of nine members (formerly seven), including the concurring votes of the five permanent members of the Security Council.</a:t>
            </a:r>
          </a:p>
          <a:p>
            <a:pPr lvl="0"/>
            <a:r>
              <a:rPr lang="en-US" sz="1800" dirty="0">
                <a:solidFill>
                  <a:prstClr val="black"/>
                </a:solidFill>
              </a:rPr>
              <a:t>The amendment to Article 61, which entered into force on August 31, 1965, enlarged the membership of the Economic and Social Council from eighteen to twenty-seven. The subsequent amendment to that Article, which entered into force on September 24, 1973, further increased the membership of the Council from twenty-seven to fifty-four.</a:t>
            </a:r>
          </a:p>
          <a:p>
            <a:pPr lvl="0"/>
            <a:r>
              <a:rPr lang="en-US" sz="1800" dirty="0">
                <a:solidFill>
                  <a:prstClr val="black"/>
                </a:solidFill>
              </a:rPr>
              <a:t>The amendment to Article 109, which relates to the first paragraph of that Article, provides that a General Conference of Member States for the purpose of reviewing the Charter may be held at a date and place to be fixed by a two-thirds vote of the members of the General Assembly and by a vote of any nine members (formerly seven) of the Security Council. Paragraph 3 of Article 109, which deals with the consideration of a possible review conference during the tenth regular session of the General Assembly, has been retained in its original form in its reference to a "vote, of any seven members of the Security Council", the paragraph having been acted upon in 1955 by the General Assembly, at its tenth regular session, and by the Security Council.</a:t>
            </a:r>
          </a:p>
          <a:p>
            <a:endParaRPr lang="en-US" dirty="0"/>
          </a:p>
        </p:txBody>
      </p:sp>
    </p:spTree>
    <p:extLst>
      <p:ext uri="{BB962C8B-B14F-4D97-AF65-F5344CB8AC3E}">
        <p14:creationId xmlns:p14="http://schemas.microsoft.com/office/powerpoint/2010/main" val="89185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1820"/>
            <a:ext cx="10515600" cy="1043823"/>
          </a:xfrm>
        </p:spPr>
        <p:txBody>
          <a:bodyPr>
            <a:normAutofit/>
          </a:bodyPr>
          <a:lstStyle/>
          <a:p>
            <a:pPr algn="ctr"/>
            <a:r>
              <a:rPr lang="en-US" b="1" dirty="0">
                <a:solidFill>
                  <a:schemeClr val="accent1"/>
                </a:solidFill>
              </a:rPr>
              <a:t>Main Organs of the United Nations</a:t>
            </a:r>
          </a:p>
        </p:txBody>
      </p:sp>
      <p:sp>
        <p:nvSpPr>
          <p:cNvPr id="3" name="Content Placeholder 2"/>
          <p:cNvSpPr>
            <a:spLocks noGrp="1"/>
          </p:cNvSpPr>
          <p:nvPr>
            <p:ph idx="1"/>
          </p:nvPr>
        </p:nvSpPr>
        <p:spPr>
          <a:xfrm>
            <a:off x="1023870" y="1636889"/>
            <a:ext cx="10185997" cy="4346222"/>
          </a:xfrm>
        </p:spPr>
        <p:txBody>
          <a:bodyPr>
            <a:noAutofit/>
          </a:bodyPr>
          <a:lstStyle/>
          <a:p>
            <a:pPr marL="0" marR="0">
              <a:lnSpc>
                <a:spcPct val="115000"/>
              </a:lnSpc>
              <a:spcBef>
                <a:spcPts val="0"/>
              </a:spcBef>
              <a:spcAft>
                <a:spcPts val="1000"/>
              </a:spcAft>
            </a:pPr>
            <a:r>
              <a:rPr lang="en-US" sz="2400" b="1" dirty="0">
                <a:effectLst/>
                <a:ea typeface="Calibri" panose="020F0502020204030204" pitchFamily="34" charset="0"/>
                <a:cs typeface="Times New Roman" panose="02020603050405020304" pitchFamily="18" charset="0"/>
              </a:rPr>
              <a:t>Secretariat: </a:t>
            </a:r>
            <a:r>
              <a:rPr lang="en-US" sz="2400" dirty="0"/>
              <a:t>The Secretariat, one of the main organs of the UN, is organized along departmental lines, with each department or office having a distinct area of action and responsibility. Offices and departments coordinate with each other to ensure cohesion as they carry out the daily work of the Organization in offices and duty stations around the world.  At the head of the United Nations Secretariat is the Secretary-General.</a:t>
            </a:r>
            <a:endParaRPr lang="en-US" sz="2400" b="1" dirty="0">
              <a:effectLst/>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400" b="1" dirty="0">
                <a:effectLst/>
                <a:ea typeface="Calibri" panose="020F0502020204030204" pitchFamily="34" charset="0"/>
                <a:cs typeface="Times New Roman" panose="02020603050405020304" pitchFamily="18" charset="0"/>
              </a:rPr>
              <a:t>General Assembly: </a:t>
            </a:r>
            <a:r>
              <a:rPr lang="en-US" sz="2400" dirty="0">
                <a:effectLst/>
                <a:ea typeface="Calibri" panose="020F0502020204030204" pitchFamily="34" charset="0"/>
                <a:cs typeface="Times New Roman" panose="02020603050405020304" pitchFamily="18" charset="0"/>
              </a:rPr>
              <a:t>The General Assembly is made up of 193 Member States, after the admission of South Sudan on July 14, 2011 as the 193rd Member of the United Nations. </a:t>
            </a:r>
          </a:p>
        </p:txBody>
      </p:sp>
    </p:spTree>
    <p:extLst>
      <p:ext uri="{BB962C8B-B14F-4D97-AF65-F5344CB8AC3E}">
        <p14:creationId xmlns:p14="http://schemas.microsoft.com/office/powerpoint/2010/main" val="383581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00885-30B3-1443-9536-317924D7C7FC}"/>
              </a:ext>
            </a:extLst>
          </p:cNvPr>
          <p:cNvSpPr>
            <a:spLocks noGrp="1"/>
          </p:cNvSpPr>
          <p:nvPr>
            <p:ph type="title"/>
          </p:nvPr>
        </p:nvSpPr>
        <p:spPr/>
        <p:txBody>
          <a:bodyPr/>
          <a:lstStyle/>
          <a:p>
            <a:pPr algn="ctr"/>
            <a:r>
              <a:rPr lang="en-US" b="1" dirty="0">
                <a:solidFill>
                  <a:schemeClr val="accent1"/>
                </a:solidFill>
              </a:rPr>
              <a:t>Main Organs of the United Nations</a:t>
            </a:r>
          </a:p>
        </p:txBody>
      </p:sp>
      <p:sp>
        <p:nvSpPr>
          <p:cNvPr id="3" name="Content Placeholder 2">
            <a:extLst>
              <a:ext uri="{FF2B5EF4-FFF2-40B4-BE49-F238E27FC236}">
                <a16:creationId xmlns:a16="http://schemas.microsoft.com/office/drawing/2014/main" id="{DFCE0F93-55B4-E247-B595-80F75359FA54}"/>
              </a:ext>
            </a:extLst>
          </p:cNvPr>
          <p:cNvSpPr>
            <a:spLocks noGrp="1"/>
          </p:cNvSpPr>
          <p:nvPr>
            <p:ph idx="1"/>
          </p:nvPr>
        </p:nvSpPr>
        <p:spPr/>
        <p:txBody>
          <a:bodyPr>
            <a:normAutofit lnSpcReduction="10000"/>
          </a:bodyPr>
          <a:lstStyle/>
          <a:p>
            <a:r>
              <a:rPr lang="en-US" b="1" dirty="0">
                <a:ea typeface="Calibri" panose="020F0502020204030204" pitchFamily="34" charset="0"/>
                <a:cs typeface="Times New Roman" panose="02020603050405020304" pitchFamily="18" charset="0"/>
              </a:rPr>
              <a:t>Security Council: </a:t>
            </a:r>
            <a:r>
              <a:rPr lang="en-US" dirty="0">
                <a:latin typeface="+mj-lt"/>
                <a:ea typeface="Calibri" panose="020F0502020204030204" pitchFamily="34" charset="0"/>
                <a:cs typeface="Times New Roman" panose="02020603050405020304" pitchFamily="18" charset="0"/>
              </a:rPr>
              <a:t>The Security Council has 15 members. The United Nations Charter designates five Member States as permanent members and the General Assembly elects ten other members for two-year terms. The term of office for each non-permanent member of the Council ends on December 31 of the year indicated in parentheses next to its name.  Five permanent members: China, France, Russian Federation, the United Kingdom, and the United States, and ten non-permanent members elected for two-year terms by the General Assembly (with end of term date):  Belgium (2020), Dominican Republic (2020), Estonia (2021) Germany (2020), Indonesia (2020), Niger (2021) Saint Vincent and the Grenadines (2021), South Africa (2020), Tunisia (2021), Viet Nam (2021).</a:t>
            </a:r>
          </a:p>
          <a:p>
            <a:endParaRPr lang="en-US" dirty="0"/>
          </a:p>
        </p:txBody>
      </p:sp>
    </p:spTree>
    <p:extLst>
      <p:ext uri="{BB962C8B-B14F-4D97-AF65-F5344CB8AC3E}">
        <p14:creationId xmlns:p14="http://schemas.microsoft.com/office/powerpoint/2010/main" val="4255002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pPr algn="ctr"/>
            <a:r>
              <a:rPr lang="en-US" sz="4000" b="1" dirty="0">
                <a:solidFill>
                  <a:schemeClr val="accent1"/>
                </a:solidFill>
              </a:rPr>
              <a:t>Main Organs of the United Nations</a:t>
            </a:r>
            <a:endParaRPr lang="en-US" dirty="0">
              <a:solidFill>
                <a:schemeClr val="accent1"/>
              </a:solidFill>
            </a:endParaRPr>
          </a:p>
        </p:txBody>
      </p:sp>
      <p:sp>
        <p:nvSpPr>
          <p:cNvPr id="3" name="Content Placeholder 2"/>
          <p:cNvSpPr>
            <a:spLocks noGrp="1"/>
          </p:cNvSpPr>
          <p:nvPr>
            <p:ph idx="1"/>
          </p:nvPr>
        </p:nvSpPr>
        <p:spPr>
          <a:xfrm>
            <a:off x="838200" y="1411111"/>
            <a:ext cx="10515600" cy="4967111"/>
          </a:xfrm>
        </p:spPr>
        <p:txBody>
          <a:bodyPr>
            <a:normAutofit lnSpcReduction="10000"/>
          </a:bodyPr>
          <a:lstStyle/>
          <a:p>
            <a:pPr marL="0" lvl="0">
              <a:lnSpc>
                <a:spcPct val="115000"/>
              </a:lnSpc>
              <a:spcBef>
                <a:spcPts val="0"/>
              </a:spcBef>
              <a:spcAft>
                <a:spcPts val="1000"/>
              </a:spcAft>
            </a:pPr>
            <a:r>
              <a:rPr lang="en-US" sz="2000" b="1" dirty="0">
                <a:solidFill>
                  <a:prstClr val="black"/>
                </a:solidFill>
                <a:ea typeface="Calibri" panose="020F0502020204030204" pitchFamily="34" charset="0"/>
                <a:cs typeface="Times New Roman" panose="02020603050405020304" pitchFamily="18" charset="0"/>
              </a:rPr>
              <a:t>Economic and Social Council: </a:t>
            </a:r>
            <a:r>
              <a:rPr lang="en-US" sz="2000" dirty="0">
                <a:solidFill>
                  <a:prstClr val="black"/>
                </a:solidFill>
                <a:ea typeface="Calibri" panose="020F0502020204030204" pitchFamily="34" charset="0"/>
                <a:cs typeface="Times New Roman" panose="02020603050405020304" pitchFamily="18" charset="0"/>
              </a:rPr>
              <a:t>The Economic and Social Council has 54 members, elected for three-year terms by the General Assembly. The term of office for each member expires on December 31 of the third year of service.</a:t>
            </a:r>
          </a:p>
          <a:p>
            <a:pPr marL="0" lvl="0">
              <a:lnSpc>
                <a:spcPct val="115000"/>
              </a:lnSpc>
              <a:spcBef>
                <a:spcPts val="0"/>
              </a:spcBef>
              <a:spcAft>
                <a:spcPts val="1000"/>
              </a:spcAft>
            </a:pPr>
            <a:r>
              <a:rPr lang="en-US" sz="2000" b="1" dirty="0">
                <a:solidFill>
                  <a:prstClr val="black"/>
                </a:solidFill>
                <a:ea typeface="Calibri" panose="020F0502020204030204" pitchFamily="34" charset="0"/>
                <a:cs typeface="Times New Roman" panose="02020603050405020304" pitchFamily="18" charset="0"/>
              </a:rPr>
              <a:t>Trusteeship Council: </a:t>
            </a:r>
            <a:r>
              <a:rPr lang="en-US" sz="2000" dirty="0">
                <a:solidFill>
                  <a:prstClr val="black"/>
                </a:solidFill>
                <a:ea typeface="Calibri" panose="020F0502020204030204" pitchFamily="34" charset="0"/>
                <a:cs typeface="Times New Roman" panose="02020603050405020304" pitchFamily="18" charset="0"/>
              </a:rPr>
              <a:t>The Trusteeship Council is made up of the five permanent members of the Security Council -– China, France, Russian Federation, United Kingdom and the United States. With the independence of Palau, the last remaining United Nations Trust Territory, the Council formally suspended operations on November 1, 1994. The Council amended its rules of procedure to drop the obligation to meet annually and agreed to meet as the occasion required, by its decision or the decision of its President or at the request of a majority of its members or the General Assembly or the Security Council.</a:t>
            </a:r>
          </a:p>
          <a:p>
            <a:pPr marL="0" lvl="0">
              <a:lnSpc>
                <a:spcPct val="115000"/>
              </a:lnSpc>
              <a:spcBef>
                <a:spcPts val="0"/>
              </a:spcBef>
              <a:spcAft>
                <a:spcPts val="1000"/>
              </a:spcAft>
            </a:pPr>
            <a:r>
              <a:rPr lang="en-US" sz="2000" b="1" dirty="0">
                <a:solidFill>
                  <a:prstClr val="black"/>
                </a:solidFill>
                <a:ea typeface="Calibri" panose="020F0502020204030204" pitchFamily="34" charset="0"/>
                <a:cs typeface="Times New Roman" panose="02020603050405020304" pitchFamily="18" charset="0"/>
              </a:rPr>
              <a:t>International Court of Justice: </a:t>
            </a:r>
            <a:r>
              <a:rPr lang="en-US" sz="2000" dirty="0">
                <a:solidFill>
                  <a:prstClr val="black"/>
                </a:solidFill>
                <a:ea typeface="Calibri" panose="020F0502020204030204" pitchFamily="34" charset="0"/>
                <a:cs typeface="Times New Roman" panose="02020603050405020304" pitchFamily="18" charset="0"/>
              </a:rPr>
              <a:t>The International Court of Justice has 15 Judges, elected by both the General Assembly and the Security Council for nine-year terms. Current Members of International Court of Justice: Somalia, China, Japan, Slovakia, France, Morocco, Brazil, United States of America, Italy, Uganda, India, Jamaica, Australia, Russian Federation, Lebanon, Japan.  </a:t>
            </a:r>
          </a:p>
          <a:p>
            <a:endParaRPr lang="en-US" dirty="0"/>
          </a:p>
        </p:txBody>
      </p:sp>
    </p:spTree>
    <p:extLst>
      <p:ext uri="{BB962C8B-B14F-4D97-AF65-F5344CB8AC3E}">
        <p14:creationId xmlns:p14="http://schemas.microsoft.com/office/powerpoint/2010/main" val="848842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Secretaries General of the United Nations</a:t>
            </a:r>
          </a:p>
        </p:txBody>
      </p:sp>
      <p:sp>
        <p:nvSpPr>
          <p:cNvPr id="3" name="Content Placeholder 2"/>
          <p:cNvSpPr>
            <a:spLocks noGrp="1"/>
          </p:cNvSpPr>
          <p:nvPr>
            <p:ph idx="1"/>
          </p:nvPr>
        </p:nvSpPr>
        <p:spPr/>
        <p:txBody>
          <a:bodyPr>
            <a:normAutofit fontScale="85000" lnSpcReduction="20000"/>
          </a:bodyPr>
          <a:lstStyle/>
          <a:p>
            <a:pPr marL="0" marR="0">
              <a:lnSpc>
                <a:spcPct val="115000"/>
              </a:lnSpc>
              <a:spcBef>
                <a:spcPts val="0"/>
              </a:spcBef>
              <a:spcAft>
                <a:spcPts val="1000"/>
              </a:spcAft>
            </a:pPr>
            <a:r>
              <a:rPr lang="en-US" dirty="0" err="1"/>
              <a:t>António</a:t>
            </a:r>
            <a:r>
              <a:rPr lang="en-US" dirty="0"/>
              <a:t> </a:t>
            </a:r>
            <a:r>
              <a:rPr lang="en-US" dirty="0" err="1"/>
              <a:t>Guterres</a:t>
            </a:r>
            <a:r>
              <a:rPr lang="en-US" dirty="0"/>
              <a:t>, Portugal, 2017-Present</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Ban Ki-moon, Korea, 2007-2016</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Kofi Annan, Ghana, 1997-2006</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Boutros Boutros-Ghali, Egypt, 1992-1996</a:t>
            </a:r>
          </a:p>
          <a:p>
            <a:pPr marL="0" marR="0">
              <a:lnSpc>
                <a:spcPct val="115000"/>
              </a:lnSpc>
              <a:spcBef>
                <a:spcPts val="0"/>
              </a:spcBef>
              <a:spcAft>
                <a:spcPts val="1000"/>
              </a:spcAft>
            </a:pPr>
            <a:r>
              <a:rPr lang="en-US">
                <a:effectLst/>
                <a:latin typeface="Calibri" panose="020F0502020204030204" pitchFamily="34" charset="0"/>
                <a:ea typeface="Calibri" panose="020F0502020204030204" pitchFamily="34" charset="0"/>
                <a:cs typeface="Times New Roman" panose="02020603050405020304" pitchFamily="18" charset="0"/>
              </a:rPr>
              <a:t>Javier </a:t>
            </a:r>
            <a:r>
              <a:rPr lang="en-US" dirty="0">
                <a:effectLst/>
                <a:latin typeface="Calibri" panose="020F0502020204030204" pitchFamily="34" charset="0"/>
                <a:ea typeface="Calibri" panose="020F0502020204030204" pitchFamily="34" charset="0"/>
                <a:cs typeface="Times New Roman" panose="02020603050405020304" pitchFamily="18" charset="0"/>
              </a:rPr>
              <a:t>Perez de Cuellar, Peru, 1982-1991</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Kurt Waldheim, Austria, 1972-1981</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U Thant, Myanmar, 1961-1971</a:t>
            </a:r>
          </a:p>
          <a:p>
            <a:pPr marL="0" marR="0">
              <a:lnSpc>
                <a:spcPct val="115000"/>
              </a:lnSpc>
              <a:spcBef>
                <a:spcPts val="0"/>
              </a:spcBef>
              <a:spcAft>
                <a:spcPts val="1000"/>
              </a:spcAft>
            </a:pPr>
            <a:r>
              <a:rPr lang="en-US" dirty="0">
                <a:effectLst/>
                <a:latin typeface="Calibri" panose="020F0502020204030204" pitchFamily="34" charset="0"/>
                <a:ea typeface="Calibri" panose="020F0502020204030204" pitchFamily="34" charset="0"/>
                <a:cs typeface="Times New Roman" panose="02020603050405020304" pitchFamily="18" charset="0"/>
              </a:rPr>
              <a:t>Dag Hammarskjöld, Sweden, 1953-1961</a:t>
            </a:r>
          </a:p>
          <a:p>
            <a:r>
              <a:rPr lang="en-US" dirty="0" err="1">
                <a:effectLst/>
                <a:latin typeface="Calibri" panose="020F0502020204030204" pitchFamily="34" charset="0"/>
                <a:ea typeface="Calibri" panose="020F0502020204030204" pitchFamily="34" charset="0"/>
                <a:cs typeface="Times New Roman" panose="02020603050405020304" pitchFamily="18" charset="0"/>
              </a:rPr>
              <a:t>Trygve</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t>Halvdan</a:t>
            </a:r>
            <a:r>
              <a:rPr lang="en-US" b="1" dirty="0"/>
              <a:t> </a:t>
            </a:r>
            <a:r>
              <a:rPr lang="en-US" dirty="0">
                <a:effectLst/>
                <a:latin typeface="Calibri" panose="020F0502020204030204" pitchFamily="34" charset="0"/>
                <a:ea typeface="Calibri" panose="020F0502020204030204" pitchFamily="34" charset="0"/>
                <a:cs typeface="Times New Roman" panose="02020603050405020304" pitchFamily="18" charset="0"/>
              </a:rPr>
              <a:t>Lie, Norway, 1946-1952</a:t>
            </a:r>
          </a:p>
        </p:txBody>
      </p:sp>
    </p:spTree>
    <p:extLst>
      <p:ext uri="{BB962C8B-B14F-4D97-AF65-F5344CB8AC3E}">
        <p14:creationId xmlns:p14="http://schemas.microsoft.com/office/powerpoint/2010/main" val="2152151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5319"/>
          </a:xfrm>
        </p:spPr>
        <p:txBody>
          <a:bodyPr/>
          <a:lstStyle/>
          <a:p>
            <a:pPr algn="ctr"/>
            <a:r>
              <a:rPr lang="en-US" b="1" dirty="0">
                <a:solidFill>
                  <a:schemeClr val="accent1"/>
                </a:solidFill>
              </a:rPr>
              <a:t>Specialized Agencies of the United Nations</a:t>
            </a:r>
          </a:p>
        </p:txBody>
      </p:sp>
      <p:sp>
        <p:nvSpPr>
          <p:cNvPr id="5" name="Rectangle 2"/>
          <p:cNvSpPr>
            <a:spLocks noGrp="1" noChangeArrowheads="1"/>
          </p:cNvSpPr>
          <p:nvPr>
            <p:ph idx="1"/>
          </p:nvPr>
        </p:nvSpPr>
        <p:spPr bwMode="auto">
          <a:xfrm>
            <a:off x="1219200" y="1739136"/>
            <a:ext cx="899724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Food and Agriculture Organization (FAO)</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Civil Aviation Organization (ICAO)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Fund for Agricultural Development (IFAD)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Labor Organization (ILO)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Maritime Organization (IMO)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Monetary Fund (IMF)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International Telecommunication Union (ITU)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United Nations Educational, Scientific and Cultural Organization (UNESCO)</a:t>
            </a:r>
            <a:endParaRPr lang="en-US" altLang="en-US" sz="1800" dirty="0"/>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United Nations Industrial Development Organization (UNIDO)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Universal Postal Union (UPU)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chemeClr val="tx1"/>
                </a:solidFill>
                <a:effectLst/>
              </a:rPr>
              <a:t>World Bank Group (WBG): International Bank for Reconstruction and Development (IBRD),</a:t>
            </a:r>
            <a:r>
              <a:rPr kumimoji="0" lang="en-US" altLang="en-US" sz="1800" b="0" i="0" u="none" strike="noStrike" cap="none" normalizeH="0" dirty="0">
                <a:ln>
                  <a:noFill/>
                </a:ln>
                <a:solidFill>
                  <a:schemeClr val="tx1"/>
                </a:solidFill>
                <a:effectLst/>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rPr>
              <a:t>       International Finance Corporation (IFC), International Development Association (IDA)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rPr>
              <a:t>12. World Health Organization (WHO)</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rPr>
              <a:t>13. World Intellectual Property Organization (WIPO)</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rPr>
              <a:t>14. World Meteorological Organization (WMO)</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rPr>
              <a:t>15. World Tourism Organization (UNWTO) </a:t>
            </a:r>
          </a:p>
        </p:txBody>
      </p:sp>
    </p:spTree>
    <p:extLst>
      <p:ext uri="{BB962C8B-B14F-4D97-AF65-F5344CB8AC3E}">
        <p14:creationId xmlns:p14="http://schemas.microsoft.com/office/powerpoint/2010/main" val="1206648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UN Related Organizations</a:t>
            </a:r>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Comprehensive Nuclear-Test-Ban Treaty Organization Preparatory Commission</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International Atomic Energy Agency (IAEA)</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International Organization for Migration (IOM)</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Organization for the Prohibition of Chemical Weapons</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World Trade Organization (WTO)</a:t>
            </a:r>
          </a:p>
        </p:txBody>
      </p:sp>
    </p:spTree>
    <p:extLst>
      <p:ext uri="{BB962C8B-B14F-4D97-AF65-F5344CB8AC3E}">
        <p14:creationId xmlns:p14="http://schemas.microsoft.com/office/powerpoint/2010/main" val="4060516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Millennium Development Goals</a:t>
            </a:r>
          </a:p>
        </p:txBody>
      </p:sp>
      <p:sp>
        <p:nvSpPr>
          <p:cNvPr id="3" name="Content Placeholder 2"/>
          <p:cNvSpPr>
            <a:spLocks noGrp="1"/>
          </p:cNvSpPr>
          <p:nvPr>
            <p:ph idx="1"/>
          </p:nvPr>
        </p:nvSpPr>
        <p:spPr>
          <a:xfrm>
            <a:off x="838200" y="1825625"/>
            <a:ext cx="10515600" cy="4667250"/>
          </a:xfrm>
        </p:spPr>
        <p:txBody>
          <a:bodyPr>
            <a:normAutofit lnSpcReduction="10000"/>
          </a:bodyPr>
          <a:lstStyle/>
          <a:p>
            <a:r>
              <a:rPr lang="en-US" dirty="0"/>
              <a:t>MDGs are eight goals with measurable targets and clear deadlines for improving the lives of the world's poorest people. To meet these goals and eradicate poverty, leaders of 189 countries signed the historic millennium declaration at the United Nations Millennium Summit in 2000. At that time, eight goals that range from providing universal primary education to avoiding child and maternal mortality were set with a target achievement date of 2015.</a:t>
            </a:r>
          </a:p>
          <a:p>
            <a:r>
              <a:rPr lang="en-US" dirty="0"/>
              <a:t>The MDGs are interdependent; all the MDG influence health, and health influences all the MDGs. For example, better health enables children to learn and adults to earn. Gender equality is essential to the achievement of better health. Reducing poverty, hunger and environmental degradation positively influences, but also depends on, better health. </a:t>
            </a:r>
          </a:p>
        </p:txBody>
      </p:sp>
    </p:spTree>
    <p:extLst>
      <p:ext uri="{BB962C8B-B14F-4D97-AF65-F5344CB8AC3E}">
        <p14:creationId xmlns:p14="http://schemas.microsoft.com/office/powerpoint/2010/main" val="2002756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Eight Millennium Development Goals 2015</a:t>
            </a:r>
          </a:p>
        </p:txBody>
      </p:sp>
      <p:sp>
        <p:nvSpPr>
          <p:cNvPr id="3" name="Content Placeholder 2"/>
          <p:cNvSpPr>
            <a:spLocks noGrp="1"/>
          </p:cNvSpPr>
          <p:nvPr>
            <p:ph idx="1"/>
          </p:nvPr>
        </p:nvSpPr>
        <p:spPr>
          <a:xfrm>
            <a:off x="1207910" y="1825625"/>
            <a:ext cx="10145889" cy="4351338"/>
          </a:xfrm>
        </p:spPr>
        <p:txBody>
          <a:bodyPr>
            <a:normAutofit lnSpcReduction="10000"/>
          </a:bodyPr>
          <a:lstStyle/>
          <a:p>
            <a:pPr marL="0" lvl="0" indent="0">
              <a:buNone/>
            </a:pPr>
            <a:endParaRPr lang="en-US" sz="1500" dirty="0">
              <a:solidFill>
                <a:prstClr val="black"/>
              </a:solidFill>
            </a:endParaRPr>
          </a:p>
          <a:p>
            <a:pPr lvl="0">
              <a:buFont typeface="Arial"/>
              <a:buChar char="•"/>
            </a:pPr>
            <a:r>
              <a:rPr lang="en-US" dirty="0">
                <a:solidFill>
                  <a:prstClr val="black"/>
                </a:solidFill>
              </a:rPr>
              <a:t>Eradicate extreme poverty and hunger; </a:t>
            </a:r>
          </a:p>
          <a:p>
            <a:pPr lvl="0">
              <a:buFont typeface="Arial"/>
              <a:buChar char="•"/>
            </a:pPr>
            <a:r>
              <a:rPr lang="en-US" dirty="0">
                <a:solidFill>
                  <a:prstClr val="black"/>
                </a:solidFill>
              </a:rPr>
              <a:t>Achieve universal primary education; </a:t>
            </a:r>
          </a:p>
          <a:p>
            <a:pPr lvl="0">
              <a:buFont typeface="Arial"/>
              <a:buChar char="•"/>
            </a:pPr>
            <a:r>
              <a:rPr lang="en-US" dirty="0">
                <a:solidFill>
                  <a:prstClr val="black"/>
                </a:solidFill>
              </a:rPr>
              <a:t>Promote gender equality and empower women; </a:t>
            </a:r>
          </a:p>
          <a:p>
            <a:pPr lvl="0">
              <a:buFont typeface="Arial"/>
              <a:buChar char="•"/>
            </a:pPr>
            <a:r>
              <a:rPr lang="en-US" dirty="0">
                <a:solidFill>
                  <a:prstClr val="black"/>
                </a:solidFill>
              </a:rPr>
              <a:t>Reduce child mortality; </a:t>
            </a:r>
          </a:p>
          <a:p>
            <a:pPr lvl="0">
              <a:buFont typeface="Arial"/>
              <a:buChar char="•"/>
            </a:pPr>
            <a:r>
              <a:rPr lang="en-US" dirty="0">
                <a:solidFill>
                  <a:prstClr val="black"/>
                </a:solidFill>
              </a:rPr>
              <a:t>Improve maternal health; </a:t>
            </a:r>
          </a:p>
          <a:p>
            <a:pPr lvl="0">
              <a:buFont typeface="Arial"/>
              <a:buChar char="•"/>
            </a:pPr>
            <a:r>
              <a:rPr lang="en-US" dirty="0">
                <a:solidFill>
                  <a:prstClr val="black"/>
                </a:solidFill>
              </a:rPr>
              <a:t>Combat HIV/AIDS, malaria, and other diseases; </a:t>
            </a:r>
          </a:p>
          <a:p>
            <a:pPr lvl="0">
              <a:buFont typeface="Arial"/>
              <a:buChar char="•"/>
            </a:pPr>
            <a:r>
              <a:rPr lang="en-US" dirty="0">
                <a:solidFill>
                  <a:prstClr val="black"/>
                </a:solidFill>
              </a:rPr>
              <a:t>Ensure environmental sustainability; and </a:t>
            </a:r>
          </a:p>
          <a:p>
            <a:pPr lvl="0">
              <a:buFont typeface="Arial"/>
              <a:buChar char="•"/>
            </a:pPr>
            <a:r>
              <a:rPr lang="en-US" dirty="0">
                <a:solidFill>
                  <a:prstClr val="black"/>
                </a:solidFill>
              </a:rPr>
              <a:t>Develop a global partnership for development.</a:t>
            </a:r>
          </a:p>
          <a:p>
            <a:endParaRPr lang="en-US" dirty="0"/>
          </a:p>
        </p:txBody>
      </p:sp>
    </p:spTree>
    <p:extLst>
      <p:ext uri="{BB962C8B-B14F-4D97-AF65-F5344CB8AC3E}">
        <p14:creationId xmlns:p14="http://schemas.microsoft.com/office/powerpoint/2010/main" val="6511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2"/>
            <a:ext cx="10515600" cy="858368"/>
          </a:xfrm>
        </p:spPr>
        <p:txBody>
          <a:bodyPr/>
          <a:lstStyle/>
          <a:p>
            <a:pPr algn="ctr"/>
            <a:r>
              <a:rPr lang="en-US" b="1" dirty="0">
                <a:solidFill>
                  <a:schemeClr val="accent1"/>
                </a:solidFill>
              </a:rPr>
              <a:t>UN Overview</a:t>
            </a:r>
          </a:p>
        </p:txBody>
      </p:sp>
      <p:sp>
        <p:nvSpPr>
          <p:cNvPr id="3" name="Content Placeholder 2"/>
          <p:cNvSpPr>
            <a:spLocks noGrp="1"/>
          </p:cNvSpPr>
          <p:nvPr>
            <p:ph idx="1"/>
          </p:nvPr>
        </p:nvSpPr>
        <p:spPr>
          <a:xfrm>
            <a:off x="838200" y="1043190"/>
            <a:ext cx="10515600" cy="5133773"/>
          </a:xfrm>
        </p:spPr>
        <p:txBody>
          <a:bodyPr>
            <a:noAutofit/>
          </a:bodyPr>
          <a:lstStyle/>
          <a:p>
            <a:r>
              <a:rPr lang="en-US" sz="2000" dirty="0"/>
              <a:t>The United Nations, with headquarters in New York City, is an international organization founded in 1945.  It is currently made up of 193 Member States.  The mission and work of the United Nations are guided by the purposes and principles contained in its founding Charter.</a:t>
            </a:r>
          </a:p>
          <a:p>
            <a:r>
              <a:rPr lang="en-US" sz="2000" dirty="0">
                <a:hlinkClick r:id="rId2">
                  <a:extLst>
                    <a:ext uri="{A12FA001-AC4F-418D-AE19-62706E023703}">
                      <ahyp:hlinkClr xmlns:ahyp="http://schemas.microsoft.com/office/drawing/2018/hyperlinkcolor" xmlns="" val="tx"/>
                    </a:ext>
                  </a:extLst>
                </a:hlinkClick>
              </a:rPr>
              <a:t>https://www.unmultimedia.org/avlibrary/asset/1288/1288630/</a:t>
            </a:r>
            <a:r>
              <a:rPr lang="en-US" sz="2000" dirty="0"/>
              <a:t> </a:t>
            </a:r>
          </a:p>
          <a:p>
            <a:r>
              <a:rPr lang="en-US" sz="2000" dirty="0"/>
              <a:t>Due to the powers vested in its Charter and its unique international character, the United Nations can take action on the issues confronting humanity in the 21st century, such as peace and security, climate change, sustainable development, human rights, disarmament, terrorism, humanitarian and health emergencies, gender equality, governance, food production, and more.</a:t>
            </a:r>
          </a:p>
          <a:p>
            <a:r>
              <a:rPr lang="en-US" sz="2000" dirty="0"/>
              <a:t>The UN also provides a forum for its members to express their views in the General Assembly, the Security Council, the Economic and Social Council, and other bodies and committees. By enabling dialogue between its members, and by hosting negotiations, the Organization has become a mechanism for governments to find areas of agreement and solve problems together.</a:t>
            </a:r>
          </a:p>
          <a:p>
            <a:r>
              <a:rPr lang="en-US" sz="2000" dirty="0"/>
              <a:t>The UN's Chief Administrative Officer is the Secretary-General.</a:t>
            </a:r>
          </a:p>
          <a:p>
            <a:r>
              <a:rPr lang="en-US" sz="2000" dirty="0"/>
              <a:t>2020 marks the 75th anniversary of the United Nations.</a:t>
            </a:r>
          </a:p>
          <a:p>
            <a:r>
              <a:rPr lang="en-US" sz="2000" dirty="0">
                <a:hlinkClick r:id="rId3">
                  <a:extLst>
                    <a:ext uri="{A12FA001-AC4F-418D-AE19-62706E023703}">
                      <ahyp:hlinkClr xmlns:ahyp="http://schemas.microsoft.com/office/drawing/2018/hyperlinkcolor" xmlns="" val="tx"/>
                    </a:ext>
                  </a:extLst>
                </a:hlinkClick>
              </a:rPr>
              <a:t>https://www.youtube.com/watch?v=gCOkMWv5TB0</a:t>
            </a:r>
            <a:endParaRPr lang="en-US" sz="2000" dirty="0"/>
          </a:p>
          <a:p>
            <a:pPr marL="0" indent="0">
              <a:buNone/>
            </a:pPr>
            <a:endParaRPr lang="en-US" sz="2000" dirty="0"/>
          </a:p>
        </p:txBody>
      </p:sp>
    </p:spTree>
    <p:extLst>
      <p:ext uri="{BB962C8B-B14F-4D97-AF65-F5344CB8AC3E}">
        <p14:creationId xmlns:p14="http://schemas.microsoft.com/office/powerpoint/2010/main" val="1532334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17 Sustainable Development Goals </a:t>
            </a:r>
            <a:br>
              <a:rPr lang="en-US" b="1" dirty="0">
                <a:solidFill>
                  <a:schemeClr val="accent1"/>
                </a:solidFill>
              </a:rPr>
            </a:br>
            <a:r>
              <a:rPr lang="en-US" b="1" dirty="0">
                <a:solidFill>
                  <a:schemeClr val="accent1"/>
                </a:solidFill>
              </a:rPr>
              <a:t>for 2015-2030 </a:t>
            </a:r>
          </a:p>
        </p:txBody>
      </p:sp>
      <p:sp>
        <p:nvSpPr>
          <p:cNvPr id="3" name="Content Placeholder 2"/>
          <p:cNvSpPr>
            <a:spLocks noGrp="1"/>
          </p:cNvSpPr>
          <p:nvPr>
            <p:ph idx="1"/>
          </p:nvPr>
        </p:nvSpPr>
        <p:spPr>
          <a:xfrm>
            <a:off x="519290" y="1825624"/>
            <a:ext cx="10668000" cy="4552597"/>
          </a:xfrm>
        </p:spPr>
        <p:txBody>
          <a:bodyPr>
            <a:normAutofit fontScale="77500" lnSpcReduction="20000"/>
          </a:bodyPr>
          <a:lstStyle/>
          <a:p>
            <a:pPr>
              <a:buFont typeface="+mj-lt"/>
              <a:buAutoNum type="arabicPeriod"/>
            </a:pPr>
            <a:r>
              <a:rPr lang="en-US" dirty="0">
                <a:hlinkClick r:id="rId2"/>
              </a:rPr>
              <a:t>  End poverty in all its forms everywhere</a:t>
            </a:r>
            <a:endParaRPr lang="en-US" dirty="0"/>
          </a:p>
          <a:p>
            <a:pPr>
              <a:buFont typeface="+mj-lt"/>
              <a:buAutoNum type="arabicPeriod"/>
            </a:pPr>
            <a:r>
              <a:rPr lang="en-US" dirty="0">
                <a:hlinkClick r:id="rId3"/>
              </a:rPr>
              <a:t>  End hunger, achieve food security and improved nutrition, and promote sustainable agriculture</a:t>
            </a:r>
            <a:endParaRPr lang="en-US" dirty="0"/>
          </a:p>
          <a:p>
            <a:pPr>
              <a:buFont typeface="+mj-lt"/>
              <a:buAutoNum type="arabicPeriod"/>
            </a:pPr>
            <a:r>
              <a:rPr lang="en-US" dirty="0">
                <a:hlinkClick r:id="rId4"/>
              </a:rPr>
              <a:t>  Ensure healthy lives and promote well-being for all at all ages</a:t>
            </a:r>
            <a:endParaRPr lang="en-US" dirty="0"/>
          </a:p>
          <a:p>
            <a:pPr>
              <a:buFont typeface="+mj-lt"/>
              <a:buAutoNum type="arabicPeriod"/>
            </a:pPr>
            <a:r>
              <a:rPr lang="en-US" dirty="0">
                <a:hlinkClick r:id="rId5"/>
              </a:rPr>
              <a:t>  Ensure inclusive and equitable quality education and promote life-long learning opportunities for all</a:t>
            </a:r>
            <a:endParaRPr lang="en-US" dirty="0"/>
          </a:p>
          <a:p>
            <a:pPr>
              <a:buFont typeface="+mj-lt"/>
              <a:buAutoNum type="arabicPeriod"/>
            </a:pPr>
            <a:r>
              <a:rPr lang="en-US" dirty="0">
                <a:hlinkClick r:id="rId6"/>
              </a:rPr>
              <a:t>  Achieve gender equality and empower all women and girls</a:t>
            </a:r>
            <a:endParaRPr lang="en-US" dirty="0"/>
          </a:p>
          <a:p>
            <a:pPr>
              <a:buFont typeface="+mj-lt"/>
              <a:buAutoNum type="arabicPeriod"/>
            </a:pPr>
            <a:r>
              <a:rPr lang="en-US" dirty="0">
                <a:hlinkClick r:id="rId7"/>
              </a:rPr>
              <a:t>  Ensure availability and sustainable management of water and sanitation for all</a:t>
            </a:r>
            <a:endParaRPr lang="en-US" dirty="0"/>
          </a:p>
          <a:p>
            <a:pPr>
              <a:buFont typeface="+mj-lt"/>
              <a:buAutoNum type="arabicPeriod"/>
            </a:pPr>
            <a:r>
              <a:rPr lang="en-US" dirty="0">
                <a:hlinkClick r:id="rId8"/>
              </a:rPr>
              <a:t>  Ensure access to affordable, reliable, sustainable, and modern energy for all</a:t>
            </a:r>
            <a:endParaRPr lang="en-US" dirty="0"/>
          </a:p>
          <a:p>
            <a:pPr>
              <a:buFont typeface="+mj-lt"/>
              <a:buAutoNum type="arabicPeriod"/>
            </a:pPr>
            <a:r>
              <a:rPr lang="en-US" dirty="0">
                <a:hlinkClick r:id="rId9"/>
              </a:rPr>
              <a:t>  Promote sustained, inclusive and sustainable economic growth, full and productive employment and decent work for all</a:t>
            </a:r>
            <a:endParaRPr lang="en-US" dirty="0"/>
          </a:p>
          <a:p>
            <a:pPr>
              <a:buFont typeface="+mj-lt"/>
              <a:buAutoNum type="arabicPeriod"/>
            </a:pPr>
            <a:r>
              <a:rPr lang="en-US" dirty="0">
                <a:hlinkClick r:id="rId10"/>
              </a:rPr>
              <a:t>  Build resilient infrastructure, promote inclusive and sustainable industrialization and foster innovation</a:t>
            </a:r>
            <a:endParaRPr lang="en-US" dirty="0"/>
          </a:p>
          <a:p>
            <a:pPr>
              <a:buFont typeface="+mj-lt"/>
              <a:buAutoNum type="arabicPeriod"/>
            </a:pPr>
            <a:r>
              <a:rPr lang="en-US" dirty="0">
                <a:hlinkClick r:id="rId11"/>
              </a:rPr>
              <a:t> Reduce inequality within and among countries</a:t>
            </a:r>
            <a:endParaRPr lang="en-US" dirty="0"/>
          </a:p>
          <a:p>
            <a:pPr marL="0" indent="0">
              <a:buNone/>
            </a:pPr>
            <a:endParaRPr lang="en-US" dirty="0"/>
          </a:p>
        </p:txBody>
      </p:sp>
    </p:spTree>
    <p:extLst>
      <p:ext uri="{BB962C8B-B14F-4D97-AF65-F5344CB8AC3E}">
        <p14:creationId xmlns:p14="http://schemas.microsoft.com/office/powerpoint/2010/main" val="2647586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rPr>
              <a:t>17 Sustainable Development Goals </a:t>
            </a:r>
            <a:br>
              <a:rPr lang="en-US" b="1" dirty="0">
                <a:solidFill>
                  <a:schemeClr val="accent1"/>
                </a:solidFill>
              </a:rPr>
            </a:br>
            <a:r>
              <a:rPr lang="en-US" b="1" dirty="0">
                <a:solidFill>
                  <a:schemeClr val="accent1"/>
                </a:solidFill>
              </a:rPr>
              <a:t>for 2015-2030</a:t>
            </a:r>
            <a:endParaRPr lang="en-US" dirty="0">
              <a:solidFill>
                <a:schemeClr val="accent1"/>
              </a:solidFill>
            </a:endParaRPr>
          </a:p>
        </p:txBody>
      </p:sp>
      <p:sp>
        <p:nvSpPr>
          <p:cNvPr id="3" name="Content Placeholder 2"/>
          <p:cNvSpPr>
            <a:spLocks noGrp="1"/>
          </p:cNvSpPr>
          <p:nvPr>
            <p:ph idx="1"/>
          </p:nvPr>
        </p:nvSpPr>
        <p:spPr>
          <a:xfrm>
            <a:off x="838199" y="1825625"/>
            <a:ext cx="10515601" cy="4351338"/>
          </a:xfrm>
        </p:spPr>
        <p:txBody>
          <a:bodyPr/>
          <a:lstStyle/>
          <a:p>
            <a:pPr marL="0" lvl="0" indent="0">
              <a:buNone/>
            </a:pPr>
            <a:r>
              <a:rPr lang="en-US" sz="2000" u="sng" dirty="0">
                <a:hlinkClick r:id="rId2"/>
              </a:rPr>
              <a:t>11. Make cities and human settlements inclusive, safe, resilient and sustainable</a:t>
            </a:r>
            <a:endParaRPr lang="en-US" sz="2000" u="sng" dirty="0"/>
          </a:p>
          <a:p>
            <a:pPr marL="0" lvl="0" indent="0">
              <a:buNone/>
            </a:pPr>
            <a:r>
              <a:rPr lang="en-US" sz="2000" u="sng" dirty="0">
                <a:hlinkClick r:id="rId3"/>
              </a:rPr>
              <a:t>12. Ensure sustainable consumption and production patterns</a:t>
            </a:r>
            <a:endParaRPr lang="en-US" sz="2000" u="sng" dirty="0"/>
          </a:p>
          <a:p>
            <a:pPr marL="0" lvl="0" indent="0">
              <a:buNone/>
            </a:pPr>
            <a:r>
              <a:rPr lang="en-US" sz="2000" u="sng" dirty="0">
                <a:hlinkClick r:id="rId4"/>
              </a:rPr>
              <a:t>13. Take urgent action to combat climate change and its impacts (in line with the United Nations   Framework Convention on Climate Change)</a:t>
            </a:r>
            <a:endParaRPr lang="en-US" sz="2000" u="sng" dirty="0"/>
          </a:p>
          <a:p>
            <a:pPr marL="0" lvl="0" indent="0">
              <a:buNone/>
            </a:pPr>
            <a:r>
              <a:rPr lang="en-US" sz="2000" u="sng" dirty="0">
                <a:hlinkClick r:id="rId5"/>
              </a:rPr>
              <a:t>14. Conserve and sustainably use the oceans, seas and marine resources for sustainable development</a:t>
            </a:r>
            <a:endParaRPr lang="en-US" sz="2000" u="sng" dirty="0"/>
          </a:p>
          <a:p>
            <a:pPr marL="0" lvl="0" indent="0">
              <a:buNone/>
            </a:pPr>
            <a:r>
              <a:rPr lang="en-US" sz="2000" u="sng" dirty="0">
                <a:hlinkClick r:id="rId6"/>
              </a:rPr>
              <a:t>15. Protect, restore and promote sustainable use of terrestrial ecosystems, sustainably manage forests, combat desertification, and halt and reverse land degradation and halt biodiversity loss</a:t>
            </a:r>
            <a:endParaRPr lang="en-US" sz="2000" u="sng" dirty="0"/>
          </a:p>
          <a:p>
            <a:pPr marL="0" lvl="0" indent="0">
              <a:buNone/>
            </a:pPr>
            <a:r>
              <a:rPr lang="en-US" sz="2000" u="sng" dirty="0">
                <a:hlinkClick r:id="rId7"/>
              </a:rPr>
              <a:t>16. Promote peaceful and inclusive societies for sustainable development, provide access to justice for all and build effective, accountable and inclusive institutions at all levels</a:t>
            </a:r>
            <a:endParaRPr lang="en-US" sz="2000" u="sng" dirty="0"/>
          </a:p>
          <a:p>
            <a:pPr marL="0" lvl="0" indent="0">
              <a:buNone/>
            </a:pPr>
            <a:r>
              <a:rPr lang="en-US" sz="2000" u="sng" dirty="0">
                <a:hlinkClick r:id="rId8"/>
              </a:rPr>
              <a:t>17. Strengthen the means of implementation and revitalize the global partnership for sustainable development</a:t>
            </a:r>
            <a:endParaRPr lang="en-US" sz="2000" u="sng" dirty="0"/>
          </a:p>
          <a:p>
            <a:endParaRPr lang="en-US" dirty="0"/>
          </a:p>
        </p:txBody>
      </p:sp>
    </p:spTree>
    <p:extLst>
      <p:ext uri="{BB962C8B-B14F-4D97-AF65-F5344CB8AC3E}">
        <p14:creationId xmlns:p14="http://schemas.microsoft.com/office/powerpoint/2010/main" val="328370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4742"/>
          </a:xfrm>
        </p:spPr>
        <p:txBody>
          <a:bodyPr>
            <a:normAutofit fontScale="90000"/>
          </a:bodyPr>
          <a:lstStyle/>
          <a:p>
            <a:pPr algn="ctr"/>
            <a:r>
              <a:rPr lang="en-US" b="1" dirty="0">
                <a:solidFill>
                  <a:schemeClr val="accent1"/>
                </a:solidFill>
              </a:rPr>
              <a:t>UN Membership—from 51 to 193</a:t>
            </a:r>
          </a:p>
        </p:txBody>
      </p:sp>
      <p:sp>
        <p:nvSpPr>
          <p:cNvPr id="3" name="Content Placeholder 2"/>
          <p:cNvSpPr>
            <a:spLocks noGrp="1"/>
          </p:cNvSpPr>
          <p:nvPr>
            <p:ph idx="1"/>
          </p:nvPr>
        </p:nvSpPr>
        <p:spPr>
          <a:xfrm>
            <a:off x="502275" y="1159099"/>
            <a:ext cx="11217499" cy="5017864"/>
          </a:xfrm>
        </p:spPr>
        <p:txBody>
          <a:bodyPr>
            <a:normAutofit fontScale="25000" lnSpcReduction="20000"/>
          </a:bodyPr>
          <a:lstStyle/>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1945, Original 51 Members: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Argentina, Australia, Belgium, Bolivia, Brazil, Byelorussian Soviet Socialist Republic, Canada, Chile, China, Colombia, Costa Rica, Cuba, Czechoslovakia, Denmark, Dominican Republic, Ecuador, Egypt, El Salvador, Ethiopia, France, Greece, Guatemala, Haiti, Honduras, India, Iran, Iraq, Lebanon, Liberia, Luxembourg, Mexico, Netherlands, New Zealand, Nicaragua, Norway, Panama, Paraguay, Peru, Philippine Republic, Poland, Saudi Arabia, Syria, Turkey, Ukrainian Soviet Socialist Republic, Union of South Africa, Union of Soviet Socialist Republics, United Kingdom, United States, Uruguay, Venezuela, Yugoslavia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1946, 55: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Afghanistan, Iceland, Siam, Sweden</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1947, 57: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Pakistan, Yemen</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1948, 58: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Burma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1949, 59: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Israel</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1950, 60: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Indonesia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1955, 76: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Albania, Austria, Bulgaria, Cambodia, Ceylon, Finland, Hungary, Ireland, Italy, Jordan, Laos, Libya, Nepal, Portugal, Romania, Spain</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1956, 80: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Japan, Morocco, Sudan, Tunisia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1957, 82: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Ghana, Federation of Malaya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1958, 83: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Guinea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effectLst/>
                <a:latin typeface="Times New Roman" panose="02020603050405020304" pitchFamily="18" charset="0"/>
                <a:ea typeface="Times New Roman" panose="02020603050405020304" pitchFamily="18" charset="0"/>
                <a:cs typeface="Times New Roman" panose="02020603050405020304" pitchFamily="18" charset="0"/>
              </a:rPr>
              <a:t>1960, 99: </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Cameroun, Central African Republic, Chad, Congo (Brazzaville), Congo (Leopoldville), Cyprus, </a:t>
            </a:r>
            <a:r>
              <a:rPr lang="en-US" sz="7200" dirty="0" err="1">
                <a:effectLst/>
                <a:latin typeface="Times New Roman" panose="02020603050405020304" pitchFamily="18" charset="0"/>
                <a:ea typeface="Times New Roman" panose="02020603050405020304" pitchFamily="18" charset="0"/>
                <a:cs typeface="Times New Roman" panose="02020603050405020304" pitchFamily="18" charset="0"/>
              </a:rPr>
              <a:t>Dahomey</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Gabon, Ivory Coast, Malagasy Republic, Mali, Niger, Nigeria, Senegal, Somalia, Togo, Upper Volta</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64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080880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352C2-BA7C-DB4E-B9F5-4E2477021BC1}"/>
              </a:ext>
            </a:extLst>
          </p:cNvPr>
          <p:cNvSpPr>
            <a:spLocks noGrp="1"/>
          </p:cNvSpPr>
          <p:nvPr>
            <p:ph type="title"/>
          </p:nvPr>
        </p:nvSpPr>
        <p:spPr>
          <a:xfrm>
            <a:off x="838200" y="365126"/>
            <a:ext cx="10515600" cy="1045986"/>
          </a:xfrm>
        </p:spPr>
        <p:txBody>
          <a:bodyPr/>
          <a:lstStyle/>
          <a:p>
            <a:pPr algn="ctr"/>
            <a:r>
              <a:rPr lang="en-US" b="1" dirty="0">
                <a:solidFill>
                  <a:schemeClr val="accent1"/>
                </a:solidFill>
              </a:rPr>
              <a:t>UN Membership—from 51 to 193</a:t>
            </a:r>
            <a:endParaRPr lang="en-US" dirty="0">
              <a:solidFill>
                <a:schemeClr val="accent1"/>
              </a:solidFill>
            </a:endParaRPr>
          </a:p>
        </p:txBody>
      </p:sp>
      <p:sp>
        <p:nvSpPr>
          <p:cNvPr id="3" name="Content Placeholder 2">
            <a:extLst>
              <a:ext uri="{FF2B5EF4-FFF2-40B4-BE49-F238E27FC236}">
                <a16:creationId xmlns:a16="http://schemas.microsoft.com/office/drawing/2014/main" id="{6E812D92-AAB9-E44C-B90D-0E8EEC560B3A}"/>
              </a:ext>
            </a:extLst>
          </p:cNvPr>
          <p:cNvSpPr>
            <a:spLocks noGrp="1"/>
          </p:cNvSpPr>
          <p:nvPr>
            <p:ph idx="1"/>
          </p:nvPr>
        </p:nvSpPr>
        <p:spPr>
          <a:xfrm>
            <a:off x="838200" y="1411112"/>
            <a:ext cx="10515600" cy="4765851"/>
          </a:xfrm>
        </p:spPr>
        <p:txBody>
          <a:bodyPr>
            <a:normAutofit fontScale="25000" lnSpcReduction="20000"/>
          </a:bodyPr>
          <a:lstStyle/>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1961, 104: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Mauritania, Mongolia, Sierra Leone, Tanganyika</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1962, 110: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Algeria, Burundi, Jamaica, Rwanda, Trinidad and Tobago, Uganda</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1963, 113: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Kenya, Kuwait, Zanzibar</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1964, 115: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Malawi, Malta, Zambia</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1965, 117: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The Gambia, </a:t>
            </a:r>
            <a:r>
              <a:rPr lang="en-US" sz="7200" dirty="0" err="1">
                <a:latin typeface="Times New Roman" panose="02020603050405020304" pitchFamily="18" charset="0"/>
                <a:ea typeface="Times New Roman" panose="02020603050405020304" pitchFamily="18" charset="0"/>
                <a:cs typeface="Times New Roman" panose="02020603050405020304" pitchFamily="18" charset="0"/>
              </a:rPr>
              <a:t>Maldive</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 Islands, Singapore</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1966, 122: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Barbados, Botswana, Guyana, Lesotho</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1967, 123: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Yemen</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1968, 126: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Equatorial Guinea, Mauritius, Swaziland</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1970, 127: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Fiji</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1971, 132: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Bahrain, Bhutan, Oman, Qatar, United Arab Emirates</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1973, 135: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Bahamas, Federal Republic of Germany, German Democratic Republic</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1974, 138: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Bangladesh, Grenada, Guinea-Bissau</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1975, 144: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Cape Verde, Comoros, Mozambique, Papua New Guinea, Sao Tome and Principe, Suriname</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1976, 147: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Angola, Samoa, Seychelles</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1977, 149: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Djibouti, Viet Nam</a:t>
            </a: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1978, 151: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Dominica, Solomon Islands</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1979, 152: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Saint Lucia</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1980, 154: </a:t>
            </a:r>
            <a:r>
              <a:rPr lang="en-US" sz="7200" dirty="0">
                <a:latin typeface="Times New Roman" panose="02020603050405020304" pitchFamily="18" charset="0"/>
                <a:ea typeface="Times New Roman" panose="02020603050405020304" pitchFamily="18" charset="0"/>
                <a:cs typeface="Times New Roman" panose="02020603050405020304" pitchFamily="18" charset="0"/>
              </a:rPr>
              <a:t>Saint Vincent and the Grenadines, Zimbabwe</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72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7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806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1A694-74CA-1C42-97FB-93781DE3102B}"/>
              </a:ext>
            </a:extLst>
          </p:cNvPr>
          <p:cNvSpPr>
            <a:spLocks noGrp="1"/>
          </p:cNvSpPr>
          <p:nvPr>
            <p:ph type="title"/>
          </p:nvPr>
        </p:nvSpPr>
        <p:spPr>
          <a:xfrm>
            <a:off x="838200" y="365125"/>
            <a:ext cx="10515600" cy="978253"/>
          </a:xfrm>
        </p:spPr>
        <p:txBody>
          <a:bodyPr/>
          <a:lstStyle/>
          <a:p>
            <a:pPr algn="ctr"/>
            <a:r>
              <a:rPr lang="en-US" b="1" dirty="0">
                <a:solidFill>
                  <a:schemeClr val="accent1"/>
                </a:solidFill>
              </a:rPr>
              <a:t>UN Membership—from 51 to 193</a:t>
            </a:r>
            <a:endParaRPr lang="en-US" dirty="0">
              <a:solidFill>
                <a:schemeClr val="accent1"/>
              </a:solidFill>
            </a:endParaRPr>
          </a:p>
        </p:txBody>
      </p:sp>
      <p:sp>
        <p:nvSpPr>
          <p:cNvPr id="3" name="Content Placeholder 2">
            <a:extLst>
              <a:ext uri="{FF2B5EF4-FFF2-40B4-BE49-F238E27FC236}">
                <a16:creationId xmlns:a16="http://schemas.microsoft.com/office/drawing/2014/main" id="{EED22EF9-A050-CF4F-B5FC-6B63FA2171B4}"/>
              </a:ext>
            </a:extLst>
          </p:cNvPr>
          <p:cNvSpPr>
            <a:spLocks noGrp="1"/>
          </p:cNvSpPr>
          <p:nvPr>
            <p:ph idx="1"/>
          </p:nvPr>
        </p:nvSpPr>
        <p:spPr>
          <a:xfrm>
            <a:off x="838200" y="1241778"/>
            <a:ext cx="10515600" cy="4935185"/>
          </a:xfrm>
        </p:spPr>
        <p:txBody>
          <a:bodyPr>
            <a:normAutofit fontScale="25000" lnSpcReduction="20000"/>
          </a:bodyPr>
          <a:lstStyle/>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1981, 157: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Antigua and Barbuda, Belize, Vanuatu</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1983, 158: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Saint Christopher and Nevis</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1984, 159: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Brunei Darussalam</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1990, 159: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Liechtenstein, Namibia</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1991, 166: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Democratic People's Republic of Korea, Estonia, Latvia, Lithuania, Marshall Islands, Federated States of Micronesia, Republic of Korea</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1992, 179: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Armenia, Azerbaijan, Bosnia and Herzegovina, Croatia, Georgia, Kazakhstan, Kyrgyzstan, Republic of Moldova, San Marino, Slovenia, Tajikistan, Turkmenistan, Uzbekistan</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1993, 184: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Andorra, Czech Republic, Eritrea, Monaco, Slovakia, The former Yugoslav Republic of Macedonia</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1994, 185: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Palau</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1999, 188: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Kiribati, Nauru, Tonga</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2000, 189: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Federal Republic of Yugoslavia, Tuvalu</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2002, 191: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Switzerland, Timor-Leste</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2006, 192: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Montenegro</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0" b="1" dirty="0">
                <a:latin typeface="Times New Roman" panose="02020603050405020304" pitchFamily="18" charset="0"/>
                <a:ea typeface="Times New Roman" panose="02020603050405020304" pitchFamily="18" charset="0"/>
                <a:cs typeface="Times New Roman" panose="02020603050405020304" pitchFamily="18" charset="0"/>
              </a:rPr>
              <a:t>2011, 193: </a:t>
            </a:r>
            <a:r>
              <a:rPr lang="en-US" sz="8000" dirty="0">
                <a:latin typeface="Times New Roman" panose="02020603050405020304" pitchFamily="18" charset="0"/>
                <a:ea typeface="Times New Roman" panose="02020603050405020304" pitchFamily="18" charset="0"/>
                <a:cs typeface="Times New Roman" panose="02020603050405020304" pitchFamily="18" charset="0"/>
              </a:rPr>
              <a:t>South Sudan</a:t>
            </a:r>
            <a:endParaRPr lang="en-US" sz="8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8352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lstStyle/>
          <a:p>
            <a:pPr algn="ctr"/>
            <a:r>
              <a:rPr lang="en-US" b="1" dirty="0">
                <a:solidFill>
                  <a:schemeClr val="accent1"/>
                </a:solidFill>
              </a:rPr>
              <a:t>UN Charter</a:t>
            </a:r>
          </a:p>
        </p:txBody>
      </p:sp>
      <p:sp>
        <p:nvSpPr>
          <p:cNvPr id="3" name="Content Placeholder 2"/>
          <p:cNvSpPr>
            <a:spLocks noGrp="1"/>
          </p:cNvSpPr>
          <p:nvPr>
            <p:ph idx="1"/>
          </p:nvPr>
        </p:nvSpPr>
        <p:spPr>
          <a:xfrm>
            <a:off x="618187" y="1275008"/>
            <a:ext cx="11024314" cy="5125792"/>
          </a:xfrm>
        </p:spPr>
        <p:txBody>
          <a:bodyPr>
            <a:noAutofit/>
          </a:bodyPr>
          <a:lstStyle/>
          <a:p>
            <a:r>
              <a:rPr lang="en-US" sz="1800" dirty="0"/>
              <a:t>The Charter of the United Nations was signed on 26 June 1945, in San Francisco, at the conclusion of the United Nations Conference on International Organization. It came into force on 24 October 1945. The Statute of the International Court of Justice is an integral part of the Charter.</a:t>
            </a:r>
            <a:endParaRPr lang="en-US" sz="1800" b="1" dirty="0">
              <a:effectLst/>
            </a:endParaRPr>
          </a:p>
          <a:p>
            <a:r>
              <a:rPr lang="en-US" sz="1800" dirty="0">
                <a:effectLst/>
                <a:hlinkClick r:id="rId2"/>
              </a:rPr>
              <a:t>Preamble</a:t>
            </a:r>
            <a:endParaRPr lang="en-US" sz="1800" dirty="0">
              <a:effectLst/>
            </a:endParaRPr>
          </a:p>
          <a:p>
            <a:r>
              <a:rPr lang="en-US" sz="1800" b="1" dirty="0">
                <a:effectLst/>
                <a:hlinkClick r:id="rId3"/>
              </a:rPr>
              <a:t>Chapter I: </a:t>
            </a:r>
            <a:r>
              <a:rPr lang="en-US" sz="1800" dirty="0">
                <a:effectLst/>
                <a:hlinkClick r:id="rId3"/>
              </a:rPr>
              <a:t>Purposes and Principles</a:t>
            </a:r>
            <a:endParaRPr lang="en-US" sz="1800" dirty="0">
              <a:effectLst/>
            </a:endParaRPr>
          </a:p>
          <a:p>
            <a:r>
              <a:rPr lang="en-US" sz="1800" b="1" dirty="0">
                <a:effectLst/>
                <a:hlinkClick r:id="rId4"/>
              </a:rPr>
              <a:t>Chapter II: </a:t>
            </a:r>
            <a:r>
              <a:rPr lang="en-US" sz="1800" dirty="0">
                <a:effectLst/>
                <a:hlinkClick r:id="rId4"/>
              </a:rPr>
              <a:t>Membership</a:t>
            </a:r>
            <a:endParaRPr lang="en-US" sz="1800" dirty="0">
              <a:effectLst/>
            </a:endParaRPr>
          </a:p>
          <a:p>
            <a:r>
              <a:rPr lang="en-US" sz="1800" b="1" dirty="0">
                <a:effectLst/>
                <a:hlinkClick r:id="rId5"/>
              </a:rPr>
              <a:t>Chapter III:</a:t>
            </a:r>
            <a:r>
              <a:rPr lang="en-US" sz="1800" dirty="0">
                <a:effectLst/>
                <a:hlinkClick r:id="rId5"/>
              </a:rPr>
              <a:t> Organs</a:t>
            </a:r>
            <a:endParaRPr lang="en-US" sz="1800" dirty="0">
              <a:effectLst/>
            </a:endParaRPr>
          </a:p>
          <a:p>
            <a:r>
              <a:rPr lang="en-US" sz="1800" b="1" dirty="0">
                <a:effectLst/>
                <a:hlinkClick r:id="rId6"/>
              </a:rPr>
              <a:t>Chapter IV:</a:t>
            </a:r>
            <a:r>
              <a:rPr lang="en-US" sz="1800" dirty="0">
                <a:effectLst/>
                <a:hlinkClick r:id="rId6"/>
              </a:rPr>
              <a:t> The General Assembly</a:t>
            </a:r>
            <a:endParaRPr lang="en-US" sz="1800" dirty="0">
              <a:effectLst/>
            </a:endParaRPr>
          </a:p>
          <a:p>
            <a:r>
              <a:rPr lang="en-US" sz="1800" b="1" dirty="0">
                <a:effectLst/>
                <a:hlinkClick r:id="rId7"/>
              </a:rPr>
              <a:t>Chapter V: </a:t>
            </a:r>
            <a:r>
              <a:rPr lang="en-US" sz="1800" dirty="0">
                <a:effectLst/>
                <a:hlinkClick r:id="rId7"/>
              </a:rPr>
              <a:t>The Security Council</a:t>
            </a:r>
            <a:endParaRPr lang="en-US" sz="1800" dirty="0">
              <a:effectLst/>
            </a:endParaRPr>
          </a:p>
          <a:p>
            <a:r>
              <a:rPr lang="en-US" sz="1800" b="1" dirty="0">
                <a:effectLst/>
                <a:hlinkClick r:id="rId8"/>
              </a:rPr>
              <a:t>Chapter VI:</a:t>
            </a:r>
            <a:r>
              <a:rPr lang="en-US" sz="1800" dirty="0">
                <a:effectLst/>
                <a:hlinkClick r:id="rId8"/>
              </a:rPr>
              <a:t> Pacific Settlement of Disputes</a:t>
            </a:r>
            <a:endParaRPr lang="en-US" sz="1800" dirty="0">
              <a:effectLst/>
            </a:endParaRPr>
          </a:p>
          <a:p>
            <a:r>
              <a:rPr lang="en-US" sz="1800" b="1" dirty="0">
                <a:effectLst/>
                <a:hlinkClick r:id="rId9"/>
              </a:rPr>
              <a:t>Chapter VII:</a:t>
            </a:r>
            <a:r>
              <a:rPr lang="en-US" sz="1800" dirty="0">
                <a:effectLst/>
                <a:hlinkClick r:id="rId9"/>
              </a:rPr>
              <a:t> Action with Respect to Threats to the Peace, Breaches of the Peace and Acts of Aggression</a:t>
            </a:r>
            <a:endParaRPr lang="en-US" sz="1800" dirty="0">
              <a:effectLst/>
            </a:endParaRPr>
          </a:p>
          <a:p>
            <a:r>
              <a:rPr lang="en-US" sz="1800" b="1" dirty="0">
                <a:effectLst/>
                <a:hlinkClick r:id="rId10"/>
              </a:rPr>
              <a:t>Chapter VIII:</a:t>
            </a:r>
            <a:r>
              <a:rPr lang="en-US" sz="1800" dirty="0">
                <a:effectLst/>
                <a:hlinkClick r:id="rId10"/>
              </a:rPr>
              <a:t> Regional Arrangements</a:t>
            </a:r>
            <a:endParaRPr lang="en-US" sz="1800" dirty="0">
              <a:effectLst/>
            </a:endParaRPr>
          </a:p>
          <a:p>
            <a:r>
              <a:rPr lang="en-US" sz="1800" b="1" dirty="0">
                <a:effectLst/>
                <a:hlinkClick r:id="rId11"/>
              </a:rPr>
              <a:t>Chapter IX:</a:t>
            </a:r>
            <a:r>
              <a:rPr lang="en-US" sz="1800" dirty="0">
                <a:effectLst/>
                <a:hlinkClick r:id="rId11"/>
              </a:rPr>
              <a:t> International Economic and Social Co-operation</a:t>
            </a:r>
            <a:endParaRPr lang="en-US" sz="1800" dirty="0">
              <a:effectLst/>
            </a:endParaRPr>
          </a:p>
          <a:p>
            <a:r>
              <a:rPr lang="en-US" sz="1800" b="1" dirty="0">
                <a:effectLst/>
                <a:hlinkClick r:id="rId12"/>
              </a:rPr>
              <a:t>Chapter XIX:</a:t>
            </a:r>
            <a:r>
              <a:rPr lang="en-US" sz="1800" dirty="0">
                <a:effectLst/>
                <a:hlinkClick r:id="rId12"/>
              </a:rPr>
              <a:t> Ratification and Signature</a:t>
            </a:r>
            <a:endParaRPr lang="en-US" sz="1800" dirty="0">
              <a:effectLst/>
            </a:endParaRPr>
          </a:p>
          <a:p>
            <a:endParaRPr lang="en-US" sz="1800" dirty="0"/>
          </a:p>
        </p:txBody>
      </p:sp>
    </p:spTree>
    <p:extLst>
      <p:ext uri="{BB962C8B-B14F-4D97-AF65-F5344CB8AC3E}">
        <p14:creationId xmlns:p14="http://schemas.microsoft.com/office/powerpoint/2010/main" val="222507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3C52-7275-EB41-8A27-E7DC6EDF9E01}"/>
              </a:ext>
            </a:extLst>
          </p:cNvPr>
          <p:cNvSpPr>
            <a:spLocks noGrp="1"/>
          </p:cNvSpPr>
          <p:nvPr>
            <p:ph type="title"/>
          </p:nvPr>
        </p:nvSpPr>
        <p:spPr/>
        <p:txBody>
          <a:bodyPr/>
          <a:lstStyle/>
          <a:p>
            <a:pPr algn="ctr"/>
            <a:r>
              <a:rPr lang="en-US" b="1" dirty="0">
                <a:solidFill>
                  <a:schemeClr val="accent1"/>
                </a:solidFill>
              </a:rPr>
              <a:t>UN Charter</a:t>
            </a:r>
          </a:p>
        </p:txBody>
      </p:sp>
      <p:sp>
        <p:nvSpPr>
          <p:cNvPr id="3" name="Content Placeholder 2">
            <a:extLst>
              <a:ext uri="{FF2B5EF4-FFF2-40B4-BE49-F238E27FC236}">
                <a16:creationId xmlns:a16="http://schemas.microsoft.com/office/drawing/2014/main" id="{BAB1E465-DD4A-B940-973F-6EE7ECEB0C93}"/>
              </a:ext>
            </a:extLst>
          </p:cNvPr>
          <p:cNvSpPr>
            <a:spLocks noGrp="1"/>
          </p:cNvSpPr>
          <p:nvPr>
            <p:ph idx="1"/>
          </p:nvPr>
        </p:nvSpPr>
        <p:spPr/>
        <p:txBody>
          <a:bodyPr>
            <a:normAutofit lnSpcReduction="10000"/>
          </a:bodyPr>
          <a:lstStyle/>
          <a:p>
            <a:r>
              <a:rPr lang="en-US" b="1" dirty="0">
                <a:hlinkClick r:id="rId2"/>
              </a:rPr>
              <a:t>Chapter X:</a:t>
            </a:r>
            <a:r>
              <a:rPr lang="en-US" dirty="0">
                <a:hlinkClick r:id="rId2"/>
              </a:rPr>
              <a:t> The Economic and Social Council</a:t>
            </a:r>
            <a:endParaRPr lang="en-US" dirty="0"/>
          </a:p>
          <a:p>
            <a:r>
              <a:rPr lang="en-US" b="1" dirty="0">
                <a:hlinkClick r:id="rId3"/>
              </a:rPr>
              <a:t>Chapter XI:</a:t>
            </a:r>
            <a:r>
              <a:rPr lang="en-US" dirty="0">
                <a:hlinkClick r:id="rId3"/>
              </a:rPr>
              <a:t> Declaration regarding Non-Self-Governing Territories</a:t>
            </a:r>
            <a:endParaRPr lang="en-US" dirty="0"/>
          </a:p>
          <a:p>
            <a:r>
              <a:rPr lang="en-US" b="1" dirty="0">
                <a:hlinkClick r:id="rId4"/>
              </a:rPr>
              <a:t>Chapter XII:</a:t>
            </a:r>
            <a:r>
              <a:rPr lang="en-US" dirty="0">
                <a:hlinkClick r:id="rId4"/>
              </a:rPr>
              <a:t> International Trusteeship System</a:t>
            </a:r>
            <a:endParaRPr lang="en-US" dirty="0"/>
          </a:p>
          <a:p>
            <a:r>
              <a:rPr lang="en-US" b="1" dirty="0">
                <a:hlinkClick r:id="rId5"/>
              </a:rPr>
              <a:t>Chapter XIII:</a:t>
            </a:r>
            <a:r>
              <a:rPr lang="en-US" dirty="0">
                <a:hlinkClick r:id="rId5"/>
              </a:rPr>
              <a:t> The Trusteeship Council</a:t>
            </a:r>
            <a:endParaRPr lang="en-US" dirty="0"/>
          </a:p>
          <a:p>
            <a:r>
              <a:rPr lang="en-US" b="1" dirty="0">
                <a:hlinkClick r:id="rId6"/>
              </a:rPr>
              <a:t>Chapter XIV:</a:t>
            </a:r>
            <a:r>
              <a:rPr lang="en-US" dirty="0">
                <a:hlinkClick r:id="rId6"/>
              </a:rPr>
              <a:t> The International Court of Justice</a:t>
            </a:r>
            <a:endParaRPr lang="en-US" dirty="0"/>
          </a:p>
          <a:p>
            <a:r>
              <a:rPr lang="en-US" b="1" dirty="0">
                <a:hlinkClick r:id="rId7"/>
              </a:rPr>
              <a:t>Chapter XV:</a:t>
            </a:r>
            <a:r>
              <a:rPr lang="en-US" dirty="0">
                <a:hlinkClick r:id="rId7"/>
              </a:rPr>
              <a:t> The Secretariat</a:t>
            </a:r>
            <a:endParaRPr lang="en-US" dirty="0"/>
          </a:p>
          <a:p>
            <a:r>
              <a:rPr lang="en-US" b="1" dirty="0">
                <a:hlinkClick r:id="rId8"/>
              </a:rPr>
              <a:t>Chapter XVI:</a:t>
            </a:r>
            <a:r>
              <a:rPr lang="en-US" dirty="0">
                <a:hlinkClick r:id="rId8"/>
              </a:rPr>
              <a:t> Miscellaneous Provisions</a:t>
            </a:r>
            <a:endParaRPr lang="en-US" dirty="0"/>
          </a:p>
          <a:p>
            <a:r>
              <a:rPr lang="en-US" b="1" dirty="0">
                <a:hlinkClick r:id="rId9"/>
              </a:rPr>
              <a:t>Chapter XVII:</a:t>
            </a:r>
            <a:r>
              <a:rPr lang="en-US" dirty="0">
                <a:hlinkClick r:id="rId9"/>
              </a:rPr>
              <a:t> Transitional Security Arrangements</a:t>
            </a:r>
            <a:endParaRPr lang="en-US" dirty="0"/>
          </a:p>
          <a:p>
            <a:r>
              <a:rPr lang="en-US" b="1" dirty="0">
                <a:hlinkClick r:id="rId10"/>
              </a:rPr>
              <a:t>Chapter XVIII:</a:t>
            </a:r>
            <a:r>
              <a:rPr lang="en-US" dirty="0">
                <a:hlinkClick r:id="rId10"/>
              </a:rPr>
              <a:t> Amendments</a:t>
            </a:r>
            <a:endParaRPr lang="en-US" dirty="0"/>
          </a:p>
          <a:p>
            <a:endParaRPr lang="en-US" dirty="0"/>
          </a:p>
        </p:txBody>
      </p:sp>
    </p:spTree>
    <p:extLst>
      <p:ext uri="{BB962C8B-B14F-4D97-AF65-F5344CB8AC3E}">
        <p14:creationId xmlns:p14="http://schemas.microsoft.com/office/powerpoint/2010/main" val="158470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368"/>
          </a:xfrm>
        </p:spPr>
        <p:txBody>
          <a:bodyPr/>
          <a:lstStyle/>
          <a:p>
            <a:pPr algn="ctr"/>
            <a:r>
              <a:rPr lang="en-US" b="1" dirty="0">
                <a:solidFill>
                  <a:schemeClr val="accent1"/>
                </a:solidFill>
              </a:rPr>
              <a:t>Preamble of the UN Charter</a:t>
            </a:r>
          </a:p>
        </p:txBody>
      </p:sp>
      <p:sp>
        <p:nvSpPr>
          <p:cNvPr id="3" name="Content Placeholder 2"/>
          <p:cNvSpPr>
            <a:spLocks noGrp="1"/>
          </p:cNvSpPr>
          <p:nvPr>
            <p:ph idx="1"/>
          </p:nvPr>
        </p:nvSpPr>
        <p:spPr>
          <a:xfrm>
            <a:off x="838200" y="1467556"/>
            <a:ext cx="10515600" cy="5147732"/>
          </a:xfrm>
        </p:spPr>
        <p:txBody>
          <a:bodyPr>
            <a:normAutofit fontScale="77500" lnSpcReduction="20000"/>
          </a:bodyPr>
          <a:lstStyle/>
          <a:p>
            <a:r>
              <a:rPr lang="en-US" b="1" dirty="0"/>
              <a:t>WE THE PEOPLES OF THE UNITED NATIONS DETERMINED</a:t>
            </a:r>
          </a:p>
          <a:p>
            <a:pPr lvl="1"/>
            <a:r>
              <a:rPr lang="en-US" dirty="0"/>
              <a:t>to save succeeding generations from the scourge of war, which twice in our lifetime has brought untold sorrow to mankind, and</a:t>
            </a:r>
          </a:p>
          <a:p>
            <a:pPr lvl="1"/>
            <a:r>
              <a:rPr lang="en-US" dirty="0"/>
              <a:t>to reaffirm faith in fundamental human rights, in the dignity and worth of the human person, in the equal rights of men and women and of nations large and small, and</a:t>
            </a:r>
          </a:p>
          <a:p>
            <a:pPr lvl="1"/>
            <a:r>
              <a:rPr lang="en-US" dirty="0"/>
              <a:t>to establish conditions under which justice and respect for the obligations arising from treaties and other sources of international law can be maintained, and</a:t>
            </a:r>
          </a:p>
          <a:p>
            <a:pPr lvl="1"/>
            <a:r>
              <a:rPr lang="en-US" dirty="0"/>
              <a:t>to promote social progress and better standards of life in larger freedom,</a:t>
            </a:r>
          </a:p>
          <a:p>
            <a:r>
              <a:rPr lang="en-US" b="1" dirty="0"/>
              <a:t>AND FOR THESE ENDS</a:t>
            </a:r>
          </a:p>
          <a:p>
            <a:pPr lvl="1"/>
            <a:r>
              <a:rPr lang="en-US" dirty="0"/>
              <a:t>to practice tolerance and live together in peace with one another as good neighbors, and</a:t>
            </a:r>
          </a:p>
          <a:p>
            <a:pPr lvl="1"/>
            <a:r>
              <a:rPr lang="en-US" dirty="0"/>
              <a:t>to unite our strength to maintain international peace and security, and</a:t>
            </a:r>
          </a:p>
          <a:p>
            <a:pPr lvl="1"/>
            <a:r>
              <a:rPr lang="en-US" dirty="0"/>
              <a:t>to ensure, by the acceptance of principles and the institution of methods, that armed force shall not be used, save in the common interest, and</a:t>
            </a:r>
          </a:p>
          <a:p>
            <a:pPr lvl="1"/>
            <a:r>
              <a:rPr lang="en-US" dirty="0"/>
              <a:t>to employ international machinery for the promotion of the economic and social advancement of all peoples,</a:t>
            </a:r>
          </a:p>
          <a:p>
            <a:r>
              <a:rPr lang="en-US" b="1" dirty="0"/>
              <a:t>HAVE RESOLVED TO COMBINE OUR EFFORTS TO ACCOMPLISH THESE AIMS</a:t>
            </a:r>
          </a:p>
          <a:p>
            <a:pPr lvl="1"/>
            <a:r>
              <a:rPr lang="en-US" dirty="0"/>
              <a:t>Accordingly, our respective Governments, through representatives assembled in the city of San Francisco, who have exhibited their full powers found to be in good and due form, have agreed to the present Charter of the United Nations and do hereby establish an international organization to be known as the United Nations.</a:t>
            </a:r>
          </a:p>
          <a:p>
            <a:endParaRPr lang="en-US" dirty="0"/>
          </a:p>
        </p:txBody>
      </p:sp>
    </p:spTree>
    <p:extLst>
      <p:ext uri="{BB962C8B-B14F-4D97-AF65-F5344CB8AC3E}">
        <p14:creationId xmlns:p14="http://schemas.microsoft.com/office/powerpoint/2010/main" val="369239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lstStyle/>
          <a:p>
            <a:pPr algn="ctr"/>
            <a:r>
              <a:rPr lang="en-US" b="1" dirty="0">
                <a:solidFill>
                  <a:schemeClr val="accent1"/>
                </a:solidFill>
              </a:rPr>
              <a:t>Purposes of the UN</a:t>
            </a:r>
          </a:p>
        </p:txBody>
      </p:sp>
      <p:sp>
        <p:nvSpPr>
          <p:cNvPr id="3" name="Content Placeholder 2"/>
          <p:cNvSpPr>
            <a:spLocks noGrp="1"/>
          </p:cNvSpPr>
          <p:nvPr>
            <p:ph idx="1"/>
          </p:nvPr>
        </p:nvSpPr>
        <p:spPr>
          <a:xfrm>
            <a:off x="838199" y="1659467"/>
            <a:ext cx="10744201" cy="4517496"/>
          </a:xfrm>
        </p:spPr>
        <p:txBody>
          <a:bodyPr>
            <a:normAutofit fontScale="85000" lnSpcReduction="10000"/>
          </a:bodyPr>
          <a:lstStyle/>
          <a:p>
            <a:r>
              <a:rPr lang="en-US" dirty="0"/>
              <a:t>Article 1</a:t>
            </a:r>
          </a:p>
          <a:p>
            <a:r>
              <a:rPr lang="en-US" dirty="0"/>
              <a:t>The Purposes of the United Nations are:</a:t>
            </a:r>
          </a:p>
          <a:p>
            <a:pPr lvl="1"/>
            <a:r>
              <a:rPr lang="en-US" dirty="0"/>
              <a:t>To maintain international peace and security, and to that end: to take effective collective measures for the prevention and removal of threats to the peace, and for the suppression of acts of aggression or other breaches of the peace, and to bring about by peaceful means, and in conformity with the principles of justice and international law, adjustment or settlement of international disputes or situations which might lead to a breach of the peace;</a:t>
            </a:r>
          </a:p>
          <a:p>
            <a:pPr lvl="1"/>
            <a:r>
              <a:rPr lang="en-US" dirty="0"/>
              <a:t>To develop friendly relations among nations based on respect for the principle of equal rights and self-determination of peoples, and to take other appropriate measures to strengthen universal peace;</a:t>
            </a:r>
          </a:p>
          <a:p>
            <a:pPr lvl="1"/>
            <a:r>
              <a:rPr lang="en-US" dirty="0"/>
              <a:t>To achieve international co-operation in solving international problems of an economic, social, cultural, or humanitarian character, and in promoting and encouraging respect for human rights and for fundamental freedoms for all without distinction as to race, sex, language, or religion; and</a:t>
            </a:r>
          </a:p>
          <a:p>
            <a:pPr lvl="1"/>
            <a:r>
              <a:rPr lang="en-US" dirty="0"/>
              <a:t>To be a center for harmonizing the actions of nations in the attainment of these common ends.</a:t>
            </a:r>
          </a:p>
          <a:p>
            <a:pPr marL="0" indent="0">
              <a:buNone/>
            </a:pPr>
            <a:endParaRPr lang="en-US" dirty="0"/>
          </a:p>
        </p:txBody>
      </p:sp>
    </p:spTree>
    <p:extLst>
      <p:ext uri="{BB962C8B-B14F-4D97-AF65-F5344CB8AC3E}">
        <p14:creationId xmlns:p14="http://schemas.microsoft.com/office/powerpoint/2010/main" val="118715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267</TotalTime>
  <Words>3324</Words>
  <Application>Microsoft Office PowerPoint</Application>
  <PresentationFormat>Widescreen</PresentationFormat>
  <Paragraphs>188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UNITED NATIONS</vt:lpstr>
      <vt:lpstr>UN Overview</vt:lpstr>
      <vt:lpstr>UN Membership—from 51 to 193</vt:lpstr>
      <vt:lpstr>UN Membership—from 51 to 193</vt:lpstr>
      <vt:lpstr>UN Membership—from 51 to 193</vt:lpstr>
      <vt:lpstr>UN Charter</vt:lpstr>
      <vt:lpstr>UN Charter</vt:lpstr>
      <vt:lpstr>Preamble of the UN Charter</vt:lpstr>
      <vt:lpstr>Purposes of the UN</vt:lpstr>
      <vt:lpstr>Principles of the United Nations</vt:lpstr>
      <vt:lpstr>Amendments to the UN Charter</vt:lpstr>
      <vt:lpstr>Main Organs of the United Nations</vt:lpstr>
      <vt:lpstr>Main Organs of the United Nations</vt:lpstr>
      <vt:lpstr>Main Organs of the United Nations</vt:lpstr>
      <vt:lpstr>Secretaries General of the United Nations</vt:lpstr>
      <vt:lpstr>Specialized Agencies of the United Nations</vt:lpstr>
      <vt:lpstr>UN Related Organizations</vt:lpstr>
      <vt:lpstr>Millennium Development Goals</vt:lpstr>
      <vt:lpstr>Eight Millennium Development Goals 2015</vt:lpstr>
      <vt:lpstr>17 Sustainable Development Goals  for 2015-2030 </vt:lpstr>
      <vt:lpstr>17 Sustainable Development Goals  for 2015-2030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UNITED NATIONS</dc:title>
  <dc:creator>Saliba</dc:creator>
  <cp:lastModifiedBy>Randall Abate</cp:lastModifiedBy>
  <cp:revision>36</cp:revision>
  <dcterms:created xsi:type="dcterms:W3CDTF">2018-02-25T15:32:46Z</dcterms:created>
  <dcterms:modified xsi:type="dcterms:W3CDTF">2020-11-07T02:22:08Z</dcterms:modified>
</cp:coreProperties>
</file>