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309" r:id="rId3"/>
    <p:sldId id="290" r:id="rId4"/>
    <p:sldId id="260" r:id="rId5"/>
    <p:sldId id="277" r:id="rId6"/>
    <p:sldId id="294" r:id="rId7"/>
    <p:sldId id="293" r:id="rId8"/>
    <p:sldId id="279" r:id="rId9"/>
    <p:sldId id="300" r:id="rId10"/>
    <p:sldId id="302" r:id="rId11"/>
    <p:sldId id="303" r:id="rId12"/>
    <p:sldId id="301" r:id="rId13"/>
    <p:sldId id="295" r:id="rId14"/>
    <p:sldId id="310" r:id="rId15"/>
    <p:sldId id="292" r:id="rId16"/>
    <p:sldId id="291" r:id="rId17"/>
    <p:sldId id="256" r:id="rId18"/>
    <p:sldId id="283" r:id="rId19"/>
    <p:sldId id="264" r:id="rId20"/>
    <p:sldId id="311" r:id="rId21"/>
    <p:sldId id="268" r:id="rId22"/>
    <p:sldId id="285" r:id="rId23"/>
    <p:sldId id="312" r:id="rId24"/>
    <p:sldId id="284" r:id="rId25"/>
    <p:sldId id="297" r:id="rId26"/>
    <p:sldId id="273" r:id="rId27"/>
    <p:sldId id="270" r:id="rId28"/>
    <p:sldId id="272" r:id="rId29"/>
    <p:sldId id="274" r:id="rId30"/>
    <p:sldId id="276" r:id="rId31"/>
    <p:sldId id="275" r:id="rId32"/>
    <p:sldId id="313" r:id="rId33"/>
    <p:sldId id="258" r:id="rId34"/>
    <p:sldId id="281" r:id="rId35"/>
    <p:sldId id="282" r:id="rId36"/>
    <p:sldId id="286" r:id="rId37"/>
    <p:sldId id="306" r:id="rId38"/>
    <p:sldId id="307" r:id="rId39"/>
    <p:sldId id="288" r:id="rId40"/>
    <p:sldId id="304" r:id="rId41"/>
    <p:sldId id="315" r:id="rId42"/>
    <p:sldId id="257" r:id="rId43"/>
    <p:sldId id="31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3C3E"/>
    <a:srgbClr val="545654"/>
    <a:srgbClr val="738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86" y="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30T18:43:09.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FC50-250E-4A0A-AB80-9906A072B8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E39432-1D51-43B0-B636-A49F9F045D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FA1962-DA05-4719-9E14-AC20215AB1AA}"/>
              </a:ext>
            </a:extLst>
          </p:cNvPr>
          <p:cNvSpPr>
            <a:spLocks noGrp="1"/>
          </p:cNvSpPr>
          <p:nvPr>
            <p:ph type="dt" sz="half" idx="10"/>
          </p:nvPr>
        </p:nvSpPr>
        <p:spPr/>
        <p:txBody>
          <a:bodyPr/>
          <a:lstStyle/>
          <a:p>
            <a:fld id="{7FF1EDC9-C6D2-4277-93F8-50A55EC9F7F8}" type="datetimeFigureOut">
              <a:rPr lang="en-US" smtClean="0"/>
              <a:t>4/23/2019</a:t>
            </a:fld>
            <a:endParaRPr lang="en-US"/>
          </a:p>
        </p:txBody>
      </p:sp>
      <p:sp>
        <p:nvSpPr>
          <p:cNvPr id="5" name="Footer Placeholder 4">
            <a:extLst>
              <a:ext uri="{FF2B5EF4-FFF2-40B4-BE49-F238E27FC236}">
                <a16:creationId xmlns:a16="http://schemas.microsoft.com/office/drawing/2014/main" id="{FE009EA6-FF35-43E0-982A-BAE61C472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0CC59-BB14-496D-8F11-8623EF4A6A2D}"/>
              </a:ext>
            </a:extLst>
          </p:cNvPr>
          <p:cNvSpPr>
            <a:spLocks noGrp="1"/>
          </p:cNvSpPr>
          <p:nvPr>
            <p:ph type="sldNum" sz="quarter" idx="12"/>
          </p:nvPr>
        </p:nvSpPr>
        <p:spPr/>
        <p:txBody>
          <a:bodyPr/>
          <a:lstStyle/>
          <a:p>
            <a:fld id="{AA0D8D44-0FA4-4696-817E-2D5EF17918DA}" type="slidenum">
              <a:rPr lang="en-US" smtClean="0"/>
              <a:t>‹#›</a:t>
            </a:fld>
            <a:endParaRPr lang="en-US"/>
          </a:p>
        </p:txBody>
      </p:sp>
    </p:spTree>
    <p:extLst>
      <p:ext uri="{BB962C8B-B14F-4D97-AF65-F5344CB8AC3E}">
        <p14:creationId xmlns:p14="http://schemas.microsoft.com/office/powerpoint/2010/main" val="976196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255D-012C-4B29-91F5-D55A984A1B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BCE08E-1F1A-4AB8-BAD2-979866E842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0E8F-EB45-479A-BFB6-12BCC48C1787}"/>
              </a:ext>
            </a:extLst>
          </p:cNvPr>
          <p:cNvSpPr>
            <a:spLocks noGrp="1"/>
          </p:cNvSpPr>
          <p:nvPr>
            <p:ph type="dt" sz="half" idx="10"/>
          </p:nvPr>
        </p:nvSpPr>
        <p:spPr/>
        <p:txBody>
          <a:bodyPr/>
          <a:lstStyle/>
          <a:p>
            <a:fld id="{7FF1EDC9-C6D2-4277-93F8-50A55EC9F7F8}" type="datetimeFigureOut">
              <a:rPr lang="en-US" smtClean="0"/>
              <a:t>4/23/2019</a:t>
            </a:fld>
            <a:endParaRPr lang="en-US"/>
          </a:p>
        </p:txBody>
      </p:sp>
      <p:sp>
        <p:nvSpPr>
          <p:cNvPr id="5" name="Footer Placeholder 4">
            <a:extLst>
              <a:ext uri="{FF2B5EF4-FFF2-40B4-BE49-F238E27FC236}">
                <a16:creationId xmlns:a16="http://schemas.microsoft.com/office/drawing/2014/main" id="{CC0F8A25-686F-4EA8-ACAD-EFD1E0AF1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07034-651B-479D-AA6A-882C0B6A434D}"/>
              </a:ext>
            </a:extLst>
          </p:cNvPr>
          <p:cNvSpPr>
            <a:spLocks noGrp="1"/>
          </p:cNvSpPr>
          <p:nvPr>
            <p:ph type="sldNum" sz="quarter" idx="12"/>
          </p:nvPr>
        </p:nvSpPr>
        <p:spPr/>
        <p:txBody>
          <a:bodyPr/>
          <a:lstStyle/>
          <a:p>
            <a:fld id="{AA0D8D44-0FA4-4696-817E-2D5EF17918DA}" type="slidenum">
              <a:rPr lang="en-US" smtClean="0"/>
              <a:t>‹#›</a:t>
            </a:fld>
            <a:endParaRPr lang="en-US"/>
          </a:p>
        </p:txBody>
      </p:sp>
    </p:spTree>
    <p:extLst>
      <p:ext uri="{BB962C8B-B14F-4D97-AF65-F5344CB8AC3E}">
        <p14:creationId xmlns:p14="http://schemas.microsoft.com/office/powerpoint/2010/main" val="350988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053829-F021-49E6-BB4D-593537816D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1B1FF4-E56B-4F11-B9E7-CCF7D6AE31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96286-886E-4EC2-A846-F845046EBFE9}"/>
              </a:ext>
            </a:extLst>
          </p:cNvPr>
          <p:cNvSpPr>
            <a:spLocks noGrp="1"/>
          </p:cNvSpPr>
          <p:nvPr>
            <p:ph type="dt" sz="half" idx="10"/>
          </p:nvPr>
        </p:nvSpPr>
        <p:spPr/>
        <p:txBody>
          <a:bodyPr/>
          <a:lstStyle/>
          <a:p>
            <a:fld id="{7FF1EDC9-C6D2-4277-93F8-50A55EC9F7F8}" type="datetimeFigureOut">
              <a:rPr lang="en-US" smtClean="0"/>
              <a:t>4/23/2019</a:t>
            </a:fld>
            <a:endParaRPr lang="en-US"/>
          </a:p>
        </p:txBody>
      </p:sp>
      <p:sp>
        <p:nvSpPr>
          <p:cNvPr id="5" name="Footer Placeholder 4">
            <a:extLst>
              <a:ext uri="{FF2B5EF4-FFF2-40B4-BE49-F238E27FC236}">
                <a16:creationId xmlns:a16="http://schemas.microsoft.com/office/drawing/2014/main" id="{8E972C69-3CC4-46A0-B0F5-E40780EF0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1140C9-B853-4326-935D-DF484683049E}"/>
              </a:ext>
            </a:extLst>
          </p:cNvPr>
          <p:cNvSpPr>
            <a:spLocks noGrp="1"/>
          </p:cNvSpPr>
          <p:nvPr>
            <p:ph type="sldNum" sz="quarter" idx="12"/>
          </p:nvPr>
        </p:nvSpPr>
        <p:spPr/>
        <p:txBody>
          <a:bodyPr/>
          <a:lstStyle/>
          <a:p>
            <a:fld id="{AA0D8D44-0FA4-4696-817E-2D5EF17918DA}" type="slidenum">
              <a:rPr lang="en-US" smtClean="0"/>
              <a:t>‹#›</a:t>
            </a:fld>
            <a:endParaRPr lang="en-US"/>
          </a:p>
        </p:txBody>
      </p:sp>
    </p:spTree>
    <p:extLst>
      <p:ext uri="{BB962C8B-B14F-4D97-AF65-F5344CB8AC3E}">
        <p14:creationId xmlns:p14="http://schemas.microsoft.com/office/powerpoint/2010/main" val="2646875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329AE-AA05-47EA-AE80-B8BA1932D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C1AA2-16B6-4F91-A6DE-8F1B2E6383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0D68D3-5D88-4A2A-A8EC-EB20421F9778}"/>
              </a:ext>
            </a:extLst>
          </p:cNvPr>
          <p:cNvSpPr>
            <a:spLocks noGrp="1"/>
          </p:cNvSpPr>
          <p:nvPr>
            <p:ph type="dt" sz="half" idx="10"/>
          </p:nvPr>
        </p:nvSpPr>
        <p:spPr/>
        <p:txBody>
          <a:bodyPr/>
          <a:lstStyle/>
          <a:p>
            <a:fld id="{7FF1EDC9-C6D2-4277-93F8-50A55EC9F7F8}" type="datetimeFigureOut">
              <a:rPr lang="en-US" smtClean="0"/>
              <a:t>4/23/2019</a:t>
            </a:fld>
            <a:endParaRPr lang="en-US"/>
          </a:p>
        </p:txBody>
      </p:sp>
      <p:sp>
        <p:nvSpPr>
          <p:cNvPr id="5" name="Footer Placeholder 4">
            <a:extLst>
              <a:ext uri="{FF2B5EF4-FFF2-40B4-BE49-F238E27FC236}">
                <a16:creationId xmlns:a16="http://schemas.microsoft.com/office/drawing/2014/main" id="{A43393CA-8B3B-4A25-80E7-8CE423A92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D94E5-3605-47A4-A53B-B43F05FF0677}"/>
              </a:ext>
            </a:extLst>
          </p:cNvPr>
          <p:cNvSpPr>
            <a:spLocks noGrp="1"/>
          </p:cNvSpPr>
          <p:nvPr>
            <p:ph type="sldNum" sz="quarter" idx="12"/>
          </p:nvPr>
        </p:nvSpPr>
        <p:spPr/>
        <p:txBody>
          <a:bodyPr/>
          <a:lstStyle/>
          <a:p>
            <a:fld id="{AA0D8D44-0FA4-4696-817E-2D5EF17918DA}" type="slidenum">
              <a:rPr lang="en-US" smtClean="0"/>
              <a:t>‹#›</a:t>
            </a:fld>
            <a:endParaRPr lang="en-US"/>
          </a:p>
        </p:txBody>
      </p:sp>
    </p:spTree>
    <p:extLst>
      <p:ext uri="{BB962C8B-B14F-4D97-AF65-F5344CB8AC3E}">
        <p14:creationId xmlns:p14="http://schemas.microsoft.com/office/powerpoint/2010/main" val="243662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C517-155D-47EB-B343-71CE5310D7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172F07-79A3-4610-9B77-03980AD1C3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5D3229A-C6F9-472D-AA6F-1DB1EA2D3404}"/>
              </a:ext>
            </a:extLst>
          </p:cNvPr>
          <p:cNvSpPr>
            <a:spLocks noGrp="1"/>
          </p:cNvSpPr>
          <p:nvPr>
            <p:ph type="dt" sz="half" idx="10"/>
          </p:nvPr>
        </p:nvSpPr>
        <p:spPr/>
        <p:txBody>
          <a:bodyPr/>
          <a:lstStyle/>
          <a:p>
            <a:fld id="{7FF1EDC9-C6D2-4277-93F8-50A55EC9F7F8}" type="datetimeFigureOut">
              <a:rPr lang="en-US" smtClean="0"/>
              <a:t>4/23/2019</a:t>
            </a:fld>
            <a:endParaRPr lang="en-US"/>
          </a:p>
        </p:txBody>
      </p:sp>
      <p:sp>
        <p:nvSpPr>
          <p:cNvPr id="5" name="Footer Placeholder 4">
            <a:extLst>
              <a:ext uri="{FF2B5EF4-FFF2-40B4-BE49-F238E27FC236}">
                <a16:creationId xmlns:a16="http://schemas.microsoft.com/office/drawing/2014/main" id="{17DCA297-1422-45D4-8312-970237BAF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BEBBD-DEB2-449F-9CCC-8EB06C22D0E4}"/>
              </a:ext>
            </a:extLst>
          </p:cNvPr>
          <p:cNvSpPr>
            <a:spLocks noGrp="1"/>
          </p:cNvSpPr>
          <p:nvPr>
            <p:ph type="sldNum" sz="quarter" idx="12"/>
          </p:nvPr>
        </p:nvSpPr>
        <p:spPr/>
        <p:txBody>
          <a:bodyPr/>
          <a:lstStyle/>
          <a:p>
            <a:fld id="{AA0D8D44-0FA4-4696-817E-2D5EF17918DA}" type="slidenum">
              <a:rPr lang="en-US" smtClean="0"/>
              <a:t>‹#›</a:t>
            </a:fld>
            <a:endParaRPr lang="en-US"/>
          </a:p>
        </p:txBody>
      </p:sp>
    </p:spTree>
    <p:extLst>
      <p:ext uri="{BB962C8B-B14F-4D97-AF65-F5344CB8AC3E}">
        <p14:creationId xmlns:p14="http://schemas.microsoft.com/office/powerpoint/2010/main" val="20127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670A-6199-4AF8-8CE3-DC82684FB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DF3C0-64AF-4BB9-B447-C41CA37EBB1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84F344-821D-4306-ACB6-FE7E61B2BCC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85C740-AC2E-4A9A-A85E-1ACDB753B488}"/>
              </a:ext>
            </a:extLst>
          </p:cNvPr>
          <p:cNvSpPr>
            <a:spLocks noGrp="1"/>
          </p:cNvSpPr>
          <p:nvPr>
            <p:ph type="dt" sz="half" idx="10"/>
          </p:nvPr>
        </p:nvSpPr>
        <p:spPr/>
        <p:txBody>
          <a:bodyPr/>
          <a:lstStyle/>
          <a:p>
            <a:fld id="{7FF1EDC9-C6D2-4277-93F8-50A55EC9F7F8}" type="datetimeFigureOut">
              <a:rPr lang="en-US" smtClean="0"/>
              <a:t>4/23/2019</a:t>
            </a:fld>
            <a:endParaRPr lang="en-US"/>
          </a:p>
        </p:txBody>
      </p:sp>
      <p:sp>
        <p:nvSpPr>
          <p:cNvPr id="6" name="Footer Placeholder 5">
            <a:extLst>
              <a:ext uri="{FF2B5EF4-FFF2-40B4-BE49-F238E27FC236}">
                <a16:creationId xmlns:a16="http://schemas.microsoft.com/office/drawing/2014/main" id="{AB57243A-7034-4CEC-9E31-D3944B360F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4CA07B-A2A6-45D3-BDE2-B9FF86495076}"/>
              </a:ext>
            </a:extLst>
          </p:cNvPr>
          <p:cNvSpPr>
            <a:spLocks noGrp="1"/>
          </p:cNvSpPr>
          <p:nvPr>
            <p:ph type="sldNum" sz="quarter" idx="12"/>
          </p:nvPr>
        </p:nvSpPr>
        <p:spPr/>
        <p:txBody>
          <a:bodyPr/>
          <a:lstStyle/>
          <a:p>
            <a:fld id="{AA0D8D44-0FA4-4696-817E-2D5EF17918DA}" type="slidenum">
              <a:rPr lang="en-US" smtClean="0"/>
              <a:t>‹#›</a:t>
            </a:fld>
            <a:endParaRPr lang="en-US"/>
          </a:p>
        </p:txBody>
      </p:sp>
    </p:spTree>
    <p:extLst>
      <p:ext uri="{BB962C8B-B14F-4D97-AF65-F5344CB8AC3E}">
        <p14:creationId xmlns:p14="http://schemas.microsoft.com/office/powerpoint/2010/main" val="2383876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BBCE-A0B4-430B-91D3-FD580F3664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1D5AA8-6C25-4DF0-B55A-8D632401B5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98B5C8-43EB-477C-9AA7-EE19FF03C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AD1FDF-130B-4DE8-9E7E-FCFEFF248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9BF4E0-BC0C-4942-902D-FF6F2A14916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AB3A0B-31FF-44D2-BCDA-324DD15CA1BC}"/>
              </a:ext>
            </a:extLst>
          </p:cNvPr>
          <p:cNvSpPr>
            <a:spLocks noGrp="1"/>
          </p:cNvSpPr>
          <p:nvPr>
            <p:ph type="dt" sz="half" idx="10"/>
          </p:nvPr>
        </p:nvSpPr>
        <p:spPr/>
        <p:txBody>
          <a:bodyPr/>
          <a:lstStyle/>
          <a:p>
            <a:fld id="{7FF1EDC9-C6D2-4277-93F8-50A55EC9F7F8}" type="datetimeFigureOut">
              <a:rPr lang="en-US" smtClean="0"/>
              <a:t>4/23/2019</a:t>
            </a:fld>
            <a:endParaRPr lang="en-US"/>
          </a:p>
        </p:txBody>
      </p:sp>
      <p:sp>
        <p:nvSpPr>
          <p:cNvPr id="8" name="Footer Placeholder 7">
            <a:extLst>
              <a:ext uri="{FF2B5EF4-FFF2-40B4-BE49-F238E27FC236}">
                <a16:creationId xmlns:a16="http://schemas.microsoft.com/office/drawing/2014/main" id="{7D040529-7313-45A2-A4E9-2F9DAB71AF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3A9F2A-F1CB-4E9A-A7A1-1FD538B60E3C}"/>
              </a:ext>
            </a:extLst>
          </p:cNvPr>
          <p:cNvSpPr>
            <a:spLocks noGrp="1"/>
          </p:cNvSpPr>
          <p:nvPr>
            <p:ph type="sldNum" sz="quarter" idx="12"/>
          </p:nvPr>
        </p:nvSpPr>
        <p:spPr/>
        <p:txBody>
          <a:bodyPr/>
          <a:lstStyle/>
          <a:p>
            <a:fld id="{AA0D8D44-0FA4-4696-817E-2D5EF17918DA}" type="slidenum">
              <a:rPr lang="en-US" smtClean="0"/>
              <a:t>‹#›</a:t>
            </a:fld>
            <a:endParaRPr lang="en-US"/>
          </a:p>
        </p:txBody>
      </p:sp>
    </p:spTree>
    <p:extLst>
      <p:ext uri="{BB962C8B-B14F-4D97-AF65-F5344CB8AC3E}">
        <p14:creationId xmlns:p14="http://schemas.microsoft.com/office/powerpoint/2010/main" val="1938701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98A5-8AF8-410A-AD2A-4BFE6C063B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CBFF7C-9E22-4C32-B983-CC7332157B2D}"/>
              </a:ext>
            </a:extLst>
          </p:cNvPr>
          <p:cNvSpPr>
            <a:spLocks noGrp="1"/>
          </p:cNvSpPr>
          <p:nvPr>
            <p:ph type="dt" sz="half" idx="10"/>
          </p:nvPr>
        </p:nvSpPr>
        <p:spPr/>
        <p:txBody>
          <a:bodyPr/>
          <a:lstStyle/>
          <a:p>
            <a:fld id="{7FF1EDC9-C6D2-4277-93F8-50A55EC9F7F8}" type="datetimeFigureOut">
              <a:rPr lang="en-US" smtClean="0"/>
              <a:t>4/23/2019</a:t>
            </a:fld>
            <a:endParaRPr lang="en-US"/>
          </a:p>
        </p:txBody>
      </p:sp>
      <p:sp>
        <p:nvSpPr>
          <p:cNvPr id="4" name="Footer Placeholder 3">
            <a:extLst>
              <a:ext uri="{FF2B5EF4-FFF2-40B4-BE49-F238E27FC236}">
                <a16:creationId xmlns:a16="http://schemas.microsoft.com/office/drawing/2014/main" id="{61C79750-89DE-4858-BA2A-D648165708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E9A613-A111-42C9-9786-E66AA0B5AE00}"/>
              </a:ext>
            </a:extLst>
          </p:cNvPr>
          <p:cNvSpPr>
            <a:spLocks noGrp="1"/>
          </p:cNvSpPr>
          <p:nvPr>
            <p:ph type="sldNum" sz="quarter" idx="12"/>
          </p:nvPr>
        </p:nvSpPr>
        <p:spPr/>
        <p:txBody>
          <a:bodyPr/>
          <a:lstStyle/>
          <a:p>
            <a:fld id="{AA0D8D44-0FA4-4696-817E-2D5EF17918DA}" type="slidenum">
              <a:rPr lang="en-US" smtClean="0"/>
              <a:t>‹#›</a:t>
            </a:fld>
            <a:endParaRPr lang="en-US"/>
          </a:p>
        </p:txBody>
      </p:sp>
    </p:spTree>
    <p:extLst>
      <p:ext uri="{BB962C8B-B14F-4D97-AF65-F5344CB8AC3E}">
        <p14:creationId xmlns:p14="http://schemas.microsoft.com/office/powerpoint/2010/main" val="204989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BAE3BE-EBE3-4265-8158-DFAAD55CDCF1}"/>
              </a:ext>
            </a:extLst>
          </p:cNvPr>
          <p:cNvSpPr>
            <a:spLocks noGrp="1"/>
          </p:cNvSpPr>
          <p:nvPr>
            <p:ph type="dt" sz="half" idx="10"/>
          </p:nvPr>
        </p:nvSpPr>
        <p:spPr/>
        <p:txBody>
          <a:bodyPr/>
          <a:lstStyle/>
          <a:p>
            <a:fld id="{7FF1EDC9-C6D2-4277-93F8-50A55EC9F7F8}" type="datetimeFigureOut">
              <a:rPr lang="en-US" smtClean="0"/>
              <a:t>4/23/2019</a:t>
            </a:fld>
            <a:endParaRPr lang="en-US"/>
          </a:p>
        </p:txBody>
      </p:sp>
      <p:sp>
        <p:nvSpPr>
          <p:cNvPr id="3" name="Footer Placeholder 2">
            <a:extLst>
              <a:ext uri="{FF2B5EF4-FFF2-40B4-BE49-F238E27FC236}">
                <a16:creationId xmlns:a16="http://schemas.microsoft.com/office/drawing/2014/main" id="{3ED55E4E-C857-4C0E-9F01-036FE8FF48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050EAE-DE39-4EA9-A4E7-A28CDB7CC293}"/>
              </a:ext>
            </a:extLst>
          </p:cNvPr>
          <p:cNvSpPr>
            <a:spLocks noGrp="1"/>
          </p:cNvSpPr>
          <p:nvPr>
            <p:ph type="sldNum" sz="quarter" idx="12"/>
          </p:nvPr>
        </p:nvSpPr>
        <p:spPr/>
        <p:txBody>
          <a:bodyPr/>
          <a:lstStyle/>
          <a:p>
            <a:fld id="{AA0D8D44-0FA4-4696-817E-2D5EF17918DA}" type="slidenum">
              <a:rPr lang="en-US" smtClean="0"/>
              <a:t>‹#›</a:t>
            </a:fld>
            <a:endParaRPr lang="en-US"/>
          </a:p>
        </p:txBody>
      </p:sp>
    </p:spTree>
    <p:extLst>
      <p:ext uri="{BB962C8B-B14F-4D97-AF65-F5344CB8AC3E}">
        <p14:creationId xmlns:p14="http://schemas.microsoft.com/office/powerpoint/2010/main" val="3181460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7707-85D8-4F26-B911-0FA94C04C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0DC933-96CE-4F8E-AA2D-24B15EB406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0D8D46-E25E-4678-B3CC-242BB18D3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DCF015-46EE-414D-8D01-D2257DE5447B}"/>
              </a:ext>
            </a:extLst>
          </p:cNvPr>
          <p:cNvSpPr>
            <a:spLocks noGrp="1"/>
          </p:cNvSpPr>
          <p:nvPr>
            <p:ph type="dt" sz="half" idx="10"/>
          </p:nvPr>
        </p:nvSpPr>
        <p:spPr/>
        <p:txBody>
          <a:bodyPr/>
          <a:lstStyle/>
          <a:p>
            <a:fld id="{7FF1EDC9-C6D2-4277-93F8-50A55EC9F7F8}" type="datetimeFigureOut">
              <a:rPr lang="en-US" smtClean="0"/>
              <a:t>4/23/2019</a:t>
            </a:fld>
            <a:endParaRPr lang="en-US"/>
          </a:p>
        </p:txBody>
      </p:sp>
      <p:sp>
        <p:nvSpPr>
          <p:cNvPr id="6" name="Footer Placeholder 5">
            <a:extLst>
              <a:ext uri="{FF2B5EF4-FFF2-40B4-BE49-F238E27FC236}">
                <a16:creationId xmlns:a16="http://schemas.microsoft.com/office/drawing/2014/main" id="{22D1ECFB-3864-4FB4-8E8E-7C8B38919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93740F-3EBE-44B2-878F-3E237F8EF408}"/>
              </a:ext>
            </a:extLst>
          </p:cNvPr>
          <p:cNvSpPr>
            <a:spLocks noGrp="1"/>
          </p:cNvSpPr>
          <p:nvPr>
            <p:ph type="sldNum" sz="quarter" idx="12"/>
          </p:nvPr>
        </p:nvSpPr>
        <p:spPr/>
        <p:txBody>
          <a:bodyPr/>
          <a:lstStyle/>
          <a:p>
            <a:fld id="{AA0D8D44-0FA4-4696-817E-2D5EF17918DA}" type="slidenum">
              <a:rPr lang="en-US" smtClean="0"/>
              <a:t>‹#›</a:t>
            </a:fld>
            <a:endParaRPr lang="en-US"/>
          </a:p>
        </p:txBody>
      </p:sp>
    </p:spTree>
    <p:extLst>
      <p:ext uri="{BB962C8B-B14F-4D97-AF65-F5344CB8AC3E}">
        <p14:creationId xmlns:p14="http://schemas.microsoft.com/office/powerpoint/2010/main" val="2565801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2BDD-7CB6-4EAD-8FBC-0E7BC1D44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127B55-8E2A-46F8-A0DA-BD39040B0B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EF36FE-5F04-4C01-B386-25A77EB68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99F32F-8385-4EE7-9A6A-2ACC074FD886}"/>
              </a:ext>
            </a:extLst>
          </p:cNvPr>
          <p:cNvSpPr>
            <a:spLocks noGrp="1"/>
          </p:cNvSpPr>
          <p:nvPr>
            <p:ph type="dt" sz="half" idx="10"/>
          </p:nvPr>
        </p:nvSpPr>
        <p:spPr/>
        <p:txBody>
          <a:bodyPr/>
          <a:lstStyle/>
          <a:p>
            <a:fld id="{7FF1EDC9-C6D2-4277-93F8-50A55EC9F7F8}" type="datetimeFigureOut">
              <a:rPr lang="en-US" smtClean="0"/>
              <a:t>4/23/2019</a:t>
            </a:fld>
            <a:endParaRPr lang="en-US"/>
          </a:p>
        </p:txBody>
      </p:sp>
      <p:sp>
        <p:nvSpPr>
          <p:cNvPr id="6" name="Footer Placeholder 5">
            <a:extLst>
              <a:ext uri="{FF2B5EF4-FFF2-40B4-BE49-F238E27FC236}">
                <a16:creationId xmlns:a16="http://schemas.microsoft.com/office/drawing/2014/main" id="{6EEB8A3F-922D-4103-9AE7-E3F1845574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0CD81A-874A-4282-8EE4-F6BAC45E276D}"/>
              </a:ext>
            </a:extLst>
          </p:cNvPr>
          <p:cNvSpPr>
            <a:spLocks noGrp="1"/>
          </p:cNvSpPr>
          <p:nvPr>
            <p:ph type="sldNum" sz="quarter" idx="12"/>
          </p:nvPr>
        </p:nvSpPr>
        <p:spPr/>
        <p:txBody>
          <a:bodyPr/>
          <a:lstStyle/>
          <a:p>
            <a:fld id="{AA0D8D44-0FA4-4696-817E-2D5EF17918DA}" type="slidenum">
              <a:rPr lang="en-US" smtClean="0"/>
              <a:t>‹#›</a:t>
            </a:fld>
            <a:endParaRPr lang="en-US"/>
          </a:p>
        </p:txBody>
      </p:sp>
    </p:spTree>
    <p:extLst>
      <p:ext uri="{BB962C8B-B14F-4D97-AF65-F5344CB8AC3E}">
        <p14:creationId xmlns:p14="http://schemas.microsoft.com/office/powerpoint/2010/main" val="1878046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EDE2AF-321E-4CFC-B53A-324DCBB805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0147D4-37E5-472B-88E5-4D69924DB6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5DAB9-60A6-4B67-A762-E3FDF524B5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1EDC9-C6D2-4277-93F8-50A55EC9F7F8}" type="datetimeFigureOut">
              <a:rPr lang="en-US" smtClean="0"/>
              <a:t>4/23/2019</a:t>
            </a:fld>
            <a:endParaRPr lang="en-US"/>
          </a:p>
        </p:txBody>
      </p:sp>
      <p:sp>
        <p:nvSpPr>
          <p:cNvPr id="5" name="Footer Placeholder 4">
            <a:extLst>
              <a:ext uri="{FF2B5EF4-FFF2-40B4-BE49-F238E27FC236}">
                <a16:creationId xmlns:a16="http://schemas.microsoft.com/office/drawing/2014/main" id="{0F552970-5A58-4A43-9834-C2AF91EFB2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90A906-7B00-4095-B87E-8BE80F4A0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0D8D44-0FA4-4696-817E-2D5EF17918DA}" type="slidenum">
              <a:rPr lang="en-US" smtClean="0"/>
              <a:t>‹#›</a:t>
            </a:fld>
            <a:endParaRPr lang="en-US"/>
          </a:p>
        </p:txBody>
      </p:sp>
    </p:spTree>
    <p:extLst>
      <p:ext uri="{BB962C8B-B14F-4D97-AF65-F5344CB8AC3E}">
        <p14:creationId xmlns:p14="http://schemas.microsoft.com/office/powerpoint/2010/main" val="4246999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7.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7.jpg"/></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5.xml"/><Relationship Id="rId1" Type="http://schemas.openxmlformats.org/officeDocument/2006/relationships/slideLayout" Target="../slideLayouts/slideLayout2.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2">
            <a:extLst>
              <a:ext uri="{28A0092B-C50C-407E-A947-70E740481C1C}">
                <a14:useLocalDpi xmlns:a14="http://schemas.microsoft.com/office/drawing/2010/main" val="0"/>
              </a:ext>
            </a:extLst>
          </a:blip>
          <a:srcRect l="24889" t="78555" r="24889" b="4792"/>
          <a:stretch/>
        </p:blipFill>
        <p:spPr>
          <a:xfrm>
            <a:off x="3259931" y="281343"/>
            <a:ext cx="5672138" cy="1880832"/>
          </a:xfrm>
          <a:prstGeom prst="rect">
            <a:avLst/>
          </a:prstGeom>
        </p:spPr>
      </p:pic>
      <p:sp>
        <p:nvSpPr>
          <p:cNvPr id="2" name="Rectangle 1">
            <a:extLst>
              <a:ext uri="{FF2B5EF4-FFF2-40B4-BE49-F238E27FC236}">
                <a16:creationId xmlns:a16="http://schemas.microsoft.com/office/drawing/2014/main" id="{6830F6FE-49D4-44AF-8D0D-45AE3859828E}"/>
              </a:ext>
            </a:extLst>
          </p:cNvPr>
          <p:cNvSpPr/>
          <p:nvPr/>
        </p:nvSpPr>
        <p:spPr>
          <a:xfrm>
            <a:off x="585788" y="2276475"/>
            <a:ext cx="11020424" cy="5478423"/>
          </a:xfrm>
          <a:prstGeom prst="rect">
            <a:avLst/>
          </a:prstGeom>
        </p:spPr>
        <p:txBody>
          <a:bodyPr wrap="square">
            <a:spAutoFit/>
          </a:bodyPr>
          <a:lstStyle/>
          <a:p>
            <a:pPr algn="ctr"/>
            <a:r>
              <a:rPr lang="en-US" sz="3600" dirty="0">
                <a:solidFill>
                  <a:schemeClr val="bg1"/>
                </a:solidFill>
                <a:effectLst>
                  <a:outerShdw blurRad="50800" dist="38100" dir="8100000" algn="tr" rotWithShape="0">
                    <a:prstClr val="black">
                      <a:alpha val="40000"/>
                    </a:prstClr>
                  </a:outerShdw>
                </a:effectLst>
                <a:latin typeface="Centaur" panose="02030504050205020304" pitchFamily="18" charset="0"/>
              </a:rPr>
              <a:t>“The Nonhuman Rights Project’s Struggle to Gain Legal Rights and Personhood for Nonhuman Animals”</a:t>
            </a:r>
          </a:p>
          <a:p>
            <a:pPr algn="ctr"/>
            <a:endParaRPr lang="en-US"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2800" dirty="0">
                <a:solidFill>
                  <a:schemeClr val="bg1"/>
                </a:solidFill>
                <a:effectLst>
                  <a:outerShdw blurRad="50800" dist="38100" dir="8100000" algn="tr" rotWithShape="0">
                    <a:prstClr val="black">
                      <a:alpha val="40000"/>
                    </a:prstClr>
                  </a:outerShdw>
                </a:effectLst>
                <a:latin typeface="Centaur" panose="02030504050205020304" pitchFamily="18" charset="0"/>
              </a:rPr>
              <a:t>Kevin Schneider, Esq.</a:t>
            </a:r>
          </a:p>
          <a:p>
            <a:pPr algn="ctr"/>
            <a:r>
              <a:rPr lang="en-US" sz="2800" dirty="0">
                <a:solidFill>
                  <a:schemeClr val="bg1"/>
                </a:solidFill>
                <a:effectLst>
                  <a:outerShdw blurRad="50800" dist="38100" dir="8100000" algn="tr" rotWithShape="0">
                    <a:prstClr val="black">
                      <a:alpha val="40000"/>
                    </a:prstClr>
                  </a:outerShdw>
                </a:effectLst>
                <a:latin typeface="Centaur" panose="02030504050205020304" pitchFamily="18" charset="0"/>
              </a:rPr>
              <a:t>Executive Director</a:t>
            </a:r>
          </a:p>
          <a:p>
            <a:pPr algn="ctr"/>
            <a:r>
              <a:rPr lang="en-US" sz="2800" dirty="0">
                <a:solidFill>
                  <a:schemeClr val="bg1"/>
                </a:solidFill>
                <a:effectLst>
                  <a:outerShdw blurRad="50800" dist="38100" dir="8100000" algn="tr" rotWithShape="0">
                    <a:prstClr val="black">
                      <a:alpha val="40000"/>
                    </a:prstClr>
                  </a:outerShdw>
                </a:effectLst>
                <a:latin typeface="Centaur" panose="02030504050205020304" pitchFamily="18" charset="0"/>
              </a:rPr>
              <a:t>The Nonhuman Rights Project</a:t>
            </a:r>
          </a:p>
          <a:p>
            <a:pPr algn="ctr"/>
            <a:endParaRPr lang="en-US" sz="1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i="1" dirty="0">
                <a:solidFill>
                  <a:schemeClr val="bg1"/>
                </a:solidFill>
                <a:effectLst>
                  <a:outerShdw blurRad="50800" dist="38100" dir="8100000" algn="tr" rotWithShape="0">
                    <a:prstClr val="black">
                      <a:alpha val="40000"/>
                    </a:prstClr>
                  </a:outerShdw>
                </a:effectLst>
                <a:latin typeface="Centaur" panose="02030504050205020304" pitchFamily="18" charset="0"/>
              </a:rPr>
              <a:t>Climate Change, Coasts &amp; Communities Symposium</a:t>
            </a: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Monmouth University – April 17, 2019 </a:t>
            </a:r>
            <a:endParaRPr lang="en-US" sz="3200" dirty="0"/>
          </a:p>
          <a:p>
            <a:pPr algn="ctr"/>
            <a:endParaRPr lang="en-US" sz="28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endParaRPr lang="en-US" sz="28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endParaRPr lang="en-US" sz="36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p:txBody>
      </p:sp>
    </p:spTree>
    <p:extLst>
      <p:ext uri="{BB962C8B-B14F-4D97-AF65-F5344CB8AC3E}">
        <p14:creationId xmlns:p14="http://schemas.microsoft.com/office/powerpoint/2010/main" val="3353026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grpSp>
        <p:nvGrpSpPr>
          <p:cNvPr id="8" name="Group 7">
            <a:extLst>
              <a:ext uri="{FF2B5EF4-FFF2-40B4-BE49-F238E27FC236}">
                <a16:creationId xmlns:a16="http://schemas.microsoft.com/office/drawing/2014/main" id="{183D95BB-82D0-47C2-99DB-73234492CEAD}"/>
              </a:ext>
            </a:extLst>
          </p:cNvPr>
          <p:cNvGrpSpPr/>
          <p:nvPr/>
        </p:nvGrpSpPr>
        <p:grpSpPr>
          <a:xfrm>
            <a:off x="5025005" y="139816"/>
            <a:ext cx="2141990" cy="1830663"/>
            <a:chOff x="5266267" y="1608668"/>
            <a:chExt cx="1930400" cy="1750482"/>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4">
              <a:extLst>
                <a:ext uri="{28A0092B-C50C-407E-A947-70E740481C1C}">
                  <a14:useLocalDpi xmlns:a14="http://schemas.microsoft.com/office/drawing/2010/main" val="0"/>
                </a:ext>
              </a:extLst>
            </a:blip>
            <a:srcRect l="38711" t="22578" r="36481" b="51051"/>
            <a:stretch/>
          </p:blipFill>
          <p:spPr>
            <a:xfrm>
              <a:off x="5346701" y="1608668"/>
              <a:ext cx="1646766" cy="1750482"/>
            </a:xfrm>
            <a:prstGeom prst="rect">
              <a:avLst/>
            </a:prstGeom>
          </p:spPr>
        </p:pic>
        <p:sp>
          <p:nvSpPr>
            <p:cNvPr id="6" name="Oval 5">
              <a:extLst>
                <a:ext uri="{FF2B5EF4-FFF2-40B4-BE49-F238E27FC236}">
                  <a16:creationId xmlns:a16="http://schemas.microsoft.com/office/drawing/2014/main" id="{13873F8D-DCDF-4A25-8334-9F7C6FED0181}"/>
                </a:ext>
              </a:extLst>
            </p:cNvPr>
            <p:cNvSpPr/>
            <p:nvPr/>
          </p:nvSpPr>
          <p:spPr>
            <a:xfrm>
              <a:off x="5266267" y="1998133"/>
              <a:ext cx="296333" cy="186267"/>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85C07D-6B9D-4236-81F5-8D3497EDFCDF}"/>
                </a:ext>
              </a:extLst>
            </p:cNvPr>
            <p:cNvSpPr/>
            <p:nvPr/>
          </p:nvSpPr>
          <p:spPr>
            <a:xfrm>
              <a:off x="6697134" y="1964266"/>
              <a:ext cx="499533" cy="279401"/>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F7A97103-B33E-4241-BE43-749E5377605F}"/>
              </a:ext>
            </a:extLst>
          </p:cNvPr>
          <p:cNvSpPr txBox="1"/>
          <p:nvPr/>
        </p:nvSpPr>
        <p:spPr>
          <a:xfrm>
            <a:off x="1349339" y="1712349"/>
            <a:ext cx="9493322" cy="3539430"/>
          </a:xfrm>
          <a:prstGeom prst="rect">
            <a:avLst/>
          </a:prstGeom>
          <a:noFill/>
        </p:spPr>
        <p:txBody>
          <a:bodyPr wrap="square" rtlCol="0">
            <a:spAutoFit/>
          </a:bodyPr>
          <a:lstStyle/>
          <a:p>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The law generally categorizes the world crudely into “things” or “persons.” We can also understand this distinction as “objects” and “subjects.” </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In the eyes of the law, all that “person” means is the capacity for legal rights. </a:t>
            </a: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p:txBody>
      </p:sp>
    </p:spTree>
    <p:extLst>
      <p:ext uri="{BB962C8B-B14F-4D97-AF65-F5344CB8AC3E}">
        <p14:creationId xmlns:p14="http://schemas.microsoft.com/office/powerpoint/2010/main" val="1912872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grpSp>
        <p:nvGrpSpPr>
          <p:cNvPr id="8" name="Group 7">
            <a:extLst>
              <a:ext uri="{FF2B5EF4-FFF2-40B4-BE49-F238E27FC236}">
                <a16:creationId xmlns:a16="http://schemas.microsoft.com/office/drawing/2014/main" id="{183D95BB-82D0-47C2-99DB-73234492CEAD}"/>
              </a:ext>
            </a:extLst>
          </p:cNvPr>
          <p:cNvGrpSpPr/>
          <p:nvPr/>
        </p:nvGrpSpPr>
        <p:grpSpPr>
          <a:xfrm>
            <a:off x="5025005" y="139816"/>
            <a:ext cx="2141990" cy="1830663"/>
            <a:chOff x="5266267" y="1608668"/>
            <a:chExt cx="1930400" cy="1750482"/>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4">
              <a:extLst>
                <a:ext uri="{28A0092B-C50C-407E-A947-70E740481C1C}">
                  <a14:useLocalDpi xmlns:a14="http://schemas.microsoft.com/office/drawing/2010/main" val="0"/>
                </a:ext>
              </a:extLst>
            </a:blip>
            <a:srcRect l="38711" t="22578" r="36481" b="51051"/>
            <a:stretch/>
          </p:blipFill>
          <p:spPr>
            <a:xfrm>
              <a:off x="5346701" y="1608668"/>
              <a:ext cx="1646766" cy="1750482"/>
            </a:xfrm>
            <a:prstGeom prst="rect">
              <a:avLst/>
            </a:prstGeom>
          </p:spPr>
        </p:pic>
        <p:sp>
          <p:nvSpPr>
            <p:cNvPr id="6" name="Oval 5">
              <a:extLst>
                <a:ext uri="{FF2B5EF4-FFF2-40B4-BE49-F238E27FC236}">
                  <a16:creationId xmlns:a16="http://schemas.microsoft.com/office/drawing/2014/main" id="{13873F8D-DCDF-4A25-8334-9F7C6FED0181}"/>
                </a:ext>
              </a:extLst>
            </p:cNvPr>
            <p:cNvSpPr/>
            <p:nvPr/>
          </p:nvSpPr>
          <p:spPr>
            <a:xfrm>
              <a:off x="5266267" y="1998133"/>
              <a:ext cx="296333" cy="186267"/>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85C07D-6B9D-4236-81F5-8D3497EDFCDF}"/>
                </a:ext>
              </a:extLst>
            </p:cNvPr>
            <p:cNvSpPr/>
            <p:nvPr/>
          </p:nvSpPr>
          <p:spPr>
            <a:xfrm>
              <a:off x="6697134" y="1964266"/>
              <a:ext cx="499533" cy="279401"/>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F7A97103-B33E-4241-BE43-749E5377605F}"/>
              </a:ext>
            </a:extLst>
          </p:cNvPr>
          <p:cNvSpPr txBox="1"/>
          <p:nvPr/>
        </p:nvSpPr>
        <p:spPr>
          <a:xfrm>
            <a:off x="485775" y="2193869"/>
            <a:ext cx="11220450" cy="4031873"/>
          </a:xfrm>
          <a:prstGeom prst="rect">
            <a:avLst/>
          </a:prstGeom>
          <a:noFill/>
        </p:spPr>
        <p:txBody>
          <a:bodyPr wrap="square" rtlCol="0">
            <a:spAutoFit/>
          </a:bodyPr>
          <a:lstStyle/>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In the eyes of the law, “person” has never been and still is not a matter of biology; rather it’s a matter of public policy. </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After hundreds of years of struggle, it is now the birthright of every human being to be a person.</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For hundreds of years before that, corporations and ships, among other nonhuman entities, were already being treated as “persons.” </a:t>
            </a:r>
          </a:p>
        </p:txBody>
      </p:sp>
    </p:spTree>
    <p:extLst>
      <p:ext uri="{BB962C8B-B14F-4D97-AF65-F5344CB8AC3E}">
        <p14:creationId xmlns:p14="http://schemas.microsoft.com/office/powerpoint/2010/main" val="2180718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grpSp>
        <p:nvGrpSpPr>
          <p:cNvPr id="8" name="Group 7">
            <a:extLst>
              <a:ext uri="{FF2B5EF4-FFF2-40B4-BE49-F238E27FC236}">
                <a16:creationId xmlns:a16="http://schemas.microsoft.com/office/drawing/2014/main" id="{183D95BB-82D0-47C2-99DB-73234492CEAD}"/>
              </a:ext>
            </a:extLst>
          </p:cNvPr>
          <p:cNvGrpSpPr/>
          <p:nvPr/>
        </p:nvGrpSpPr>
        <p:grpSpPr>
          <a:xfrm>
            <a:off x="5025005" y="139816"/>
            <a:ext cx="2141990" cy="1830663"/>
            <a:chOff x="5266267" y="1608668"/>
            <a:chExt cx="1930400" cy="1750482"/>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4">
              <a:extLst>
                <a:ext uri="{28A0092B-C50C-407E-A947-70E740481C1C}">
                  <a14:useLocalDpi xmlns:a14="http://schemas.microsoft.com/office/drawing/2010/main" val="0"/>
                </a:ext>
              </a:extLst>
            </a:blip>
            <a:srcRect l="38711" t="22578" r="36481" b="51051"/>
            <a:stretch/>
          </p:blipFill>
          <p:spPr>
            <a:xfrm>
              <a:off x="5346701" y="1608668"/>
              <a:ext cx="1646766" cy="1750482"/>
            </a:xfrm>
            <a:prstGeom prst="rect">
              <a:avLst/>
            </a:prstGeom>
          </p:spPr>
        </p:pic>
        <p:sp>
          <p:nvSpPr>
            <p:cNvPr id="6" name="Oval 5">
              <a:extLst>
                <a:ext uri="{FF2B5EF4-FFF2-40B4-BE49-F238E27FC236}">
                  <a16:creationId xmlns:a16="http://schemas.microsoft.com/office/drawing/2014/main" id="{13873F8D-DCDF-4A25-8334-9F7C6FED0181}"/>
                </a:ext>
              </a:extLst>
            </p:cNvPr>
            <p:cNvSpPr/>
            <p:nvPr/>
          </p:nvSpPr>
          <p:spPr>
            <a:xfrm>
              <a:off x="5266267" y="1998133"/>
              <a:ext cx="296333" cy="186267"/>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85C07D-6B9D-4236-81F5-8D3497EDFCDF}"/>
                </a:ext>
              </a:extLst>
            </p:cNvPr>
            <p:cNvSpPr/>
            <p:nvPr/>
          </p:nvSpPr>
          <p:spPr>
            <a:xfrm>
              <a:off x="6697134" y="1964266"/>
              <a:ext cx="499533" cy="279401"/>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F7A97103-B33E-4241-BE43-749E5377605F}"/>
              </a:ext>
            </a:extLst>
          </p:cNvPr>
          <p:cNvSpPr txBox="1"/>
          <p:nvPr/>
        </p:nvSpPr>
        <p:spPr>
          <a:xfrm>
            <a:off x="1548188" y="1664724"/>
            <a:ext cx="9493322" cy="4493538"/>
          </a:xfrm>
          <a:prstGeom prst="rect">
            <a:avLst/>
          </a:prstGeom>
          <a:noFill/>
        </p:spPr>
        <p:txBody>
          <a:bodyPr wrap="square" rtlCol="0">
            <a:spAutoFit/>
          </a:bodyPr>
          <a:lstStyle/>
          <a:p>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A “person” can have a theoretically infinite number of rights, while a “thing” is incapable of having any rights, even those which protect her most fundamental interests. </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Currently, virtually every nonhuman animal in the world is a legal thing. </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b="1" dirty="0">
                <a:solidFill>
                  <a:schemeClr val="bg1"/>
                </a:solidFill>
                <a:effectLst>
                  <a:outerShdw blurRad="50800" dist="38100" dir="8100000" algn="tr" rotWithShape="0">
                    <a:prstClr val="black">
                      <a:alpha val="40000"/>
                    </a:prstClr>
                  </a:outerShdw>
                </a:effectLst>
                <a:latin typeface="Centaur" panose="02030504050205020304" pitchFamily="18" charset="0"/>
              </a:rPr>
              <a:t>How can a legal thing become a legal person?</a:t>
            </a:r>
            <a:endParaRPr lang="en-US" sz="3000" b="1" dirty="0">
              <a:solidFill>
                <a:schemeClr val="bg1"/>
              </a:solidFill>
              <a:effectLst>
                <a:outerShdw blurRad="50800" dist="38100" dir="8100000" algn="tr" rotWithShape="0">
                  <a:prstClr val="black">
                    <a:alpha val="40000"/>
                  </a:prstClr>
                </a:outerShdw>
              </a:effectLst>
              <a:latin typeface="Centaur" panose="02030504050205020304" pitchFamily="18" charset="0"/>
            </a:endParaRPr>
          </a:p>
        </p:txBody>
      </p:sp>
    </p:spTree>
    <p:extLst>
      <p:ext uri="{BB962C8B-B14F-4D97-AF65-F5344CB8AC3E}">
        <p14:creationId xmlns:p14="http://schemas.microsoft.com/office/powerpoint/2010/main" val="2831180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grpSp>
        <p:nvGrpSpPr>
          <p:cNvPr id="8" name="Group 7">
            <a:extLst>
              <a:ext uri="{FF2B5EF4-FFF2-40B4-BE49-F238E27FC236}">
                <a16:creationId xmlns:a16="http://schemas.microsoft.com/office/drawing/2014/main" id="{183D95BB-82D0-47C2-99DB-73234492CEAD}"/>
              </a:ext>
            </a:extLst>
          </p:cNvPr>
          <p:cNvGrpSpPr/>
          <p:nvPr/>
        </p:nvGrpSpPr>
        <p:grpSpPr>
          <a:xfrm>
            <a:off x="5025005" y="139816"/>
            <a:ext cx="2141990" cy="1830663"/>
            <a:chOff x="5266267" y="1608668"/>
            <a:chExt cx="1930400" cy="1750482"/>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4">
              <a:extLst>
                <a:ext uri="{28A0092B-C50C-407E-A947-70E740481C1C}">
                  <a14:useLocalDpi xmlns:a14="http://schemas.microsoft.com/office/drawing/2010/main" val="0"/>
                </a:ext>
              </a:extLst>
            </a:blip>
            <a:srcRect l="38711" t="22578" r="36481" b="51051"/>
            <a:stretch/>
          </p:blipFill>
          <p:spPr>
            <a:xfrm>
              <a:off x="5346701" y="1608668"/>
              <a:ext cx="1646766" cy="1750482"/>
            </a:xfrm>
            <a:prstGeom prst="rect">
              <a:avLst/>
            </a:prstGeom>
          </p:spPr>
        </p:pic>
        <p:sp>
          <p:nvSpPr>
            <p:cNvPr id="6" name="Oval 5">
              <a:extLst>
                <a:ext uri="{FF2B5EF4-FFF2-40B4-BE49-F238E27FC236}">
                  <a16:creationId xmlns:a16="http://schemas.microsoft.com/office/drawing/2014/main" id="{13873F8D-DCDF-4A25-8334-9F7C6FED0181}"/>
                </a:ext>
              </a:extLst>
            </p:cNvPr>
            <p:cNvSpPr/>
            <p:nvPr/>
          </p:nvSpPr>
          <p:spPr>
            <a:xfrm>
              <a:off x="5266267" y="1998133"/>
              <a:ext cx="296333" cy="186267"/>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85C07D-6B9D-4236-81F5-8D3497EDFCDF}"/>
                </a:ext>
              </a:extLst>
            </p:cNvPr>
            <p:cNvSpPr/>
            <p:nvPr/>
          </p:nvSpPr>
          <p:spPr>
            <a:xfrm>
              <a:off x="6697134" y="1964266"/>
              <a:ext cx="499533" cy="279401"/>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A2ED7ACA-DA6E-42FE-A236-A3F293E738A1}"/>
              </a:ext>
            </a:extLst>
          </p:cNvPr>
          <p:cNvSpPr/>
          <p:nvPr/>
        </p:nvSpPr>
        <p:spPr>
          <a:xfrm>
            <a:off x="892969" y="2377783"/>
            <a:ext cx="10406063" cy="3539430"/>
          </a:xfrm>
          <a:prstGeom prst="rect">
            <a:avLst/>
          </a:prstGeom>
        </p:spPr>
        <p:txBody>
          <a:bodyPr wrap="square">
            <a:spAutoFit/>
          </a:bodyPr>
          <a:lstStyle/>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We build our cases around those principles that judges claim to believe in, including liberty, equality, and </a:t>
            </a:r>
            <a:r>
              <a:rPr lang="en-US" sz="3200" b="1" dirty="0">
                <a:solidFill>
                  <a:schemeClr val="bg1"/>
                </a:solidFill>
                <a:effectLst>
                  <a:outerShdw blurRad="50800" dist="38100" dir="8100000" algn="tr" rotWithShape="0">
                    <a:prstClr val="black">
                      <a:alpha val="40000"/>
                    </a:prstClr>
                  </a:outerShdw>
                </a:effectLst>
                <a:latin typeface="Centaur" panose="02030504050205020304" pitchFamily="18" charset="0"/>
              </a:rPr>
              <a:t>autonomy.</a:t>
            </a:r>
          </a:p>
          <a:p>
            <a:pPr algn="ctr"/>
            <a:endParaRPr lang="en-US" sz="3200" b="1" u="sng"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u="sng" dirty="0">
                <a:solidFill>
                  <a:schemeClr val="bg1"/>
                </a:solidFill>
                <a:effectLst>
                  <a:outerShdw blurRad="50800" dist="38100" dir="8100000" algn="tr" rotWithShape="0">
                    <a:prstClr val="black">
                      <a:alpha val="40000"/>
                    </a:prstClr>
                  </a:outerShdw>
                </a:effectLst>
                <a:latin typeface="Centaur" panose="02030504050205020304" pitchFamily="18" charset="0"/>
              </a:rPr>
              <a:t>Autonomy</a:t>
            </a: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 is one of the most important principles in our court cases, and drives much of the scientific evidence we submit, including scientific affidavits from some of the world’s leading experts in nonhuman animal cognition. </a:t>
            </a:r>
          </a:p>
        </p:txBody>
      </p:sp>
    </p:spTree>
    <p:extLst>
      <p:ext uri="{BB962C8B-B14F-4D97-AF65-F5344CB8AC3E}">
        <p14:creationId xmlns:p14="http://schemas.microsoft.com/office/powerpoint/2010/main" val="2701349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grpSp>
        <p:nvGrpSpPr>
          <p:cNvPr id="8" name="Group 7">
            <a:extLst>
              <a:ext uri="{FF2B5EF4-FFF2-40B4-BE49-F238E27FC236}">
                <a16:creationId xmlns:a16="http://schemas.microsoft.com/office/drawing/2014/main" id="{183D95BB-82D0-47C2-99DB-73234492CEAD}"/>
              </a:ext>
            </a:extLst>
          </p:cNvPr>
          <p:cNvGrpSpPr/>
          <p:nvPr/>
        </p:nvGrpSpPr>
        <p:grpSpPr>
          <a:xfrm>
            <a:off x="5025005" y="139816"/>
            <a:ext cx="2141990" cy="1830663"/>
            <a:chOff x="5266267" y="1608668"/>
            <a:chExt cx="1930400" cy="1750482"/>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4">
              <a:extLst>
                <a:ext uri="{28A0092B-C50C-407E-A947-70E740481C1C}">
                  <a14:useLocalDpi xmlns:a14="http://schemas.microsoft.com/office/drawing/2010/main" val="0"/>
                </a:ext>
              </a:extLst>
            </a:blip>
            <a:srcRect l="38711" t="22578" r="36481" b="51051"/>
            <a:stretch/>
          </p:blipFill>
          <p:spPr>
            <a:xfrm>
              <a:off x="5346701" y="1608668"/>
              <a:ext cx="1646766" cy="1750482"/>
            </a:xfrm>
            <a:prstGeom prst="rect">
              <a:avLst/>
            </a:prstGeom>
          </p:spPr>
        </p:pic>
        <p:sp>
          <p:nvSpPr>
            <p:cNvPr id="6" name="Oval 5">
              <a:extLst>
                <a:ext uri="{FF2B5EF4-FFF2-40B4-BE49-F238E27FC236}">
                  <a16:creationId xmlns:a16="http://schemas.microsoft.com/office/drawing/2014/main" id="{13873F8D-DCDF-4A25-8334-9F7C6FED0181}"/>
                </a:ext>
              </a:extLst>
            </p:cNvPr>
            <p:cNvSpPr/>
            <p:nvPr/>
          </p:nvSpPr>
          <p:spPr>
            <a:xfrm>
              <a:off x="5266267" y="1998133"/>
              <a:ext cx="296333" cy="186267"/>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85C07D-6B9D-4236-81F5-8D3497EDFCDF}"/>
                </a:ext>
              </a:extLst>
            </p:cNvPr>
            <p:cNvSpPr/>
            <p:nvPr/>
          </p:nvSpPr>
          <p:spPr>
            <a:xfrm>
              <a:off x="6697134" y="1964266"/>
              <a:ext cx="499533" cy="279401"/>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F7A97103-B33E-4241-BE43-749E5377605F}"/>
              </a:ext>
            </a:extLst>
          </p:cNvPr>
          <p:cNvSpPr txBox="1"/>
          <p:nvPr/>
        </p:nvSpPr>
        <p:spPr>
          <a:xfrm>
            <a:off x="1349339" y="1664724"/>
            <a:ext cx="9493322" cy="4031873"/>
          </a:xfrm>
          <a:prstGeom prst="rect">
            <a:avLst/>
          </a:prstGeom>
          <a:noFill/>
        </p:spPr>
        <p:txBody>
          <a:bodyPr wrap="square" rtlCol="0">
            <a:spAutoFit/>
          </a:bodyPr>
          <a:lstStyle/>
          <a:p>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Science shows beyond doubt that we are not the only species who have and value our autonomy.</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A primary stated purpose of the law is to protect autonomy.</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We argue </a:t>
            </a:r>
            <a:r>
              <a:rPr lang="en-US" sz="3200" dirty="0" err="1">
                <a:solidFill>
                  <a:schemeClr val="bg1"/>
                </a:solidFill>
                <a:effectLst>
                  <a:outerShdw blurRad="50800" dist="38100" dir="8100000" algn="tr" rotWithShape="0">
                    <a:prstClr val="black">
                      <a:alpha val="40000"/>
                    </a:prstClr>
                  </a:outerShdw>
                </a:effectLst>
                <a:latin typeface="Centaur" panose="02030504050205020304" pitchFamily="18" charset="0"/>
              </a:rPr>
              <a:t>autonony</a:t>
            </a: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 is a </a:t>
            </a:r>
            <a:r>
              <a:rPr lang="en-US" sz="3200" i="1" dirty="0">
                <a:solidFill>
                  <a:schemeClr val="bg1"/>
                </a:solidFill>
                <a:effectLst>
                  <a:outerShdw blurRad="50800" dist="38100" dir="8100000" algn="tr" rotWithShape="0">
                    <a:prstClr val="black">
                      <a:alpha val="40000"/>
                    </a:prstClr>
                  </a:outerShdw>
                </a:effectLst>
                <a:latin typeface="Centaur" panose="02030504050205020304" pitchFamily="18" charset="0"/>
              </a:rPr>
              <a:t>sufficient but not necessary </a:t>
            </a: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basis for personhood and rights. </a:t>
            </a: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p:txBody>
      </p:sp>
    </p:spTree>
    <p:extLst>
      <p:ext uri="{BB962C8B-B14F-4D97-AF65-F5344CB8AC3E}">
        <p14:creationId xmlns:p14="http://schemas.microsoft.com/office/powerpoint/2010/main" val="1458713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sp>
        <p:nvSpPr>
          <p:cNvPr id="9" name="TextBox 8">
            <a:extLst>
              <a:ext uri="{FF2B5EF4-FFF2-40B4-BE49-F238E27FC236}">
                <a16:creationId xmlns:a16="http://schemas.microsoft.com/office/drawing/2014/main" id="{F7A97103-B33E-4241-BE43-749E5377605F}"/>
              </a:ext>
            </a:extLst>
          </p:cNvPr>
          <p:cNvSpPr txBox="1"/>
          <p:nvPr/>
        </p:nvSpPr>
        <p:spPr>
          <a:xfrm>
            <a:off x="1867083" y="759872"/>
            <a:ext cx="3737517" cy="3323987"/>
          </a:xfrm>
          <a:prstGeom prst="rect">
            <a:avLst/>
          </a:prstGeom>
          <a:noFill/>
        </p:spPr>
        <p:txBody>
          <a:bodyPr wrap="square" rtlCol="0">
            <a:spAutoFit/>
          </a:bodyPr>
          <a:lstStyle/>
          <a:p>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Elephant Experts: </a:t>
            </a: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Lucy Bates</a:t>
            </a: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Richard Byrne</a:t>
            </a: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Karen </a:t>
            </a:r>
            <a:r>
              <a:rPr lang="en-US" sz="3000" dirty="0" err="1">
                <a:solidFill>
                  <a:schemeClr val="bg1"/>
                </a:solidFill>
                <a:effectLst>
                  <a:outerShdw blurRad="50800" dist="38100" dir="8100000" algn="tr" rotWithShape="0">
                    <a:prstClr val="black">
                      <a:alpha val="40000"/>
                    </a:prstClr>
                  </a:outerShdw>
                </a:effectLst>
                <a:latin typeface="Centaur" panose="02030504050205020304" pitchFamily="18" charset="0"/>
              </a:rPr>
              <a:t>McComb</a:t>
            </a: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Cynthia Moss</a:t>
            </a: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Joyce Poole</a:t>
            </a:r>
          </a:p>
          <a:p>
            <a:pPr marL="457200" indent="-457200">
              <a:buFont typeface="Arial" panose="020B0604020202020204" pitchFamily="34" charset="0"/>
              <a:buChar char="•"/>
            </a:pP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p:txBody>
      </p:sp>
      <p:sp>
        <p:nvSpPr>
          <p:cNvPr id="2" name="Rectangle 1">
            <a:extLst>
              <a:ext uri="{FF2B5EF4-FFF2-40B4-BE49-F238E27FC236}">
                <a16:creationId xmlns:a16="http://schemas.microsoft.com/office/drawing/2014/main" id="{9EA0D7B2-64D3-40EF-B26C-46998A026D36}"/>
              </a:ext>
            </a:extLst>
          </p:cNvPr>
          <p:cNvSpPr/>
          <p:nvPr/>
        </p:nvSpPr>
        <p:spPr>
          <a:xfrm>
            <a:off x="6096000" y="759872"/>
            <a:ext cx="6096000" cy="5632311"/>
          </a:xfrm>
          <a:prstGeom prst="rect">
            <a:avLst/>
          </a:prstGeom>
        </p:spPr>
        <p:txBody>
          <a:bodyPr>
            <a:spAutoFit/>
          </a:bodyPr>
          <a:lstStyle/>
          <a:p>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Chimpanzee Experts: </a:t>
            </a: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James Anderson</a:t>
            </a: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Christophe </a:t>
            </a:r>
            <a:r>
              <a:rPr lang="en-US" sz="3000" dirty="0" err="1">
                <a:solidFill>
                  <a:schemeClr val="bg1"/>
                </a:solidFill>
                <a:effectLst>
                  <a:outerShdw blurRad="50800" dist="38100" dir="8100000" algn="tr" rotWithShape="0">
                    <a:prstClr val="black">
                      <a:alpha val="40000"/>
                    </a:prstClr>
                  </a:outerShdw>
                </a:effectLst>
                <a:latin typeface="Centaur" panose="02030504050205020304" pitchFamily="18" charset="0"/>
              </a:rPr>
              <a:t>Boesch</a:t>
            </a: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Mary Lee </a:t>
            </a:r>
            <a:r>
              <a:rPr lang="en-US" sz="3000" dirty="0" err="1">
                <a:solidFill>
                  <a:schemeClr val="bg1"/>
                </a:solidFill>
                <a:effectLst>
                  <a:outerShdw blurRad="50800" dist="38100" dir="8100000" algn="tr" rotWithShape="0">
                    <a:prstClr val="black">
                      <a:alpha val="40000"/>
                    </a:prstClr>
                  </a:outerShdw>
                </a:effectLst>
                <a:latin typeface="Centaur" panose="02030504050205020304" pitchFamily="18" charset="0"/>
              </a:rPr>
              <a:t>Jensvold</a:t>
            </a: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William McGrew</a:t>
            </a: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Sue Savage-Rumbaugh</a:t>
            </a: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Jane Goodall</a:t>
            </a: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Jennifer Fugate</a:t>
            </a: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James King</a:t>
            </a:r>
          </a:p>
          <a:p>
            <a:pPr marL="457200" indent="-457200">
              <a:buFont typeface="Arial" panose="020B0604020202020204" pitchFamily="34" charset="0"/>
              <a:buChar char="•"/>
            </a:pPr>
            <a:r>
              <a:rPr lang="en-US" sz="3000" dirty="0" err="1">
                <a:solidFill>
                  <a:schemeClr val="bg1"/>
                </a:solidFill>
                <a:effectLst>
                  <a:outerShdw blurRad="50800" dist="38100" dir="8100000" algn="tr" rotWithShape="0">
                    <a:prstClr val="black">
                      <a:alpha val="40000"/>
                    </a:prstClr>
                  </a:outerShdw>
                </a:effectLst>
                <a:latin typeface="Centaur" panose="02030504050205020304" pitchFamily="18" charset="0"/>
              </a:rPr>
              <a:t>Tetsuro</a:t>
            </a: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 Matsuzawa</a:t>
            </a:r>
          </a:p>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Mathias </a:t>
            </a:r>
            <a:r>
              <a:rPr lang="en-US" sz="3000" dirty="0" err="1">
                <a:solidFill>
                  <a:schemeClr val="bg1"/>
                </a:solidFill>
                <a:effectLst>
                  <a:outerShdw blurRad="50800" dist="38100" dir="8100000" algn="tr" rotWithShape="0">
                    <a:prstClr val="black">
                      <a:alpha val="40000"/>
                    </a:prstClr>
                  </a:outerShdw>
                </a:effectLst>
                <a:latin typeface="Centaur" panose="02030504050205020304" pitchFamily="18" charset="0"/>
              </a:rPr>
              <a:t>Osvath</a:t>
            </a: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marL="457200" indent="-457200">
              <a:buFont typeface="Arial" panose="020B0604020202020204" pitchFamily="34" charset="0"/>
              <a:buChar char="•"/>
            </a:pP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p:txBody>
      </p:sp>
    </p:spTree>
    <p:extLst>
      <p:ext uri="{BB962C8B-B14F-4D97-AF65-F5344CB8AC3E}">
        <p14:creationId xmlns:p14="http://schemas.microsoft.com/office/powerpoint/2010/main" val="2811345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sp>
        <p:nvSpPr>
          <p:cNvPr id="9" name="TextBox 8">
            <a:extLst>
              <a:ext uri="{FF2B5EF4-FFF2-40B4-BE49-F238E27FC236}">
                <a16:creationId xmlns:a16="http://schemas.microsoft.com/office/drawing/2014/main" id="{F7A97103-B33E-4241-BE43-749E5377605F}"/>
              </a:ext>
            </a:extLst>
          </p:cNvPr>
          <p:cNvSpPr txBox="1"/>
          <p:nvPr/>
        </p:nvSpPr>
        <p:spPr>
          <a:xfrm>
            <a:off x="1376738" y="2188599"/>
            <a:ext cx="9493322" cy="1015663"/>
          </a:xfrm>
          <a:prstGeom prst="rect">
            <a:avLst/>
          </a:prstGeom>
          <a:noFill/>
        </p:spPr>
        <p:txBody>
          <a:bodyPr wrap="square" rtlCol="0">
            <a:spAutoFit/>
          </a:bodyPr>
          <a:lstStyle/>
          <a:p>
            <a:pPr algn="ct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marL="457200" indent="-457200">
              <a:buFont typeface="Arial" panose="020B0604020202020204" pitchFamily="34" charset="0"/>
              <a:buChar char="•"/>
            </a:pP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p:txBody>
      </p:sp>
      <p:pic>
        <p:nvPicPr>
          <p:cNvPr id="11" name="Picture 10" descr="A screenshot of a cell phone&#10;&#10;Description automatically generated">
            <a:extLst>
              <a:ext uri="{FF2B5EF4-FFF2-40B4-BE49-F238E27FC236}">
                <a16:creationId xmlns:a16="http://schemas.microsoft.com/office/drawing/2014/main" id="{9297B40C-3946-4794-A4CF-953036A5C8D7}"/>
              </a:ext>
            </a:extLst>
          </p:cNvPr>
          <p:cNvPicPr>
            <a:picLocks noChangeAspect="1"/>
          </p:cNvPicPr>
          <p:nvPr/>
        </p:nvPicPr>
        <p:blipFill rotWithShape="1">
          <a:blip r:embed="rId4">
            <a:extLst>
              <a:ext uri="{28A0092B-C50C-407E-A947-70E740481C1C}">
                <a14:useLocalDpi xmlns:a14="http://schemas.microsoft.com/office/drawing/2010/main" val="0"/>
              </a:ext>
            </a:extLst>
          </a:blip>
          <a:srcRect l="11215" t="42281" r="11661" b="14860"/>
          <a:stretch/>
        </p:blipFill>
        <p:spPr>
          <a:xfrm>
            <a:off x="6238875" y="482150"/>
            <a:ext cx="5651114" cy="5585911"/>
          </a:xfrm>
          <a:prstGeom prst="rect">
            <a:avLst/>
          </a:prstGeom>
          <a:ln>
            <a:noFill/>
          </a:ln>
          <a:effectLst>
            <a:outerShdw blurRad="292100" dist="139700" dir="2700000" algn="tl" rotWithShape="0">
              <a:srgbClr val="333333">
                <a:alpha val="65000"/>
              </a:srgbClr>
            </a:outerShdw>
          </a:effectLst>
        </p:spPr>
      </p:pic>
      <p:pic>
        <p:nvPicPr>
          <p:cNvPr id="13" name="Picture 12" descr="A screenshot of a cell phone&#10;&#10;Description automatically generated">
            <a:extLst>
              <a:ext uri="{FF2B5EF4-FFF2-40B4-BE49-F238E27FC236}">
                <a16:creationId xmlns:a16="http://schemas.microsoft.com/office/drawing/2014/main" id="{E5BF9685-C75C-42E0-B22B-F6E54C903C1B}"/>
              </a:ext>
            </a:extLst>
          </p:cNvPr>
          <p:cNvPicPr>
            <a:picLocks noChangeAspect="1"/>
          </p:cNvPicPr>
          <p:nvPr/>
        </p:nvPicPr>
        <p:blipFill rotWithShape="1">
          <a:blip r:embed="rId5">
            <a:extLst>
              <a:ext uri="{28A0092B-C50C-407E-A947-70E740481C1C}">
                <a14:useLocalDpi xmlns:a14="http://schemas.microsoft.com/office/drawing/2010/main" val="0"/>
              </a:ext>
            </a:extLst>
          </a:blip>
          <a:srcRect l="14921" t="43611" r="13932" b="32917"/>
          <a:stretch/>
        </p:blipFill>
        <p:spPr>
          <a:xfrm>
            <a:off x="167768" y="104175"/>
            <a:ext cx="5928232" cy="3478719"/>
          </a:xfrm>
          <a:prstGeom prst="rect">
            <a:avLst/>
          </a:prstGeom>
          <a:ln>
            <a:noFill/>
          </a:ln>
          <a:effectLst>
            <a:outerShdw blurRad="292100" dist="139700" dir="2700000" algn="tl" rotWithShape="0">
              <a:srgbClr val="333333">
                <a:alpha val="65000"/>
              </a:srgbClr>
            </a:outerShdw>
          </a:effectLst>
        </p:spPr>
      </p:pic>
      <p:pic>
        <p:nvPicPr>
          <p:cNvPr id="15" name="Picture 14" descr="A screenshot of a cell phone&#10;&#10;Description automatically generated">
            <a:extLst>
              <a:ext uri="{FF2B5EF4-FFF2-40B4-BE49-F238E27FC236}">
                <a16:creationId xmlns:a16="http://schemas.microsoft.com/office/drawing/2014/main" id="{200AA4A5-7D60-4579-8FD1-25607FDF3DB6}"/>
              </a:ext>
            </a:extLst>
          </p:cNvPr>
          <p:cNvPicPr>
            <a:picLocks noChangeAspect="1"/>
          </p:cNvPicPr>
          <p:nvPr/>
        </p:nvPicPr>
        <p:blipFill rotWithShape="1">
          <a:blip r:embed="rId6">
            <a:extLst>
              <a:ext uri="{28A0092B-C50C-407E-A947-70E740481C1C}">
                <a14:useLocalDpi xmlns:a14="http://schemas.microsoft.com/office/drawing/2010/main" val="0"/>
              </a:ext>
            </a:extLst>
          </a:blip>
          <a:srcRect l="16194" t="56389" r="16029" b="22376"/>
          <a:stretch/>
        </p:blipFill>
        <p:spPr>
          <a:xfrm>
            <a:off x="542925" y="3582894"/>
            <a:ext cx="5695950" cy="3174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4344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C7E859-2F2A-4FA1-A3F7-D03CF37FC7F8}"/>
              </a:ext>
            </a:extLst>
          </p:cNvPr>
          <p:cNvPicPr>
            <a:picLocks noChangeAspect="1"/>
          </p:cNvPicPr>
          <p:nvPr/>
        </p:nvPicPr>
        <p:blipFill rotWithShape="1">
          <a:blip r:embed="rId2">
            <a:extLst>
              <a:ext uri="{28A0092B-C50C-407E-A947-70E740481C1C}">
                <a14:useLocalDpi xmlns:a14="http://schemas.microsoft.com/office/drawing/2010/main" val="0"/>
              </a:ext>
            </a:extLst>
          </a:blip>
          <a:srcRect t="6337" b="5380"/>
          <a:stretch/>
        </p:blipFill>
        <p:spPr>
          <a:xfrm>
            <a:off x="2254049" y="0"/>
            <a:ext cx="7683902" cy="6783529"/>
          </a:xfrm>
          <a:prstGeom prst="rect">
            <a:avLst/>
          </a:prstGeom>
        </p:spPr>
      </p:pic>
    </p:spTree>
    <p:extLst>
      <p:ext uri="{BB962C8B-B14F-4D97-AF65-F5344CB8AC3E}">
        <p14:creationId xmlns:p14="http://schemas.microsoft.com/office/powerpoint/2010/main" val="2853750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grpSp>
        <p:nvGrpSpPr>
          <p:cNvPr id="8" name="Group 7">
            <a:extLst>
              <a:ext uri="{FF2B5EF4-FFF2-40B4-BE49-F238E27FC236}">
                <a16:creationId xmlns:a16="http://schemas.microsoft.com/office/drawing/2014/main" id="{183D95BB-82D0-47C2-99DB-73234492CEAD}"/>
              </a:ext>
            </a:extLst>
          </p:cNvPr>
          <p:cNvGrpSpPr/>
          <p:nvPr/>
        </p:nvGrpSpPr>
        <p:grpSpPr>
          <a:xfrm>
            <a:off x="5025005" y="139816"/>
            <a:ext cx="2141990" cy="1830663"/>
            <a:chOff x="5266267" y="1608668"/>
            <a:chExt cx="1930400" cy="1750482"/>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4">
              <a:extLst>
                <a:ext uri="{28A0092B-C50C-407E-A947-70E740481C1C}">
                  <a14:useLocalDpi xmlns:a14="http://schemas.microsoft.com/office/drawing/2010/main" val="0"/>
                </a:ext>
              </a:extLst>
            </a:blip>
            <a:srcRect l="38711" t="22578" r="36481" b="51051"/>
            <a:stretch/>
          </p:blipFill>
          <p:spPr>
            <a:xfrm>
              <a:off x="5346701" y="1608668"/>
              <a:ext cx="1646766" cy="1750482"/>
            </a:xfrm>
            <a:prstGeom prst="rect">
              <a:avLst/>
            </a:prstGeom>
          </p:spPr>
        </p:pic>
        <p:sp>
          <p:nvSpPr>
            <p:cNvPr id="6" name="Oval 5">
              <a:extLst>
                <a:ext uri="{FF2B5EF4-FFF2-40B4-BE49-F238E27FC236}">
                  <a16:creationId xmlns:a16="http://schemas.microsoft.com/office/drawing/2014/main" id="{13873F8D-DCDF-4A25-8334-9F7C6FED0181}"/>
                </a:ext>
              </a:extLst>
            </p:cNvPr>
            <p:cNvSpPr/>
            <p:nvPr/>
          </p:nvSpPr>
          <p:spPr>
            <a:xfrm>
              <a:off x="5266267" y="1998133"/>
              <a:ext cx="296333" cy="186267"/>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85C07D-6B9D-4236-81F5-8D3497EDFCDF}"/>
                </a:ext>
              </a:extLst>
            </p:cNvPr>
            <p:cNvSpPr/>
            <p:nvPr/>
          </p:nvSpPr>
          <p:spPr>
            <a:xfrm>
              <a:off x="6697134" y="1964266"/>
              <a:ext cx="499533" cy="279401"/>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close up of a monkey&#10;&#10;Description automatically generated">
            <a:extLst>
              <a:ext uri="{FF2B5EF4-FFF2-40B4-BE49-F238E27FC236}">
                <a16:creationId xmlns:a16="http://schemas.microsoft.com/office/drawing/2014/main" id="{E44E9C42-8875-44F5-8AD8-DDA2CC518F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8825" y="243562"/>
            <a:ext cx="8494500" cy="63708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9652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pic>
        <p:nvPicPr>
          <p:cNvPr id="8" name="Picture 7" descr="A large white building&#10;&#10;Description generated with very high confidence">
            <a:extLst>
              <a:ext uri="{FF2B5EF4-FFF2-40B4-BE49-F238E27FC236}">
                <a16:creationId xmlns:a16="http://schemas.microsoft.com/office/drawing/2014/main" id="{DF545592-2D4E-462F-A450-96814E7DABF9}"/>
              </a:ext>
            </a:extLst>
          </p:cNvPr>
          <p:cNvPicPr>
            <a:picLocks noChangeAspect="1"/>
          </p:cNvPicPr>
          <p:nvPr/>
        </p:nvPicPr>
        <p:blipFill rotWithShape="1">
          <a:blip r:embed="rId2">
            <a:alphaModFix amt="47000"/>
            <a:extLst>
              <a:ext uri="{BEBA8EAE-BF5A-486C-A8C5-ECC9F3942E4B}">
                <a14:imgProps xmlns:a14="http://schemas.microsoft.com/office/drawing/2010/main">
                  <a14:imgLayer r:embed="rId3">
                    <a14:imgEffect>
                      <a14:sharpenSoften amount="-48000"/>
                    </a14:imgEffect>
                    <a14:imgEffect>
                      <a14:colorTemperature colorTemp="4134"/>
                    </a14:imgEffect>
                    <a14:imgEffect>
                      <a14:saturation sat="32000"/>
                    </a14:imgEffect>
                  </a14:imgLayer>
                </a14:imgProps>
              </a:ext>
              <a:ext uri="{28A0092B-C50C-407E-A947-70E740481C1C}">
                <a14:useLocalDpi xmlns:a14="http://schemas.microsoft.com/office/drawing/2010/main" val="0"/>
              </a:ext>
            </a:extLst>
          </a:blip>
          <a:srcRect l="965" t="8164" r="2809" b="11902"/>
          <a:stretch/>
        </p:blipFill>
        <p:spPr>
          <a:xfrm>
            <a:off x="0" y="0"/>
            <a:ext cx="12192000" cy="6858000"/>
          </a:xfrm>
          <a:prstGeom prst="rect">
            <a:avLst/>
          </a:prstGeom>
          <a:effectLst>
            <a:softEdge rad="330200"/>
          </a:effectLst>
        </p:spPr>
      </p:pic>
      <p:pic>
        <p:nvPicPr>
          <p:cNvPr id="5" name="Picture 4">
            <a:extLst>
              <a:ext uri="{FF2B5EF4-FFF2-40B4-BE49-F238E27FC236}">
                <a16:creationId xmlns:a16="http://schemas.microsoft.com/office/drawing/2014/main" id="{E2C7E859-2F2A-4FA1-A3F7-D03CF37FC7F8}"/>
              </a:ext>
            </a:extLst>
          </p:cNvPr>
          <p:cNvPicPr>
            <a:picLocks noChangeAspect="1"/>
          </p:cNvPicPr>
          <p:nvPr/>
        </p:nvPicPr>
        <p:blipFill rotWithShape="1">
          <a:blip r:embed="rId4">
            <a:extLst>
              <a:ext uri="{28A0092B-C50C-407E-A947-70E740481C1C}">
                <a14:useLocalDpi xmlns:a14="http://schemas.microsoft.com/office/drawing/2010/main" val="0"/>
              </a:ext>
            </a:extLst>
          </a:blip>
          <a:srcRect l="17982" t="59882" r="52521" b="27396"/>
          <a:stretch/>
        </p:blipFill>
        <p:spPr>
          <a:xfrm>
            <a:off x="0" y="221451"/>
            <a:ext cx="6173292" cy="2662760"/>
          </a:xfrm>
          <a:prstGeom prst="rect">
            <a:avLst/>
          </a:prstGeom>
          <a:ln>
            <a:solidFill>
              <a:schemeClr val="bg1"/>
            </a:solidFill>
          </a:ln>
        </p:spPr>
      </p:pic>
      <p:grpSp>
        <p:nvGrpSpPr>
          <p:cNvPr id="15" name="Group 14">
            <a:extLst>
              <a:ext uri="{FF2B5EF4-FFF2-40B4-BE49-F238E27FC236}">
                <a16:creationId xmlns:a16="http://schemas.microsoft.com/office/drawing/2014/main" id="{8382B78B-629F-42BD-A97A-D9615B3F3F0C}"/>
              </a:ext>
            </a:extLst>
          </p:cNvPr>
          <p:cNvGrpSpPr/>
          <p:nvPr/>
        </p:nvGrpSpPr>
        <p:grpSpPr>
          <a:xfrm>
            <a:off x="6872374" y="498410"/>
            <a:ext cx="4766631" cy="5861180"/>
            <a:chOff x="7133632" y="574766"/>
            <a:chExt cx="4421532" cy="5573797"/>
          </a:xfrm>
        </p:grpSpPr>
        <p:sp>
          <p:nvSpPr>
            <p:cNvPr id="14" name="Rectangle 13">
              <a:extLst>
                <a:ext uri="{FF2B5EF4-FFF2-40B4-BE49-F238E27FC236}">
                  <a16:creationId xmlns:a16="http://schemas.microsoft.com/office/drawing/2014/main" id="{D5288C10-A71E-4E6E-A783-16AF82534EA1}"/>
                </a:ext>
              </a:extLst>
            </p:cNvPr>
            <p:cNvSpPr/>
            <p:nvPr/>
          </p:nvSpPr>
          <p:spPr>
            <a:xfrm>
              <a:off x="7133632" y="574766"/>
              <a:ext cx="4231053" cy="5486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screenshot of text&#10;&#10;Description generated with very high confidence">
              <a:extLst>
                <a:ext uri="{FF2B5EF4-FFF2-40B4-BE49-F238E27FC236}">
                  <a16:creationId xmlns:a16="http://schemas.microsoft.com/office/drawing/2014/main" id="{62E1377F-039E-46E6-9EF1-0602E4304507}"/>
                </a:ext>
              </a:extLst>
            </p:cNvPr>
            <p:cNvPicPr>
              <a:picLocks noChangeAspect="1"/>
            </p:cNvPicPr>
            <p:nvPr/>
          </p:nvPicPr>
          <p:blipFill rotWithShape="1">
            <a:blip r:embed="rId5">
              <a:extLst>
                <a:ext uri="{28A0092B-C50C-407E-A947-70E740481C1C}">
                  <a14:useLocalDpi xmlns:a14="http://schemas.microsoft.com/office/drawing/2010/main" val="0"/>
                </a:ext>
              </a:extLst>
            </a:blip>
            <a:srcRect l="1534" r="1437" b="3787"/>
            <a:stretch/>
          </p:blipFill>
          <p:spPr>
            <a:xfrm>
              <a:off x="7316513" y="709437"/>
              <a:ext cx="4238651" cy="5439126"/>
            </a:xfrm>
            <a:prstGeom prst="rect">
              <a:avLst/>
            </a:prstGeom>
            <a:ln>
              <a:solidFill>
                <a:schemeClr val="tx1"/>
              </a:solidFill>
            </a:ln>
            <a:effectLst>
              <a:outerShdw blurRad="292100" dist="139700" dir="2700000" algn="tl" rotWithShape="0">
                <a:srgbClr val="333333">
                  <a:alpha val="65000"/>
                </a:srgbClr>
              </a:outerShdw>
            </a:effectLst>
          </p:spPr>
        </p:pic>
      </p:grpSp>
      <p:pic>
        <p:nvPicPr>
          <p:cNvPr id="12" name="Picture 11" descr="A person standing in front of a crowd&#10;&#10;Description generated with very high confidence">
            <a:extLst>
              <a:ext uri="{FF2B5EF4-FFF2-40B4-BE49-F238E27FC236}">
                <a16:creationId xmlns:a16="http://schemas.microsoft.com/office/drawing/2014/main" id="{AFE5E588-D42D-4A51-B7F3-4B0D534E9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9" y="3142108"/>
            <a:ext cx="4693911" cy="31693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64155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2">
            <a:extLst>
              <a:ext uri="{28A0092B-C50C-407E-A947-70E740481C1C}">
                <a14:useLocalDpi xmlns:a14="http://schemas.microsoft.com/office/drawing/2010/main" val="0"/>
              </a:ext>
            </a:extLst>
          </a:blip>
          <a:srcRect l="24889" t="78555" r="24889" b="4792"/>
          <a:stretch/>
        </p:blipFill>
        <p:spPr>
          <a:xfrm>
            <a:off x="3259931" y="281343"/>
            <a:ext cx="5672138" cy="1880832"/>
          </a:xfrm>
          <a:prstGeom prst="rect">
            <a:avLst/>
          </a:prstGeom>
        </p:spPr>
      </p:pic>
      <p:sp>
        <p:nvSpPr>
          <p:cNvPr id="2" name="Rectangle 1">
            <a:extLst>
              <a:ext uri="{FF2B5EF4-FFF2-40B4-BE49-F238E27FC236}">
                <a16:creationId xmlns:a16="http://schemas.microsoft.com/office/drawing/2014/main" id="{6830F6FE-49D4-44AF-8D0D-45AE3859828E}"/>
              </a:ext>
            </a:extLst>
          </p:cNvPr>
          <p:cNvSpPr/>
          <p:nvPr/>
        </p:nvSpPr>
        <p:spPr>
          <a:xfrm>
            <a:off x="747714" y="2466975"/>
            <a:ext cx="11020424" cy="1077218"/>
          </a:xfrm>
          <a:prstGeom prst="rect">
            <a:avLst/>
          </a:prstGeom>
        </p:spPr>
        <p:txBody>
          <a:bodyPr wrap="square">
            <a:spAutoFit/>
          </a:bodyPr>
          <a:lstStyle/>
          <a:p>
            <a:pPr algn="ctr"/>
            <a:endParaRPr lang="en-US" sz="28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endParaRPr lang="en-US" sz="36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p:txBody>
      </p:sp>
      <p:sp>
        <p:nvSpPr>
          <p:cNvPr id="3" name="Rectangle 2">
            <a:extLst>
              <a:ext uri="{FF2B5EF4-FFF2-40B4-BE49-F238E27FC236}">
                <a16:creationId xmlns:a16="http://schemas.microsoft.com/office/drawing/2014/main" id="{D84AA8EE-EB2D-44B5-BA42-413EB3A43467}"/>
              </a:ext>
            </a:extLst>
          </p:cNvPr>
          <p:cNvSpPr/>
          <p:nvPr/>
        </p:nvSpPr>
        <p:spPr>
          <a:xfrm>
            <a:off x="161925" y="2162175"/>
            <a:ext cx="11868149" cy="4247317"/>
          </a:xfrm>
          <a:prstGeom prst="rect">
            <a:avLst/>
          </a:prstGeom>
        </p:spPr>
        <p:txBody>
          <a:bodyPr wrap="square">
            <a:spAutoFit/>
          </a:bodyPr>
          <a:lstStyle/>
          <a:p>
            <a:pPr algn="ct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Founded in 1996 by attorney Steven M. Wise, the NhRP works to secure legally recognized fundamental rights for nonhuman animals through litigation, advocacy, and education. Our mission is to change the legal status of at least some nonhuman animals from mere “things,” which lack the capacity to possess any legal right, to “persons,” who possess such fundamental rights as bodily integrity and bodily liberty and those other legal rights to which evolving standards of morality, scientific discovery, and human experience entitle them. Our current plaintiffs are members of species who have been scientifically proven to be autonomous: currently, great apes, elephants, dolphins, and whales. </a:t>
            </a:r>
          </a:p>
        </p:txBody>
      </p:sp>
    </p:spTree>
    <p:extLst>
      <p:ext uri="{BB962C8B-B14F-4D97-AF65-F5344CB8AC3E}">
        <p14:creationId xmlns:p14="http://schemas.microsoft.com/office/powerpoint/2010/main" val="4060183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pic>
        <p:nvPicPr>
          <p:cNvPr id="8" name="Picture 7" descr="A large white building&#10;&#10;Description generated with very high confidence">
            <a:extLst>
              <a:ext uri="{FF2B5EF4-FFF2-40B4-BE49-F238E27FC236}">
                <a16:creationId xmlns:a16="http://schemas.microsoft.com/office/drawing/2014/main" id="{DF545592-2D4E-462F-A450-96814E7DABF9}"/>
              </a:ext>
            </a:extLst>
          </p:cNvPr>
          <p:cNvPicPr>
            <a:picLocks noChangeAspect="1"/>
          </p:cNvPicPr>
          <p:nvPr/>
        </p:nvPicPr>
        <p:blipFill rotWithShape="1">
          <a:blip r:embed="rId2">
            <a:alphaModFix amt="47000"/>
            <a:extLst>
              <a:ext uri="{BEBA8EAE-BF5A-486C-A8C5-ECC9F3942E4B}">
                <a14:imgProps xmlns:a14="http://schemas.microsoft.com/office/drawing/2010/main">
                  <a14:imgLayer r:embed="rId3">
                    <a14:imgEffect>
                      <a14:sharpenSoften amount="-48000"/>
                    </a14:imgEffect>
                    <a14:imgEffect>
                      <a14:colorTemperature colorTemp="4134"/>
                    </a14:imgEffect>
                    <a14:imgEffect>
                      <a14:saturation sat="32000"/>
                    </a14:imgEffect>
                  </a14:imgLayer>
                </a14:imgProps>
              </a:ext>
              <a:ext uri="{28A0092B-C50C-407E-A947-70E740481C1C}">
                <a14:useLocalDpi xmlns:a14="http://schemas.microsoft.com/office/drawing/2010/main" val="0"/>
              </a:ext>
            </a:extLst>
          </a:blip>
          <a:srcRect l="965" t="8164" r="2809" b="11902"/>
          <a:stretch/>
        </p:blipFill>
        <p:spPr>
          <a:xfrm>
            <a:off x="0" y="28575"/>
            <a:ext cx="12192000" cy="6858000"/>
          </a:xfrm>
          <a:prstGeom prst="rect">
            <a:avLst/>
          </a:prstGeom>
          <a:effectLst>
            <a:softEdge rad="330200"/>
          </a:effectLst>
        </p:spPr>
      </p:pic>
      <p:pic>
        <p:nvPicPr>
          <p:cNvPr id="6" name="Picture 5" descr="A sign on the side of a building&#10;&#10;Description automatically generated">
            <a:extLst>
              <a:ext uri="{FF2B5EF4-FFF2-40B4-BE49-F238E27FC236}">
                <a16:creationId xmlns:a16="http://schemas.microsoft.com/office/drawing/2014/main" id="{64CA74C5-9B65-4460-82B8-4A13F71DB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864" y="328249"/>
            <a:ext cx="4299585" cy="2696604"/>
          </a:xfrm>
          <a:prstGeom prst="rect">
            <a:avLst/>
          </a:prstGeom>
          <a:ln>
            <a:solidFill>
              <a:schemeClr val="bg1"/>
            </a:solidFill>
          </a:ln>
          <a:effectLst>
            <a:outerShdw blurRad="292100" dist="139700" dir="2700000" algn="tl" rotWithShape="0">
              <a:srgbClr val="333333">
                <a:alpha val="65000"/>
              </a:srgbClr>
            </a:outerShdw>
          </a:effectLst>
        </p:spPr>
      </p:pic>
      <p:pic>
        <p:nvPicPr>
          <p:cNvPr id="9" name="Picture 8" descr="A close up of some shoes&#10;&#10;Description automatically generated">
            <a:extLst>
              <a:ext uri="{FF2B5EF4-FFF2-40B4-BE49-F238E27FC236}">
                <a16:creationId xmlns:a16="http://schemas.microsoft.com/office/drawing/2014/main" id="{BFB5644E-4C9A-4AB3-B2A9-611BEA394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579" y="638908"/>
            <a:ext cx="3644899" cy="5428389"/>
          </a:xfrm>
          <a:prstGeom prst="rect">
            <a:avLst/>
          </a:prstGeom>
          <a:ln>
            <a:solidFill>
              <a:schemeClr val="bg1"/>
            </a:solidFill>
          </a:ln>
          <a:effectLst>
            <a:outerShdw blurRad="292100" dist="139700" dir="2700000" algn="tl" rotWithShape="0">
              <a:srgbClr val="333333">
                <a:alpha val="65000"/>
              </a:srgbClr>
            </a:outerShdw>
          </a:effectLst>
        </p:spPr>
      </p:pic>
      <p:pic>
        <p:nvPicPr>
          <p:cNvPr id="13" name="Picture 12" descr="A person in a cage&#10;&#10;Description automatically generated">
            <a:extLst>
              <a:ext uri="{FF2B5EF4-FFF2-40B4-BE49-F238E27FC236}">
                <a16:creationId xmlns:a16="http://schemas.microsoft.com/office/drawing/2014/main" id="{A17C0DBC-714F-4021-999D-A30BA80BBA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3539" y="3429000"/>
            <a:ext cx="5286375" cy="2973586"/>
          </a:xfrm>
          <a:prstGeom prst="rect">
            <a:avLst/>
          </a:prstGeom>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9796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pic>
        <p:nvPicPr>
          <p:cNvPr id="8" name="Picture 7" descr="A large white building&#10;&#10;Description generated with very high confidence">
            <a:extLst>
              <a:ext uri="{FF2B5EF4-FFF2-40B4-BE49-F238E27FC236}">
                <a16:creationId xmlns:a16="http://schemas.microsoft.com/office/drawing/2014/main" id="{DF545592-2D4E-462F-A450-96814E7DABF9}"/>
              </a:ext>
            </a:extLst>
          </p:cNvPr>
          <p:cNvPicPr>
            <a:picLocks noChangeAspect="1"/>
          </p:cNvPicPr>
          <p:nvPr/>
        </p:nvPicPr>
        <p:blipFill rotWithShape="1">
          <a:blip r:embed="rId2">
            <a:alphaModFix amt="47000"/>
            <a:extLst>
              <a:ext uri="{BEBA8EAE-BF5A-486C-A8C5-ECC9F3942E4B}">
                <a14:imgProps xmlns:a14="http://schemas.microsoft.com/office/drawing/2010/main">
                  <a14:imgLayer r:embed="rId3">
                    <a14:imgEffect>
                      <a14:sharpenSoften amount="-48000"/>
                    </a14:imgEffect>
                    <a14:imgEffect>
                      <a14:colorTemperature colorTemp="4134"/>
                    </a14:imgEffect>
                    <a14:imgEffect>
                      <a14:saturation sat="32000"/>
                    </a14:imgEffect>
                  </a14:imgLayer>
                </a14:imgProps>
              </a:ext>
              <a:ext uri="{28A0092B-C50C-407E-A947-70E740481C1C}">
                <a14:useLocalDpi xmlns:a14="http://schemas.microsoft.com/office/drawing/2010/main" val="0"/>
              </a:ext>
            </a:extLst>
          </a:blip>
          <a:srcRect l="965" t="8164" r="2809" b="11902"/>
          <a:stretch/>
        </p:blipFill>
        <p:spPr>
          <a:xfrm>
            <a:off x="0" y="-19050"/>
            <a:ext cx="12192000" cy="6858000"/>
          </a:xfrm>
          <a:prstGeom prst="rect">
            <a:avLst/>
          </a:prstGeom>
          <a:effectLst>
            <a:softEdge rad="330200"/>
          </a:effectLst>
        </p:spPr>
      </p:pic>
      <p:pic>
        <p:nvPicPr>
          <p:cNvPr id="3" name="Picture 2" descr="A person standing in front of a piano&#10;&#10;Description generated with high confidence">
            <a:extLst>
              <a:ext uri="{FF2B5EF4-FFF2-40B4-BE49-F238E27FC236}">
                <a16:creationId xmlns:a16="http://schemas.microsoft.com/office/drawing/2014/main" id="{D195E6B5-1903-40C9-9D59-1CFB5990E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457" y="447673"/>
            <a:ext cx="3973832" cy="2838451"/>
          </a:xfrm>
          <a:prstGeom prst="rect">
            <a:avLst/>
          </a:prstGeom>
          <a:ln>
            <a:solidFill>
              <a:schemeClr val="bg1"/>
            </a:solidFill>
          </a:ln>
          <a:effectLst>
            <a:outerShdw blurRad="292100" dist="139700" dir="2700000" algn="tl" rotWithShape="0">
              <a:srgbClr val="333333">
                <a:alpha val="65000"/>
              </a:srgbClr>
            </a:outerShdw>
          </a:effectLst>
        </p:spPr>
      </p:pic>
      <p:pic>
        <p:nvPicPr>
          <p:cNvPr id="6" name="Picture 5" descr="A group of people sitting at a table&#10;&#10;Description generated with very high confidence">
            <a:extLst>
              <a:ext uri="{FF2B5EF4-FFF2-40B4-BE49-F238E27FC236}">
                <a16:creationId xmlns:a16="http://schemas.microsoft.com/office/drawing/2014/main" id="{DC889E09-F60C-4B7E-B9F4-6D62DCB8B32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2000"/>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a:off x="6027927" y="539864"/>
            <a:ext cx="4126893" cy="2746260"/>
          </a:xfrm>
          <a:prstGeom prst="rect">
            <a:avLst/>
          </a:prstGeom>
          <a:ln>
            <a:solidFill>
              <a:schemeClr val="bg1"/>
            </a:solidFill>
          </a:ln>
        </p:spPr>
      </p:pic>
      <p:pic>
        <p:nvPicPr>
          <p:cNvPr id="4" name="Picture 3" descr="A screenshot of a cell phone&#10;&#10;Description automatically generated">
            <a:extLst>
              <a:ext uri="{FF2B5EF4-FFF2-40B4-BE49-F238E27FC236}">
                <a16:creationId xmlns:a16="http://schemas.microsoft.com/office/drawing/2014/main" id="{6F360A2C-3265-45DF-9F85-B6CDD426CB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8577" y="3522494"/>
            <a:ext cx="7169150" cy="3099135"/>
          </a:xfrm>
          <a:prstGeom prst="rect">
            <a:avLst/>
          </a:prstGeom>
        </p:spPr>
      </p:pic>
    </p:spTree>
    <p:extLst>
      <p:ext uri="{BB962C8B-B14F-4D97-AF65-F5344CB8AC3E}">
        <p14:creationId xmlns:p14="http://schemas.microsoft.com/office/powerpoint/2010/main" val="3800981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pic>
        <p:nvPicPr>
          <p:cNvPr id="8" name="Picture 7" descr="A large white building&#10;&#10;Description generated with very high confidence">
            <a:extLst>
              <a:ext uri="{FF2B5EF4-FFF2-40B4-BE49-F238E27FC236}">
                <a16:creationId xmlns:a16="http://schemas.microsoft.com/office/drawing/2014/main" id="{DF545592-2D4E-462F-A450-96814E7DABF9}"/>
              </a:ext>
            </a:extLst>
          </p:cNvPr>
          <p:cNvPicPr>
            <a:picLocks noChangeAspect="1"/>
          </p:cNvPicPr>
          <p:nvPr/>
        </p:nvPicPr>
        <p:blipFill rotWithShape="1">
          <a:blip r:embed="rId2">
            <a:alphaModFix amt="47000"/>
            <a:extLst>
              <a:ext uri="{BEBA8EAE-BF5A-486C-A8C5-ECC9F3942E4B}">
                <a14:imgProps xmlns:a14="http://schemas.microsoft.com/office/drawing/2010/main">
                  <a14:imgLayer r:embed="rId3">
                    <a14:imgEffect>
                      <a14:sharpenSoften amount="-48000"/>
                    </a14:imgEffect>
                    <a14:imgEffect>
                      <a14:colorTemperature colorTemp="4134"/>
                    </a14:imgEffect>
                    <a14:imgEffect>
                      <a14:saturation sat="32000"/>
                    </a14:imgEffect>
                  </a14:imgLayer>
                </a14:imgProps>
              </a:ext>
              <a:ext uri="{28A0092B-C50C-407E-A947-70E740481C1C}">
                <a14:useLocalDpi xmlns:a14="http://schemas.microsoft.com/office/drawing/2010/main" val="0"/>
              </a:ext>
            </a:extLst>
          </a:blip>
          <a:srcRect l="965" t="8164" r="2809" b="11902"/>
          <a:stretch/>
        </p:blipFill>
        <p:spPr>
          <a:xfrm>
            <a:off x="0" y="0"/>
            <a:ext cx="12192000" cy="6858000"/>
          </a:xfrm>
          <a:prstGeom prst="rect">
            <a:avLst/>
          </a:prstGeom>
          <a:effectLst>
            <a:softEdge rad="330200"/>
          </a:effectLst>
        </p:spPr>
      </p:pic>
      <p:pic>
        <p:nvPicPr>
          <p:cNvPr id="4" name="Picture 3">
            <a:extLst>
              <a:ext uri="{FF2B5EF4-FFF2-40B4-BE49-F238E27FC236}">
                <a16:creationId xmlns:a16="http://schemas.microsoft.com/office/drawing/2014/main" id="{C73FBAB4-D87E-4476-9EBC-3379074EEE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
                    </a14:imgEffect>
                    <a14:imgEffect>
                      <a14:colorTemperature colorTemp="4955"/>
                    </a14:imgEffect>
                    <a14:imgEffect>
                      <a14:brightnessContrast bright="-1000" contrast="44000"/>
                    </a14:imgEffect>
                  </a14:imgLayer>
                </a14:imgProps>
              </a:ext>
              <a:ext uri="{28A0092B-C50C-407E-A947-70E740481C1C}">
                <a14:useLocalDpi xmlns:a14="http://schemas.microsoft.com/office/drawing/2010/main" val="0"/>
              </a:ext>
            </a:extLst>
          </a:blip>
          <a:stretch>
            <a:fillRect/>
          </a:stretch>
        </p:blipFill>
        <p:spPr>
          <a:xfrm>
            <a:off x="492915" y="561975"/>
            <a:ext cx="11106152" cy="5553075"/>
          </a:xfrm>
          <a:prstGeom prst="rect">
            <a:avLst/>
          </a:prstGeom>
          <a:ln>
            <a:noFill/>
          </a:ln>
          <a:effectLst>
            <a:outerShdw dist="139700" dir="2700000" algn="tl" rotWithShape="0">
              <a:srgbClr val="333333">
                <a:alpha val="51000"/>
              </a:srgbClr>
            </a:outerShdw>
          </a:effectLst>
        </p:spPr>
      </p:pic>
    </p:spTree>
    <p:extLst>
      <p:ext uri="{BB962C8B-B14F-4D97-AF65-F5344CB8AC3E}">
        <p14:creationId xmlns:p14="http://schemas.microsoft.com/office/powerpoint/2010/main" val="1449185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pic>
        <p:nvPicPr>
          <p:cNvPr id="8" name="Picture 7" descr="A large white building&#10;&#10;Description generated with very high confidence">
            <a:extLst>
              <a:ext uri="{FF2B5EF4-FFF2-40B4-BE49-F238E27FC236}">
                <a16:creationId xmlns:a16="http://schemas.microsoft.com/office/drawing/2014/main" id="{DF545592-2D4E-462F-A450-96814E7DABF9}"/>
              </a:ext>
            </a:extLst>
          </p:cNvPr>
          <p:cNvPicPr>
            <a:picLocks noChangeAspect="1"/>
          </p:cNvPicPr>
          <p:nvPr/>
        </p:nvPicPr>
        <p:blipFill rotWithShape="1">
          <a:blip r:embed="rId2">
            <a:alphaModFix amt="47000"/>
            <a:extLst>
              <a:ext uri="{BEBA8EAE-BF5A-486C-A8C5-ECC9F3942E4B}">
                <a14:imgProps xmlns:a14="http://schemas.microsoft.com/office/drawing/2010/main">
                  <a14:imgLayer r:embed="rId3">
                    <a14:imgEffect>
                      <a14:sharpenSoften amount="-48000"/>
                    </a14:imgEffect>
                    <a14:imgEffect>
                      <a14:colorTemperature colorTemp="4134"/>
                    </a14:imgEffect>
                    <a14:imgEffect>
                      <a14:saturation sat="32000"/>
                    </a14:imgEffect>
                  </a14:imgLayer>
                </a14:imgProps>
              </a:ext>
              <a:ext uri="{28A0092B-C50C-407E-A947-70E740481C1C}">
                <a14:useLocalDpi xmlns:a14="http://schemas.microsoft.com/office/drawing/2010/main" val="0"/>
              </a:ext>
            </a:extLst>
          </a:blip>
          <a:srcRect l="965" t="8164" r="2809" b="11902"/>
          <a:stretch/>
        </p:blipFill>
        <p:spPr>
          <a:xfrm>
            <a:off x="0" y="0"/>
            <a:ext cx="12192000" cy="6858000"/>
          </a:xfrm>
          <a:prstGeom prst="rect">
            <a:avLst/>
          </a:prstGeom>
          <a:effectLst>
            <a:softEdge rad="330200"/>
          </a:effectLst>
        </p:spPr>
      </p:pic>
      <p:pic>
        <p:nvPicPr>
          <p:cNvPr id="3" name="Picture 2" descr="A black bear walking through a wire fence&#10;&#10;Description automatically generated">
            <a:extLst>
              <a:ext uri="{FF2B5EF4-FFF2-40B4-BE49-F238E27FC236}">
                <a16:creationId xmlns:a16="http://schemas.microsoft.com/office/drawing/2014/main" id="{977C0353-7C04-4CDA-ADDF-B45469188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62" y="238422"/>
            <a:ext cx="11344275" cy="6381155"/>
          </a:xfrm>
          <a:prstGeom prst="rect">
            <a:avLst/>
          </a:prstGeom>
        </p:spPr>
      </p:pic>
    </p:spTree>
    <p:extLst>
      <p:ext uri="{BB962C8B-B14F-4D97-AF65-F5344CB8AC3E}">
        <p14:creationId xmlns:p14="http://schemas.microsoft.com/office/powerpoint/2010/main" val="560415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183E1CF-43BB-40A4-93F9-8F61C54294C0}"/>
              </a:ext>
            </a:extLst>
          </p:cNvPr>
          <p:cNvSpPr txBox="1"/>
          <p:nvPr/>
        </p:nvSpPr>
        <p:spPr>
          <a:xfrm flipH="1">
            <a:off x="3547179" y="419235"/>
            <a:ext cx="1479683" cy="584775"/>
          </a:xfrm>
          <a:prstGeom prst="rect">
            <a:avLst/>
          </a:prstGeom>
          <a:noFill/>
        </p:spPr>
        <p:txBody>
          <a:bodyPr wrap="square" rtlCol="0">
            <a:spAutoFit/>
          </a:bodyPr>
          <a:lstStyle/>
          <a:p>
            <a:r>
              <a:rPr lang="en-US" sz="3200" b="1" dirty="0">
                <a:latin typeface="Centaur" panose="02030504050205020304" pitchFamily="18" charset="0"/>
              </a:rPr>
              <a:t>&amp;</a:t>
            </a:r>
          </a:p>
        </p:txBody>
      </p:sp>
      <p:cxnSp>
        <p:nvCxnSpPr>
          <p:cNvPr id="23" name="Straight Connector 22">
            <a:extLst>
              <a:ext uri="{FF2B5EF4-FFF2-40B4-BE49-F238E27FC236}">
                <a16:creationId xmlns:a16="http://schemas.microsoft.com/office/drawing/2014/main" id="{0515D5B6-98F9-431A-B3C1-B9DDB517F7CF}"/>
              </a:ext>
            </a:extLst>
          </p:cNvPr>
          <p:cNvCxnSpPr>
            <a:cxnSpLocks/>
          </p:cNvCxnSpPr>
          <p:nvPr/>
        </p:nvCxnSpPr>
        <p:spPr>
          <a:xfrm>
            <a:off x="0" y="6743370"/>
            <a:ext cx="75152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9085F5-95CE-4F23-94A7-A8899E67B65B}"/>
              </a:ext>
            </a:extLst>
          </p:cNvPr>
          <p:cNvGrpSpPr/>
          <p:nvPr/>
        </p:nvGrpSpPr>
        <p:grpSpPr>
          <a:xfrm>
            <a:off x="-1" y="-10274"/>
            <a:ext cx="12151153" cy="6858000"/>
            <a:chOff x="-1" y="-10274"/>
            <a:chExt cx="12151153" cy="6858000"/>
          </a:xfrm>
        </p:grpSpPr>
        <p:pic>
          <p:nvPicPr>
            <p:cNvPr id="17" name="Picture 16">
              <a:extLst>
                <a:ext uri="{FF2B5EF4-FFF2-40B4-BE49-F238E27FC236}">
                  <a16:creationId xmlns:a16="http://schemas.microsoft.com/office/drawing/2014/main" id="{3DC9B6B2-FA0B-4906-B5EC-58ABF80C08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tretch>
              <a:fillRect/>
            </a:stretch>
          </p:blipFill>
          <p:spPr>
            <a:xfrm>
              <a:off x="40848" y="-10274"/>
              <a:ext cx="12110304" cy="6858000"/>
            </a:xfrm>
            <a:prstGeom prst="rect">
              <a:avLst/>
            </a:prstGeom>
            <a:effectLst>
              <a:softEdge rad="152400"/>
            </a:effectLst>
          </p:spPr>
        </p:pic>
        <p:grpSp>
          <p:nvGrpSpPr>
            <p:cNvPr id="18" name="Group 17">
              <a:extLst>
                <a:ext uri="{FF2B5EF4-FFF2-40B4-BE49-F238E27FC236}">
                  <a16:creationId xmlns:a16="http://schemas.microsoft.com/office/drawing/2014/main" id="{65C4D017-DEEB-469E-9811-B923C0026C7F}"/>
                </a:ext>
              </a:extLst>
            </p:cNvPr>
            <p:cNvGrpSpPr/>
            <p:nvPr/>
          </p:nvGrpSpPr>
          <p:grpSpPr>
            <a:xfrm>
              <a:off x="-1" y="155530"/>
              <a:ext cx="7515225" cy="2592070"/>
              <a:chOff x="0" y="-1"/>
              <a:chExt cx="6767462" cy="2251119"/>
            </a:xfrm>
          </p:grpSpPr>
          <p:pic>
            <p:nvPicPr>
              <p:cNvPr id="14" name="Picture 13">
                <a:extLst>
                  <a:ext uri="{FF2B5EF4-FFF2-40B4-BE49-F238E27FC236}">
                    <a16:creationId xmlns:a16="http://schemas.microsoft.com/office/drawing/2014/main" id="{22123929-888C-42C7-BD27-D0625DB5E5F9}"/>
                  </a:ext>
                </a:extLst>
              </p:cNvPr>
              <p:cNvPicPr>
                <a:picLocks noChangeAspect="1"/>
              </p:cNvPicPr>
              <p:nvPr/>
            </p:nvPicPr>
            <p:blipFill rotWithShape="1">
              <a:blip r:embed="rId4">
                <a:extLst>
                  <a:ext uri="{28A0092B-C50C-407E-A947-70E740481C1C}">
                    <a14:useLocalDpi xmlns:a14="http://schemas.microsoft.com/office/drawing/2010/main" val="0"/>
                  </a:ext>
                </a:extLst>
              </a:blip>
              <a:srcRect l="4869" t="43617" r="76765" b="44157"/>
              <a:stretch/>
            </p:blipFill>
            <p:spPr>
              <a:xfrm>
                <a:off x="0" y="0"/>
                <a:ext cx="3338911" cy="2251118"/>
              </a:xfrm>
              <a:prstGeom prst="rect">
                <a:avLst/>
              </a:prstGeom>
            </p:spPr>
          </p:pic>
          <p:pic>
            <p:nvPicPr>
              <p:cNvPr id="15" name="Picture 14">
                <a:extLst>
                  <a:ext uri="{FF2B5EF4-FFF2-40B4-BE49-F238E27FC236}">
                    <a16:creationId xmlns:a16="http://schemas.microsoft.com/office/drawing/2014/main" id="{0EBE38A4-8EE7-47FF-B7D3-174E9F730DC8}"/>
                  </a:ext>
                </a:extLst>
              </p:cNvPr>
              <p:cNvPicPr>
                <a:picLocks noChangeAspect="1"/>
              </p:cNvPicPr>
              <p:nvPr/>
            </p:nvPicPr>
            <p:blipFill rotWithShape="1">
              <a:blip r:embed="rId4">
                <a:extLst>
                  <a:ext uri="{28A0092B-C50C-407E-A947-70E740481C1C}">
                    <a14:useLocalDpi xmlns:a14="http://schemas.microsoft.com/office/drawing/2010/main" val="0"/>
                  </a:ext>
                </a:extLst>
              </a:blip>
              <a:srcRect l="40307" t="43617" r="40435" b="44036"/>
              <a:stretch/>
            </p:blipFill>
            <p:spPr>
              <a:xfrm>
                <a:off x="3256468" y="-1"/>
                <a:ext cx="3510994" cy="2251118"/>
              </a:xfrm>
              <a:prstGeom prst="rect">
                <a:avLst/>
              </a:prstGeom>
            </p:spPr>
          </p:pic>
        </p:grpSp>
        <p:cxnSp>
          <p:nvCxnSpPr>
            <p:cNvPr id="3" name="Straight Connector 2">
              <a:extLst>
                <a:ext uri="{FF2B5EF4-FFF2-40B4-BE49-F238E27FC236}">
                  <a16:creationId xmlns:a16="http://schemas.microsoft.com/office/drawing/2014/main" id="{DF5F1510-0885-46A6-AB17-569AC3B3957F}"/>
                </a:ext>
              </a:extLst>
            </p:cNvPr>
            <p:cNvCxnSpPr>
              <a:cxnSpLocks/>
            </p:cNvCxnSpPr>
            <p:nvPr/>
          </p:nvCxnSpPr>
          <p:spPr>
            <a:xfrm>
              <a:off x="-1" y="2747599"/>
              <a:ext cx="75152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A5CC16-9EF3-4CBF-8167-020232D655AF}"/>
                </a:ext>
              </a:extLst>
            </p:cNvPr>
            <p:cNvCxnSpPr>
              <a:cxnSpLocks/>
            </p:cNvCxnSpPr>
            <p:nvPr/>
          </p:nvCxnSpPr>
          <p:spPr>
            <a:xfrm>
              <a:off x="0" y="156814"/>
              <a:ext cx="75152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62DFFC-A2E9-4DDA-98F8-EFE96D61CC83}"/>
                </a:ext>
              </a:extLst>
            </p:cNvPr>
            <p:cNvCxnSpPr>
              <a:cxnSpLocks/>
            </p:cNvCxnSpPr>
            <p:nvPr/>
          </p:nvCxnSpPr>
          <p:spPr>
            <a:xfrm>
              <a:off x="7515224" y="155530"/>
              <a:ext cx="0" cy="25920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C2809596-8784-42B9-9B44-0B94EFA2EDAE}"/>
              </a:ext>
            </a:extLst>
          </p:cNvPr>
          <p:cNvSpPr/>
          <p:nvPr/>
        </p:nvSpPr>
        <p:spPr>
          <a:xfrm>
            <a:off x="3582065" y="409844"/>
            <a:ext cx="445956" cy="584775"/>
          </a:xfrm>
          <a:prstGeom prst="rect">
            <a:avLst/>
          </a:prstGeom>
        </p:spPr>
        <p:txBody>
          <a:bodyPr wrap="none">
            <a:spAutoFit/>
          </a:bodyPr>
          <a:lstStyle/>
          <a:p>
            <a:r>
              <a:rPr lang="en-US" sz="3200" b="1" dirty="0">
                <a:latin typeface="Centaur" panose="02030504050205020304" pitchFamily="18" charset="0"/>
              </a:rPr>
              <a:t>&amp;</a:t>
            </a:r>
          </a:p>
        </p:txBody>
      </p:sp>
      <p:sp>
        <p:nvSpPr>
          <p:cNvPr id="4" name="Rectangle 3">
            <a:extLst>
              <a:ext uri="{FF2B5EF4-FFF2-40B4-BE49-F238E27FC236}">
                <a16:creationId xmlns:a16="http://schemas.microsoft.com/office/drawing/2014/main" id="{FFCBF072-3C63-43D4-81EA-E7B730342967}"/>
              </a:ext>
            </a:extLst>
          </p:cNvPr>
          <p:cNvSpPr/>
          <p:nvPr/>
        </p:nvSpPr>
        <p:spPr>
          <a:xfrm>
            <a:off x="133358" y="2926889"/>
            <a:ext cx="11868139" cy="3539430"/>
          </a:xfrm>
          <a:prstGeom prst="rect">
            <a:avLst/>
          </a:prstGeom>
          <a:solidFill>
            <a:srgbClr val="F73C3E"/>
          </a:solidFill>
          <a:ln>
            <a:solidFill>
              <a:schemeClr val="bg1"/>
            </a:solidFill>
          </a:ln>
        </p:spPr>
        <p:txBody>
          <a:bodyPr wrap="square">
            <a:spAutoFit/>
          </a:bodyPr>
          <a:lstStyle/>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Tommy’s first case began in December 2013 and ended in an appeal decision in 2014 stating that rights require a correlative ability to bear “social duties and responsibilities,” and that chimpanzees lack it. </a:t>
            </a:r>
            <a:endParaRPr lang="en-US" sz="3200" b="1"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endParaRPr lang="en-US" sz="3200" b="1" u="sng"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err="1">
                <a:solidFill>
                  <a:schemeClr val="bg1"/>
                </a:solidFill>
                <a:effectLst>
                  <a:outerShdw blurRad="50800" dist="38100" dir="8100000" algn="tr" rotWithShape="0">
                    <a:prstClr val="black">
                      <a:alpha val="40000"/>
                    </a:prstClr>
                  </a:outerShdw>
                </a:effectLst>
                <a:latin typeface="Centaur" panose="02030504050205020304" pitchFamily="18" charset="0"/>
              </a:rPr>
              <a:t>Kiko’s</a:t>
            </a: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 first case began in December 2013 and ended in an appeal decision in 2015 </a:t>
            </a:r>
            <a:r>
              <a:rPr lang="en-US" sz="3200" dirty="0" err="1">
                <a:solidFill>
                  <a:schemeClr val="bg1"/>
                </a:solidFill>
                <a:effectLst>
                  <a:outerShdw blurRad="50800" dist="38100" dir="8100000" algn="tr" rotWithShape="0">
                    <a:prstClr val="black">
                      <a:alpha val="40000"/>
                    </a:prstClr>
                  </a:outerShdw>
                </a:effectLst>
                <a:latin typeface="Centaur" panose="02030504050205020304" pitchFamily="18" charset="0"/>
              </a:rPr>
              <a:t>staing</a:t>
            </a: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 that seeking transfer to sanctuary was not an appropriate use of habeas corpus since we were not seeking “immediate release.”</a:t>
            </a:r>
          </a:p>
        </p:txBody>
      </p:sp>
    </p:spTree>
    <p:extLst>
      <p:ext uri="{BB962C8B-B14F-4D97-AF65-F5344CB8AC3E}">
        <p14:creationId xmlns:p14="http://schemas.microsoft.com/office/powerpoint/2010/main" val="236210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183E1CF-43BB-40A4-93F9-8F61C54294C0}"/>
              </a:ext>
            </a:extLst>
          </p:cNvPr>
          <p:cNvSpPr txBox="1"/>
          <p:nvPr/>
        </p:nvSpPr>
        <p:spPr>
          <a:xfrm flipH="1">
            <a:off x="3547179" y="419235"/>
            <a:ext cx="1479683" cy="584775"/>
          </a:xfrm>
          <a:prstGeom prst="rect">
            <a:avLst/>
          </a:prstGeom>
          <a:noFill/>
        </p:spPr>
        <p:txBody>
          <a:bodyPr wrap="square" rtlCol="0">
            <a:spAutoFit/>
          </a:bodyPr>
          <a:lstStyle/>
          <a:p>
            <a:r>
              <a:rPr lang="en-US" sz="3200" b="1" dirty="0">
                <a:latin typeface="Centaur" panose="02030504050205020304" pitchFamily="18" charset="0"/>
              </a:rPr>
              <a:t>&amp;</a:t>
            </a:r>
          </a:p>
        </p:txBody>
      </p:sp>
      <p:pic>
        <p:nvPicPr>
          <p:cNvPr id="17" name="Picture 16">
            <a:extLst>
              <a:ext uri="{FF2B5EF4-FFF2-40B4-BE49-F238E27FC236}">
                <a16:creationId xmlns:a16="http://schemas.microsoft.com/office/drawing/2014/main" id="{3DC9B6B2-FA0B-4906-B5EC-58ABF80C08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tretch>
            <a:fillRect/>
          </a:stretch>
        </p:blipFill>
        <p:spPr>
          <a:xfrm>
            <a:off x="9525" y="9525"/>
            <a:ext cx="12110304" cy="6858000"/>
          </a:xfrm>
          <a:prstGeom prst="rect">
            <a:avLst/>
          </a:prstGeom>
          <a:effectLst>
            <a:softEdge rad="152400"/>
          </a:effectLst>
        </p:spPr>
      </p:pic>
      <p:pic>
        <p:nvPicPr>
          <p:cNvPr id="13" name="Picture 12" descr="A close up of a device&#10;&#10;Description automatically generated">
            <a:extLst>
              <a:ext uri="{FF2B5EF4-FFF2-40B4-BE49-F238E27FC236}">
                <a16:creationId xmlns:a16="http://schemas.microsoft.com/office/drawing/2014/main" id="{311EB9D5-CF72-424E-92E2-618DEBAB7288}"/>
              </a:ext>
            </a:extLst>
          </p:cNvPr>
          <p:cNvPicPr>
            <a:picLocks noChangeAspect="1"/>
          </p:cNvPicPr>
          <p:nvPr/>
        </p:nvPicPr>
        <p:blipFill rotWithShape="1">
          <a:blip r:embed="rId4">
            <a:extLst>
              <a:ext uri="{28A0092B-C50C-407E-A947-70E740481C1C}">
                <a14:useLocalDpi xmlns:a14="http://schemas.microsoft.com/office/drawing/2010/main" val="0"/>
              </a:ext>
            </a:extLst>
          </a:blip>
          <a:srcRect l="10941" t="2397" r="10841" b="4088"/>
          <a:stretch/>
        </p:blipFill>
        <p:spPr>
          <a:xfrm>
            <a:off x="1574864" y="0"/>
            <a:ext cx="4410859" cy="6824642"/>
          </a:xfrm>
          <a:prstGeom prst="rect">
            <a:avLst/>
          </a:prstGeom>
        </p:spPr>
      </p:pic>
      <p:pic>
        <p:nvPicPr>
          <p:cNvPr id="16" name="Picture 15" descr="A picture containing photo, text, different&#10;&#10;Description automatically generated">
            <a:extLst>
              <a:ext uri="{FF2B5EF4-FFF2-40B4-BE49-F238E27FC236}">
                <a16:creationId xmlns:a16="http://schemas.microsoft.com/office/drawing/2014/main" id="{A09625CE-23F9-4BDE-9972-05379ECC83EF}"/>
              </a:ext>
            </a:extLst>
          </p:cNvPr>
          <p:cNvPicPr>
            <a:picLocks noChangeAspect="1"/>
          </p:cNvPicPr>
          <p:nvPr/>
        </p:nvPicPr>
        <p:blipFill rotWithShape="1">
          <a:blip r:embed="rId5">
            <a:extLst>
              <a:ext uri="{28A0092B-C50C-407E-A947-70E740481C1C}">
                <a14:useLocalDpi xmlns:a14="http://schemas.microsoft.com/office/drawing/2010/main" val="0"/>
              </a:ext>
            </a:extLst>
          </a:blip>
          <a:srcRect l="11276" t="3541" r="10507" b="2943"/>
          <a:stretch/>
        </p:blipFill>
        <p:spPr>
          <a:xfrm>
            <a:off x="5985723" y="16680"/>
            <a:ext cx="4410858" cy="6824640"/>
          </a:xfrm>
          <a:prstGeom prst="rect">
            <a:avLst/>
          </a:prstGeom>
        </p:spPr>
      </p:pic>
    </p:spTree>
    <p:extLst>
      <p:ext uri="{BB962C8B-B14F-4D97-AF65-F5344CB8AC3E}">
        <p14:creationId xmlns:p14="http://schemas.microsoft.com/office/powerpoint/2010/main" val="951833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C9B6B2-FA0B-4906-B5EC-58ABF80C08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tretch>
            <a:fillRect/>
          </a:stretch>
        </p:blipFill>
        <p:spPr>
          <a:xfrm>
            <a:off x="40848" y="-749"/>
            <a:ext cx="12110304" cy="6858000"/>
          </a:xfrm>
          <a:prstGeom prst="rect">
            <a:avLst/>
          </a:prstGeom>
          <a:effectLst>
            <a:softEdge rad="152400"/>
          </a:effectLst>
        </p:spPr>
      </p:pic>
      <p:grpSp>
        <p:nvGrpSpPr>
          <p:cNvPr id="13" name="Group 12">
            <a:extLst>
              <a:ext uri="{FF2B5EF4-FFF2-40B4-BE49-F238E27FC236}">
                <a16:creationId xmlns:a16="http://schemas.microsoft.com/office/drawing/2014/main" id="{495DCEAC-5C7C-4732-8282-259CBDB93F51}"/>
              </a:ext>
            </a:extLst>
          </p:cNvPr>
          <p:cNvGrpSpPr/>
          <p:nvPr/>
        </p:nvGrpSpPr>
        <p:grpSpPr>
          <a:xfrm>
            <a:off x="7806843" y="755370"/>
            <a:ext cx="4008469" cy="5367808"/>
            <a:chOff x="6376746" y="295274"/>
            <a:chExt cx="4952248" cy="6319145"/>
          </a:xfrm>
        </p:grpSpPr>
        <p:pic>
          <p:nvPicPr>
            <p:cNvPr id="5" name="Picture 4" descr="A close up of text on a white background&#10;&#10;Description generated with very high confidence">
              <a:extLst>
                <a:ext uri="{FF2B5EF4-FFF2-40B4-BE49-F238E27FC236}">
                  <a16:creationId xmlns:a16="http://schemas.microsoft.com/office/drawing/2014/main" id="{D7CF9B1A-3CC3-4BFE-AD79-3122BF860D9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76746" y="295274"/>
              <a:ext cx="4647448" cy="6014345"/>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lose up of text on a white background&#10;&#10;Description generated with very high confidence">
              <a:extLst>
                <a:ext uri="{FF2B5EF4-FFF2-40B4-BE49-F238E27FC236}">
                  <a16:creationId xmlns:a16="http://schemas.microsoft.com/office/drawing/2014/main" id="{F5B8EB60-7BA3-4B43-8530-B3AF7A66A2E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29146" y="447674"/>
              <a:ext cx="4647448" cy="6014345"/>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close up of text on a white background&#10;&#10;Description generated with very high confidence">
              <a:extLst>
                <a:ext uri="{FF2B5EF4-FFF2-40B4-BE49-F238E27FC236}">
                  <a16:creationId xmlns:a16="http://schemas.microsoft.com/office/drawing/2014/main" id="{7DFADE1E-9830-4ACA-B9DB-524009CDF36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81546" y="600074"/>
              <a:ext cx="4647448" cy="6014345"/>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6" name="TextBox 5">
            <a:extLst>
              <a:ext uri="{FF2B5EF4-FFF2-40B4-BE49-F238E27FC236}">
                <a16:creationId xmlns:a16="http://schemas.microsoft.com/office/drawing/2014/main" id="{CCFB6BC5-3D0F-443C-ABA4-BBDE2011870D}"/>
              </a:ext>
            </a:extLst>
          </p:cNvPr>
          <p:cNvSpPr txBox="1"/>
          <p:nvPr/>
        </p:nvSpPr>
        <p:spPr>
          <a:xfrm>
            <a:off x="227912" y="1350612"/>
            <a:ext cx="7515224" cy="4031873"/>
          </a:xfrm>
          <a:prstGeom prst="rect">
            <a:avLst/>
          </a:prstGeom>
          <a:solidFill>
            <a:srgbClr val="F73C3E"/>
          </a:solidFill>
          <a:ln>
            <a:solidFill>
              <a:schemeClr val="bg1"/>
            </a:solidFill>
          </a:ln>
        </p:spPr>
        <p:txBody>
          <a:bodyPr wrap="square" rtlCol="0">
            <a:spAutoFit/>
          </a:bodyPr>
          <a:lstStyle/>
          <a:p>
            <a:pPr algn="ctr"/>
            <a:r>
              <a:rPr lang="en-US" sz="3200" b="1" dirty="0">
                <a:solidFill>
                  <a:schemeClr val="bg1"/>
                </a:solidFill>
                <a:latin typeface="Centaur" panose="02030504050205020304" pitchFamily="18" charset="0"/>
              </a:rPr>
              <a:t>On May 8, 2018, Judge Eugene Fahey of the New York Court of Appeals issued an opinion in</a:t>
            </a:r>
            <a:r>
              <a:rPr lang="en-US" sz="3200" b="1" i="1" dirty="0">
                <a:solidFill>
                  <a:schemeClr val="bg1"/>
                </a:solidFill>
                <a:latin typeface="Centaur" panose="02030504050205020304" pitchFamily="18" charset="0"/>
              </a:rPr>
              <a:t> Nonhuman Rights Project v. </a:t>
            </a:r>
            <a:r>
              <a:rPr lang="en-US" sz="3200" b="1" i="1" dirty="0" err="1">
                <a:solidFill>
                  <a:schemeClr val="bg1"/>
                </a:solidFill>
                <a:latin typeface="Centaur" panose="02030504050205020304" pitchFamily="18" charset="0"/>
              </a:rPr>
              <a:t>Lavery</a:t>
            </a:r>
            <a:r>
              <a:rPr lang="en-US" sz="3200" b="1" dirty="0">
                <a:solidFill>
                  <a:schemeClr val="bg1"/>
                </a:solidFill>
                <a:latin typeface="Centaur" panose="02030504050205020304" pitchFamily="18" charset="0"/>
              </a:rPr>
              <a:t>,  which begins:</a:t>
            </a:r>
          </a:p>
          <a:p>
            <a:pPr algn="ctr"/>
            <a:r>
              <a:rPr lang="en-US" sz="3200" b="1" i="1" dirty="0">
                <a:solidFill>
                  <a:schemeClr val="bg1"/>
                </a:solidFill>
                <a:latin typeface="Centaur" panose="02030504050205020304" pitchFamily="18" charset="0"/>
              </a:rPr>
              <a:t>“The inadequacy of the law as a vehicle to address some of the most difficult ethical dilemmas is on display in this matter.”</a:t>
            </a:r>
          </a:p>
          <a:p>
            <a:endParaRPr lang="en-US" sz="3200" b="1" dirty="0">
              <a:solidFill>
                <a:schemeClr val="bg1"/>
              </a:solidFill>
              <a:latin typeface="Centaur" panose="02030504050205020304" pitchFamily="18" charset="0"/>
            </a:endParaRPr>
          </a:p>
        </p:txBody>
      </p:sp>
      <p:cxnSp>
        <p:nvCxnSpPr>
          <p:cNvPr id="23" name="Straight Connector 22">
            <a:extLst>
              <a:ext uri="{FF2B5EF4-FFF2-40B4-BE49-F238E27FC236}">
                <a16:creationId xmlns:a16="http://schemas.microsoft.com/office/drawing/2014/main" id="{0515D5B6-98F9-431A-B3C1-B9DDB517F7CF}"/>
              </a:ext>
            </a:extLst>
          </p:cNvPr>
          <p:cNvCxnSpPr>
            <a:cxnSpLocks/>
          </p:cNvCxnSpPr>
          <p:nvPr/>
        </p:nvCxnSpPr>
        <p:spPr>
          <a:xfrm>
            <a:off x="0" y="6743370"/>
            <a:ext cx="75152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957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C9B6B2-FA0B-4906-B5EC-58ABF80C08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tretch>
            <a:fillRect/>
          </a:stretch>
        </p:blipFill>
        <p:spPr>
          <a:xfrm>
            <a:off x="40848" y="-10274"/>
            <a:ext cx="12110304" cy="6858000"/>
          </a:xfrm>
          <a:prstGeom prst="rect">
            <a:avLst/>
          </a:prstGeom>
          <a:effectLst>
            <a:softEdge rad="152400"/>
          </a:effectLst>
        </p:spPr>
      </p:pic>
      <p:pic>
        <p:nvPicPr>
          <p:cNvPr id="19" name="Picture 18" descr="A close up of text on a white background&#10;&#10;Description generated with very high confidence">
            <a:extLst>
              <a:ext uri="{FF2B5EF4-FFF2-40B4-BE49-F238E27FC236}">
                <a16:creationId xmlns:a16="http://schemas.microsoft.com/office/drawing/2014/main" id="{5BB80356-60EF-4C20-A8AB-54F5ABBD96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6171" y="551571"/>
            <a:ext cx="1898558" cy="2456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close up of text on a white background&#10;&#10;Description generated with very high confidence">
            <a:extLst>
              <a:ext uri="{FF2B5EF4-FFF2-40B4-BE49-F238E27FC236}">
                <a16:creationId xmlns:a16="http://schemas.microsoft.com/office/drawing/2014/main" id="{99002D26-3989-4779-B960-E45C780EE2BA}"/>
              </a:ext>
            </a:extLst>
          </p:cNvPr>
          <p:cNvPicPr>
            <a:picLocks noChangeAspect="1"/>
          </p:cNvPicPr>
          <p:nvPr/>
        </p:nvPicPr>
        <p:blipFill rotWithShape="1">
          <a:blip r:embed="rId5">
            <a:extLst>
              <a:ext uri="{28A0092B-C50C-407E-A947-70E740481C1C}">
                <a14:useLocalDpi xmlns:a14="http://schemas.microsoft.com/office/drawing/2010/main" val="0"/>
              </a:ext>
            </a:extLst>
          </a:blip>
          <a:srcRect l="7219" t="47083" r="6774" b="38204"/>
          <a:stretch/>
        </p:blipFill>
        <p:spPr>
          <a:xfrm>
            <a:off x="1549593" y="632842"/>
            <a:ext cx="10095716" cy="223501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20" descr="A close up of text on a white background&#10;&#10;Description generated with very high confidence">
            <a:extLst>
              <a:ext uri="{FF2B5EF4-FFF2-40B4-BE49-F238E27FC236}">
                <a16:creationId xmlns:a16="http://schemas.microsoft.com/office/drawing/2014/main" id="{FF59761B-6107-459A-A272-DC2CDE5535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36171" y="3448665"/>
            <a:ext cx="1898558" cy="2456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close up of text on a white background&#10;&#10;Description generated with very high confidence">
            <a:extLst>
              <a:ext uri="{FF2B5EF4-FFF2-40B4-BE49-F238E27FC236}">
                <a16:creationId xmlns:a16="http://schemas.microsoft.com/office/drawing/2014/main" id="{7BE9537B-B0D4-475C-8A58-7208188760D4}"/>
              </a:ext>
            </a:extLst>
          </p:cNvPr>
          <p:cNvPicPr>
            <a:picLocks noChangeAspect="1"/>
          </p:cNvPicPr>
          <p:nvPr/>
        </p:nvPicPr>
        <p:blipFill rotWithShape="1">
          <a:blip r:embed="rId7">
            <a:extLst>
              <a:ext uri="{28A0092B-C50C-407E-A947-70E740481C1C}">
                <a14:useLocalDpi xmlns:a14="http://schemas.microsoft.com/office/drawing/2010/main" val="0"/>
              </a:ext>
            </a:extLst>
          </a:blip>
          <a:srcRect l="7402" t="69444" r="7942" b="15139"/>
          <a:stretch/>
        </p:blipFill>
        <p:spPr>
          <a:xfrm>
            <a:off x="1549593" y="3352426"/>
            <a:ext cx="10095716" cy="22894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3" name="TextBox 22">
            <a:extLst>
              <a:ext uri="{FF2B5EF4-FFF2-40B4-BE49-F238E27FC236}">
                <a16:creationId xmlns:a16="http://schemas.microsoft.com/office/drawing/2014/main" id="{74D29999-C023-43A6-8D1D-ADC00522E2D9}"/>
              </a:ext>
            </a:extLst>
          </p:cNvPr>
          <p:cNvSpPr txBox="1"/>
          <p:nvPr/>
        </p:nvSpPr>
        <p:spPr>
          <a:xfrm>
            <a:off x="2445249" y="6025791"/>
            <a:ext cx="9746751" cy="830997"/>
          </a:xfrm>
          <a:prstGeom prst="rect">
            <a:avLst/>
          </a:prstGeom>
          <a:solidFill>
            <a:srgbClr val="F73C3E"/>
          </a:solidFill>
        </p:spPr>
        <p:txBody>
          <a:bodyPr wrap="square" rtlCol="0">
            <a:spAutoFit/>
          </a:bodyPr>
          <a:lstStyle/>
          <a:p>
            <a:r>
              <a:rPr lang="en-US" sz="2400" b="1" i="1" dirty="0">
                <a:solidFill>
                  <a:schemeClr val="bg1"/>
                </a:solidFill>
                <a:latin typeface="Centaur" panose="02030504050205020304" pitchFamily="18" charset="0"/>
              </a:rPr>
              <a:t>Nonhuman Rights Project, Inc., on Behalf of Tommy v. </a:t>
            </a:r>
            <a:r>
              <a:rPr lang="en-US" sz="2400" b="1" i="1" dirty="0" err="1">
                <a:solidFill>
                  <a:schemeClr val="bg1"/>
                </a:solidFill>
                <a:latin typeface="Centaur" panose="02030504050205020304" pitchFamily="18" charset="0"/>
              </a:rPr>
              <a:t>Lavery</a:t>
            </a:r>
            <a:r>
              <a:rPr lang="en-US" sz="2400" b="1" dirty="0">
                <a:solidFill>
                  <a:schemeClr val="bg1"/>
                </a:solidFill>
                <a:latin typeface="Centaur" panose="02030504050205020304" pitchFamily="18" charset="0"/>
              </a:rPr>
              <a:t>, </a:t>
            </a:r>
          </a:p>
          <a:p>
            <a:r>
              <a:rPr lang="en-US" sz="2400" b="1" dirty="0">
                <a:solidFill>
                  <a:schemeClr val="bg1"/>
                </a:solidFill>
                <a:latin typeface="Centaur" panose="02030504050205020304" pitchFamily="18" charset="0"/>
              </a:rPr>
              <a:t>31 N.Y.3d 1054 (May 8, 2018) (“</a:t>
            </a:r>
            <a:r>
              <a:rPr lang="en-US" sz="2400" b="1" i="1" dirty="0">
                <a:solidFill>
                  <a:schemeClr val="bg1"/>
                </a:solidFill>
                <a:latin typeface="Centaur" panose="02030504050205020304" pitchFamily="18" charset="0"/>
              </a:rPr>
              <a:t>Tommy</a:t>
            </a:r>
            <a:r>
              <a:rPr lang="en-US" sz="2400" b="1" dirty="0">
                <a:solidFill>
                  <a:schemeClr val="bg1"/>
                </a:solidFill>
                <a:latin typeface="Centaur" panose="02030504050205020304" pitchFamily="18" charset="0"/>
              </a:rPr>
              <a:t>”) (Eugene Fahey,</a:t>
            </a:r>
            <a:r>
              <a:rPr lang="en-US" sz="2400" b="1" i="1" dirty="0">
                <a:solidFill>
                  <a:schemeClr val="bg1"/>
                </a:solidFill>
                <a:latin typeface="Centaur" panose="02030504050205020304" pitchFamily="18" charset="0"/>
              </a:rPr>
              <a:t> </a:t>
            </a:r>
            <a:r>
              <a:rPr lang="en-US" sz="2400" b="1" dirty="0">
                <a:solidFill>
                  <a:schemeClr val="bg1"/>
                </a:solidFill>
                <a:latin typeface="Centaur" panose="02030504050205020304" pitchFamily="18" charset="0"/>
              </a:rPr>
              <a:t>J</a:t>
            </a:r>
            <a:r>
              <a:rPr lang="en-US" sz="2400" b="1" i="1" dirty="0">
                <a:solidFill>
                  <a:schemeClr val="bg1"/>
                </a:solidFill>
                <a:latin typeface="Centaur" panose="02030504050205020304" pitchFamily="18" charset="0"/>
              </a:rPr>
              <a:t>., </a:t>
            </a:r>
            <a:r>
              <a:rPr lang="en-US" sz="2400" b="1" dirty="0">
                <a:solidFill>
                  <a:schemeClr val="bg1"/>
                </a:solidFill>
                <a:latin typeface="Centaur" panose="02030504050205020304" pitchFamily="18" charset="0"/>
              </a:rPr>
              <a:t>concurring)</a:t>
            </a:r>
          </a:p>
        </p:txBody>
      </p:sp>
    </p:spTree>
    <p:extLst>
      <p:ext uri="{BB962C8B-B14F-4D97-AF65-F5344CB8AC3E}">
        <p14:creationId xmlns:p14="http://schemas.microsoft.com/office/powerpoint/2010/main" val="2633282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C9B6B2-FA0B-4906-B5EC-58ABF80C08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tretch>
            <a:fillRect/>
          </a:stretch>
        </p:blipFill>
        <p:spPr>
          <a:xfrm>
            <a:off x="40848" y="-20548"/>
            <a:ext cx="12110304" cy="6858000"/>
          </a:xfrm>
          <a:prstGeom prst="rect">
            <a:avLst/>
          </a:prstGeom>
          <a:effectLst>
            <a:softEdge rad="152400"/>
          </a:effectLst>
        </p:spPr>
      </p:pic>
      <p:sp>
        <p:nvSpPr>
          <p:cNvPr id="23" name="TextBox 22">
            <a:extLst>
              <a:ext uri="{FF2B5EF4-FFF2-40B4-BE49-F238E27FC236}">
                <a16:creationId xmlns:a16="http://schemas.microsoft.com/office/drawing/2014/main" id="{74D29999-C023-43A6-8D1D-ADC00522E2D9}"/>
              </a:ext>
            </a:extLst>
          </p:cNvPr>
          <p:cNvSpPr txBox="1"/>
          <p:nvPr/>
        </p:nvSpPr>
        <p:spPr>
          <a:xfrm>
            <a:off x="2445249" y="6025791"/>
            <a:ext cx="9746751" cy="830997"/>
          </a:xfrm>
          <a:prstGeom prst="rect">
            <a:avLst/>
          </a:prstGeom>
          <a:solidFill>
            <a:srgbClr val="F73C3E"/>
          </a:solidFill>
        </p:spPr>
        <p:txBody>
          <a:bodyPr wrap="square" rtlCol="0">
            <a:spAutoFit/>
          </a:bodyPr>
          <a:lstStyle/>
          <a:p>
            <a:r>
              <a:rPr lang="en-US" sz="2400" b="1" i="1" dirty="0">
                <a:solidFill>
                  <a:schemeClr val="bg1"/>
                </a:solidFill>
                <a:latin typeface="Centaur" panose="02030504050205020304" pitchFamily="18" charset="0"/>
              </a:rPr>
              <a:t>Nonhuman Rights Project, Inc., on Behalf of Tommy v. </a:t>
            </a:r>
            <a:r>
              <a:rPr lang="en-US" sz="2400" b="1" i="1" dirty="0" err="1">
                <a:solidFill>
                  <a:schemeClr val="bg1"/>
                </a:solidFill>
                <a:latin typeface="Centaur" panose="02030504050205020304" pitchFamily="18" charset="0"/>
              </a:rPr>
              <a:t>Lavery</a:t>
            </a:r>
            <a:r>
              <a:rPr lang="en-US" sz="2400" b="1" dirty="0">
                <a:solidFill>
                  <a:schemeClr val="bg1"/>
                </a:solidFill>
                <a:latin typeface="Centaur" panose="02030504050205020304" pitchFamily="18" charset="0"/>
              </a:rPr>
              <a:t>, </a:t>
            </a:r>
          </a:p>
          <a:p>
            <a:r>
              <a:rPr lang="en-US" sz="2400" b="1" dirty="0">
                <a:solidFill>
                  <a:schemeClr val="bg1"/>
                </a:solidFill>
                <a:latin typeface="Centaur" panose="02030504050205020304" pitchFamily="18" charset="0"/>
              </a:rPr>
              <a:t>31 N.Y.3d 1054 (May 8, 2018) (“</a:t>
            </a:r>
            <a:r>
              <a:rPr lang="en-US" sz="2400" b="1" i="1" dirty="0">
                <a:solidFill>
                  <a:schemeClr val="bg1"/>
                </a:solidFill>
                <a:latin typeface="Centaur" panose="02030504050205020304" pitchFamily="18" charset="0"/>
              </a:rPr>
              <a:t>Tommy</a:t>
            </a:r>
            <a:r>
              <a:rPr lang="en-US" sz="2400" b="1" dirty="0">
                <a:solidFill>
                  <a:schemeClr val="bg1"/>
                </a:solidFill>
                <a:latin typeface="Centaur" panose="02030504050205020304" pitchFamily="18" charset="0"/>
              </a:rPr>
              <a:t>”) (Eugene Fahey,</a:t>
            </a:r>
            <a:r>
              <a:rPr lang="en-US" sz="2400" b="1" i="1" dirty="0">
                <a:solidFill>
                  <a:schemeClr val="bg1"/>
                </a:solidFill>
                <a:latin typeface="Centaur" panose="02030504050205020304" pitchFamily="18" charset="0"/>
              </a:rPr>
              <a:t> </a:t>
            </a:r>
            <a:r>
              <a:rPr lang="en-US" sz="2400" b="1" dirty="0">
                <a:solidFill>
                  <a:schemeClr val="bg1"/>
                </a:solidFill>
                <a:latin typeface="Centaur" panose="02030504050205020304" pitchFamily="18" charset="0"/>
              </a:rPr>
              <a:t>J</a:t>
            </a:r>
            <a:r>
              <a:rPr lang="en-US" sz="2400" b="1" i="1" dirty="0">
                <a:solidFill>
                  <a:schemeClr val="bg1"/>
                </a:solidFill>
                <a:latin typeface="Centaur" panose="02030504050205020304" pitchFamily="18" charset="0"/>
              </a:rPr>
              <a:t>., </a:t>
            </a:r>
            <a:r>
              <a:rPr lang="en-US" sz="2400" b="1" dirty="0">
                <a:solidFill>
                  <a:schemeClr val="bg1"/>
                </a:solidFill>
                <a:latin typeface="Centaur" panose="02030504050205020304" pitchFamily="18" charset="0"/>
              </a:rPr>
              <a:t>concurring)</a:t>
            </a:r>
          </a:p>
        </p:txBody>
      </p:sp>
      <p:pic>
        <p:nvPicPr>
          <p:cNvPr id="8" name="Picture 7">
            <a:extLst>
              <a:ext uri="{FF2B5EF4-FFF2-40B4-BE49-F238E27FC236}">
                <a16:creationId xmlns:a16="http://schemas.microsoft.com/office/drawing/2014/main" id="{D9DA5BF7-5A2E-4688-A28A-89E3053E8E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3448" y="1612496"/>
            <a:ext cx="2276464" cy="2946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F733BFC-B342-4DA1-A493-5DAA7103441B}"/>
              </a:ext>
            </a:extLst>
          </p:cNvPr>
          <p:cNvPicPr>
            <a:picLocks noChangeAspect="1"/>
          </p:cNvPicPr>
          <p:nvPr/>
        </p:nvPicPr>
        <p:blipFill rotWithShape="1">
          <a:blip r:embed="rId5">
            <a:extLst>
              <a:ext uri="{28A0092B-C50C-407E-A947-70E740481C1C}">
                <a14:useLocalDpi xmlns:a14="http://schemas.microsoft.com/office/drawing/2010/main" val="0"/>
              </a:ext>
            </a:extLst>
          </a:blip>
          <a:srcRect l="8661" t="50974" r="9808" b="41667"/>
          <a:stretch/>
        </p:blipFill>
        <p:spPr>
          <a:xfrm>
            <a:off x="1839076" y="3797377"/>
            <a:ext cx="9659479" cy="11283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screenshot of a cell phone&#10;&#10;Description generated with high confidence">
            <a:extLst>
              <a:ext uri="{FF2B5EF4-FFF2-40B4-BE49-F238E27FC236}">
                <a16:creationId xmlns:a16="http://schemas.microsoft.com/office/drawing/2014/main" id="{BA5C43C6-E4A5-4CE4-9BEC-3FD1BDD318D4}"/>
              </a:ext>
            </a:extLst>
          </p:cNvPr>
          <p:cNvPicPr>
            <a:picLocks noChangeAspect="1"/>
          </p:cNvPicPr>
          <p:nvPr/>
        </p:nvPicPr>
        <p:blipFill rotWithShape="1">
          <a:blip r:embed="rId5">
            <a:extLst>
              <a:ext uri="{28A0092B-C50C-407E-A947-70E740481C1C}">
                <a14:useLocalDpi xmlns:a14="http://schemas.microsoft.com/office/drawing/2010/main" val="0"/>
              </a:ext>
            </a:extLst>
          </a:blip>
          <a:srcRect l="8057" t="4286" r="6261" b="75854"/>
          <a:stretch/>
        </p:blipFill>
        <p:spPr>
          <a:xfrm>
            <a:off x="1828802" y="660016"/>
            <a:ext cx="9639109" cy="27421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22785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C9B6B2-FA0B-4906-B5EC-58ABF80C08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tretch>
            <a:fillRect/>
          </a:stretch>
        </p:blipFill>
        <p:spPr>
          <a:xfrm>
            <a:off x="40848" y="-20548"/>
            <a:ext cx="12110304" cy="6858000"/>
          </a:xfrm>
          <a:prstGeom prst="rect">
            <a:avLst/>
          </a:prstGeom>
          <a:effectLst>
            <a:softEdge rad="152400"/>
          </a:effectLst>
        </p:spPr>
      </p:pic>
      <p:sp>
        <p:nvSpPr>
          <p:cNvPr id="23" name="TextBox 22">
            <a:extLst>
              <a:ext uri="{FF2B5EF4-FFF2-40B4-BE49-F238E27FC236}">
                <a16:creationId xmlns:a16="http://schemas.microsoft.com/office/drawing/2014/main" id="{74D29999-C023-43A6-8D1D-ADC00522E2D9}"/>
              </a:ext>
            </a:extLst>
          </p:cNvPr>
          <p:cNvSpPr txBox="1"/>
          <p:nvPr/>
        </p:nvSpPr>
        <p:spPr>
          <a:xfrm>
            <a:off x="2445249" y="6025791"/>
            <a:ext cx="9746751" cy="830997"/>
          </a:xfrm>
          <a:prstGeom prst="rect">
            <a:avLst/>
          </a:prstGeom>
          <a:solidFill>
            <a:srgbClr val="F73C3E"/>
          </a:solidFill>
        </p:spPr>
        <p:txBody>
          <a:bodyPr wrap="square" rtlCol="0">
            <a:spAutoFit/>
          </a:bodyPr>
          <a:lstStyle/>
          <a:p>
            <a:r>
              <a:rPr lang="en-US" sz="2400" b="1" i="1" dirty="0">
                <a:solidFill>
                  <a:schemeClr val="bg1"/>
                </a:solidFill>
                <a:latin typeface="Centaur" panose="02030504050205020304" pitchFamily="18" charset="0"/>
              </a:rPr>
              <a:t>Nonhuman Rights Project, Inc., on Behalf of Tommy v. </a:t>
            </a:r>
            <a:r>
              <a:rPr lang="en-US" sz="2400" b="1" i="1" dirty="0" err="1">
                <a:solidFill>
                  <a:schemeClr val="bg1"/>
                </a:solidFill>
                <a:latin typeface="Centaur" panose="02030504050205020304" pitchFamily="18" charset="0"/>
              </a:rPr>
              <a:t>Lavery</a:t>
            </a:r>
            <a:r>
              <a:rPr lang="en-US" sz="2400" b="1" dirty="0">
                <a:solidFill>
                  <a:schemeClr val="bg1"/>
                </a:solidFill>
                <a:latin typeface="Centaur" panose="02030504050205020304" pitchFamily="18" charset="0"/>
              </a:rPr>
              <a:t>, </a:t>
            </a:r>
          </a:p>
          <a:p>
            <a:r>
              <a:rPr lang="en-US" sz="2400" b="1" dirty="0">
                <a:solidFill>
                  <a:schemeClr val="bg1"/>
                </a:solidFill>
                <a:latin typeface="Centaur" panose="02030504050205020304" pitchFamily="18" charset="0"/>
              </a:rPr>
              <a:t>31 N.Y.3d 1054 (May 8, 2018) (“</a:t>
            </a:r>
            <a:r>
              <a:rPr lang="en-US" sz="2400" b="1" i="1" dirty="0">
                <a:solidFill>
                  <a:schemeClr val="bg1"/>
                </a:solidFill>
                <a:latin typeface="Centaur" panose="02030504050205020304" pitchFamily="18" charset="0"/>
              </a:rPr>
              <a:t>Tommy</a:t>
            </a:r>
            <a:r>
              <a:rPr lang="en-US" sz="2400" b="1" dirty="0">
                <a:solidFill>
                  <a:schemeClr val="bg1"/>
                </a:solidFill>
                <a:latin typeface="Centaur" panose="02030504050205020304" pitchFamily="18" charset="0"/>
              </a:rPr>
              <a:t>”) (Eugene Fahey,</a:t>
            </a:r>
            <a:r>
              <a:rPr lang="en-US" sz="2400" b="1" i="1" dirty="0">
                <a:solidFill>
                  <a:schemeClr val="bg1"/>
                </a:solidFill>
                <a:latin typeface="Centaur" panose="02030504050205020304" pitchFamily="18" charset="0"/>
              </a:rPr>
              <a:t> </a:t>
            </a:r>
            <a:r>
              <a:rPr lang="en-US" sz="2400" b="1" dirty="0">
                <a:solidFill>
                  <a:schemeClr val="bg1"/>
                </a:solidFill>
                <a:latin typeface="Centaur" panose="02030504050205020304" pitchFamily="18" charset="0"/>
              </a:rPr>
              <a:t>J</a:t>
            </a:r>
            <a:r>
              <a:rPr lang="en-US" sz="2400" b="1" i="1" dirty="0">
                <a:solidFill>
                  <a:schemeClr val="bg1"/>
                </a:solidFill>
                <a:latin typeface="Centaur" panose="02030504050205020304" pitchFamily="18" charset="0"/>
              </a:rPr>
              <a:t>., </a:t>
            </a:r>
            <a:r>
              <a:rPr lang="en-US" sz="2400" b="1" dirty="0">
                <a:solidFill>
                  <a:schemeClr val="bg1"/>
                </a:solidFill>
                <a:latin typeface="Centaur" panose="02030504050205020304" pitchFamily="18" charset="0"/>
              </a:rPr>
              <a:t>concurring)</a:t>
            </a:r>
          </a:p>
        </p:txBody>
      </p:sp>
      <p:pic>
        <p:nvPicPr>
          <p:cNvPr id="8" name="Picture 7">
            <a:extLst>
              <a:ext uri="{FF2B5EF4-FFF2-40B4-BE49-F238E27FC236}">
                <a16:creationId xmlns:a16="http://schemas.microsoft.com/office/drawing/2014/main" id="{D9DA5BF7-5A2E-4688-A28A-89E3053E8E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3448" y="1635520"/>
            <a:ext cx="2276464" cy="2946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close up of text on a white background&#10;&#10;Description generated with very high confidence">
            <a:extLst>
              <a:ext uri="{FF2B5EF4-FFF2-40B4-BE49-F238E27FC236}">
                <a16:creationId xmlns:a16="http://schemas.microsoft.com/office/drawing/2014/main" id="{20BB9C1B-4EEB-4BDE-B7ED-5E35D80315D2}"/>
              </a:ext>
            </a:extLst>
          </p:cNvPr>
          <p:cNvPicPr>
            <a:picLocks noChangeAspect="1"/>
          </p:cNvPicPr>
          <p:nvPr/>
        </p:nvPicPr>
        <p:blipFill rotWithShape="1">
          <a:blip r:embed="rId5">
            <a:extLst>
              <a:ext uri="{28A0092B-C50C-407E-A947-70E740481C1C}">
                <a14:useLocalDpi xmlns:a14="http://schemas.microsoft.com/office/drawing/2010/main" val="0"/>
              </a:ext>
            </a:extLst>
          </a:blip>
          <a:srcRect l="5149" t="13632" r="5278" b="52510"/>
          <a:stretch/>
        </p:blipFill>
        <p:spPr>
          <a:xfrm>
            <a:off x="1495626" y="421240"/>
            <a:ext cx="10191252" cy="49853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52247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2">
            <a:extLst>
              <a:ext uri="{28A0092B-C50C-407E-A947-70E740481C1C}">
                <a14:useLocalDpi xmlns:a14="http://schemas.microsoft.com/office/drawing/2010/main" val="0"/>
              </a:ext>
            </a:extLst>
          </a:blip>
          <a:srcRect t="4451"/>
          <a:stretch/>
        </p:blipFill>
        <p:spPr>
          <a:xfrm>
            <a:off x="2564818" y="0"/>
            <a:ext cx="7062365" cy="6748041"/>
          </a:xfrm>
          <a:prstGeom prst="rect">
            <a:avLst/>
          </a:prstGeom>
        </p:spPr>
      </p:pic>
    </p:spTree>
    <p:extLst>
      <p:ext uri="{BB962C8B-B14F-4D97-AF65-F5344CB8AC3E}">
        <p14:creationId xmlns:p14="http://schemas.microsoft.com/office/powerpoint/2010/main" val="2912588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C9B6B2-FA0B-4906-B5EC-58ABF80C08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tretch>
            <a:fillRect/>
          </a:stretch>
        </p:blipFill>
        <p:spPr>
          <a:xfrm>
            <a:off x="40848" y="0"/>
            <a:ext cx="12110304" cy="6858000"/>
          </a:xfrm>
          <a:prstGeom prst="rect">
            <a:avLst/>
          </a:prstGeom>
          <a:effectLst>
            <a:softEdge rad="152400"/>
          </a:effectLst>
        </p:spPr>
      </p:pic>
      <p:pic>
        <p:nvPicPr>
          <p:cNvPr id="3" name="Picture 2" descr="A close up of an animal&#10;&#10;Description generated with very high confidence">
            <a:extLst>
              <a:ext uri="{FF2B5EF4-FFF2-40B4-BE49-F238E27FC236}">
                <a16:creationId xmlns:a16="http://schemas.microsoft.com/office/drawing/2014/main" id="{1C29DDEF-D6B7-4E58-85B7-DF6128DF9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592" y="257541"/>
            <a:ext cx="4119165" cy="6342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angle"/>
          </a:sp3d>
        </p:spPr>
      </p:pic>
      <p:sp>
        <p:nvSpPr>
          <p:cNvPr id="5" name="TextBox 4">
            <a:extLst>
              <a:ext uri="{FF2B5EF4-FFF2-40B4-BE49-F238E27FC236}">
                <a16:creationId xmlns:a16="http://schemas.microsoft.com/office/drawing/2014/main" id="{84C6CCCB-D873-4ABD-804C-91A939FFEC77}"/>
              </a:ext>
            </a:extLst>
          </p:cNvPr>
          <p:cNvSpPr txBox="1"/>
          <p:nvPr/>
        </p:nvSpPr>
        <p:spPr>
          <a:xfrm>
            <a:off x="5137079" y="382012"/>
            <a:ext cx="5989834" cy="6093976"/>
          </a:xfrm>
          <a:prstGeom prst="rect">
            <a:avLst/>
          </a:prstGeom>
          <a:solidFill>
            <a:srgbClr val="F73C3E"/>
          </a:solidFill>
          <a:ln>
            <a:solidFill>
              <a:schemeClr val="bg1"/>
            </a:solidFill>
          </a:ln>
        </p:spPr>
        <p:txBody>
          <a:bodyPr wrap="square" rtlCol="0">
            <a:spAutoFit/>
          </a:bodyPr>
          <a:lstStyle/>
          <a:p>
            <a:pPr algn="just"/>
            <a:r>
              <a:rPr lang="en-US" sz="3000" dirty="0">
                <a:solidFill>
                  <a:schemeClr val="bg1"/>
                </a:solidFill>
                <a:latin typeface="Centaur" panose="02030504050205020304" pitchFamily="18" charset="0"/>
              </a:rPr>
              <a:t>“We write as a diverse group of philosophers who share the conviction that if the concept of ‘personhood’ is being employed by the courts to determine whether to extend or deny the writs of habeas corpus, they should employ a consistent and reasonable definition of ‘personhood’ and ‘persons.’ We believe that the previous judgements offered by the Third, Fourth, and First Departments of the Appellate Division of the New York Supreme Court applied inconsistent definitions of ‘personhood.’” </a:t>
            </a:r>
          </a:p>
        </p:txBody>
      </p:sp>
    </p:spTree>
    <p:extLst>
      <p:ext uri="{BB962C8B-B14F-4D97-AF65-F5344CB8AC3E}">
        <p14:creationId xmlns:p14="http://schemas.microsoft.com/office/powerpoint/2010/main" val="1099794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C9B6B2-FA0B-4906-B5EC-58ABF80C08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tretch>
            <a:fillRect/>
          </a:stretch>
        </p:blipFill>
        <p:spPr>
          <a:xfrm>
            <a:off x="40848" y="-51370"/>
            <a:ext cx="12110304" cy="6858000"/>
          </a:xfrm>
          <a:prstGeom prst="rect">
            <a:avLst/>
          </a:prstGeom>
          <a:effectLst>
            <a:softEdge rad="152400"/>
          </a:effectLst>
        </p:spPr>
      </p:pic>
      <p:sp>
        <p:nvSpPr>
          <p:cNvPr id="23" name="TextBox 22">
            <a:extLst>
              <a:ext uri="{FF2B5EF4-FFF2-40B4-BE49-F238E27FC236}">
                <a16:creationId xmlns:a16="http://schemas.microsoft.com/office/drawing/2014/main" id="{74D29999-C023-43A6-8D1D-ADC00522E2D9}"/>
              </a:ext>
            </a:extLst>
          </p:cNvPr>
          <p:cNvSpPr txBox="1"/>
          <p:nvPr/>
        </p:nvSpPr>
        <p:spPr>
          <a:xfrm>
            <a:off x="2445249" y="6025791"/>
            <a:ext cx="9746751" cy="830997"/>
          </a:xfrm>
          <a:prstGeom prst="rect">
            <a:avLst/>
          </a:prstGeom>
          <a:solidFill>
            <a:srgbClr val="F73C3E"/>
          </a:solidFill>
        </p:spPr>
        <p:txBody>
          <a:bodyPr wrap="square" rtlCol="0">
            <a:spAutoFit/>
          </a:bodyPr>
          <a:lstStyle/>
          <a:p>
            <a:r>
              <a:rPr lang="en-US" sz="2400" b="1" i="1" dirty="0">
                <a:solidFill>
                  <a:schemeClr val="bg1"/>
                </a:solidFill>
                <a:latin typeface="Centaur" panose="02030504050205020304" pitchFamily="18" charset="0"/>
              </a:rPr>
              <a:t>Nonhuman Rights Project, Inc., on Behalf of Tommy v. </a:t>
            </a:r>
            <a:r>
              <a:rPr lang="en-US" sz="2400" b="1" i="1" dirty="0" err="1">
                <a:solidFill>
                  <a:schemeClr val="bg1"/>
                </a:solidFill>
                <a:latin typeface="Centaur" panose="02030504050205020304" pitchFamily="18" charset="0"/>
              </a:rPr>
              <a:t>Lavery</a:t>
            </a:r>
            <a:r>
              <a:rPr lang="en-US" sz="2400" b="1" dirty="0">
                <a:solidFill>
                  <a:schemeClr val="bg1"/>
                </a:solidFill>
                <a:latin typeface="Centaur" panose="02030504050205020304" pitchFamily="18" charset="0"/>
              </a:rPr>
              <a:t>, </a:t>
            </a:r>
          </a:p>
          <a:p>
            <a:r>
              <a:rPr lang="en-US" sz="2400" b="1" dirty="0">
                <a:solidFill>
                  <a:schemeClr val="bg1"/>
                </a:solidFill>
                <a:latin typeface="Centaur" panose="02030504050205020304" pitchFamily="18" charset="0"/>
              </a:rPr>
              <a:t>31 N.Y.3d 1054 (May 8, 2018) (“</a:t>
            </a:r>
            <a:r>
              <a:rPr lang="en-US" sz="2400" b="1" i="1" dirty="0">
                <a:solidFill>
                  <a:schemeClr val="bg1"/>
                </a:solidFill>
                <a:latin typeface="Centaur" panose="02030504050205020304" pitchFamily="18" charset="0"/>
              </a:rPr>
              <a:t>Tommy</a:t>
            </a:r>
            <a:r>
              <a:rPr lang="en-US" sz="2400" b="1" dirty="0">
                <a:solidFill>
                  <a:schemeClr val="bg1"/>
                </a:solidFill>
                <a:latin typeface="Centaur" panose="02030504050205020304" pitchFamily="18" charset="0"/>
              </a:rPr>
              <a:t>”) (Eugene Fahey,</a:t>
            </a:r>
            <a:r>
              <a:rPr lang="en-US" sz="2400" b="1" i="1" dirty="0">
                <a:solidFill>
                  <a:schemeClr val="bg1"/>
                </a:solidFill>
                <a:latin typeface="Centaur" panose="02030504050205020304" pitchFamily="18" charset="0"/>
              </a:rPr>
              <a:t> </a:t>
            </a:r>
            <a:r>
              <a:rPr lang="en-US" sz="2400" b="1" dirty="0">
                <a:solidFill>
                  <a:schemeClr val="bg1"/>
                </a:solidFill>
                <a:latin typeface="Centaur" panose="02030504050205020304" pitchFamily="18" charset="0"/>
              </a:rPr>
              <a:t>J</a:t>
            </a:r>
            <a:r>
              <a:rPr lang="en-US" sz="2400" b="1" i="1" dirty="0">
                <a:solidFill>
                  <a:schemeClr val="bg1"/>
                </a:solidFill>
                <a:latin typeface="Centaur" panose="02030504050205020304" pitchFamily="18" charset="0"/>
              </a:rPr>
              <a:t>., </a:t>
            </a:r>
            <a:r>
              <a:rPr lang="en-US" sz="2400" b="1" dirty="0">
                <a:solidFill>
                  <a:schemeClr val="bg1"/>
                </a:solidFill>
                <a:latin typeface="Centaur" panose="02030504050205020304" pitchFamily="18" charset="0"/>
              </a:rPr>
              <a:t>concurring)</a:t>
            </a:r>
          </a:p>
        </p:txBody>
      </p:sp>
      <p:pic>
        <p:nvPicPr>
          <p:cNvPr id="8" name="Picture 7">
            <a:extLst>
              <a:ext uri="{FF2B5EF4-FFF2-40B4-BE49-F238E27FC236}">
                <a16:creationId xmlns:a16="http://schemas.microsoft.com/office/drawing/2014/main" id="{D9DA5BF7-5A2E-4688-A28A-89E3053E8E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3448" y="1622966"/>
            <a:ext cx="2276464" cy="2946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close up of text on a white background&#10;&#10;Description generated with very high confidence">
            <a:extLst>
              <a:ext uri="{FF2B5EF4-FFF2-40B4-BE49-F238E27FC236}">
                <a16:creationId xmlns:a16="http://schemas.microsoft.com/office/drawing/2014/main" id="{20BB9C1B-4EEB-4BDE-B7ED-5E35D80315D2}"/>
              </a:ext>
            </a:extLst>
          </p:cNvPr>
          <p:cNvPicPr>
            <a:picLocks noChangeAspect="1"/>
          </p:cNvPicPr>
          <p:nvPr/>
        </p:nvPicPr>
        <p:blipFill rotWithShape="1">
          <a:blip r:embed="rId5">
            <a:extLst>
              <a:ext uri="{28A0092B-C50C-407E-A947-70E740481C1C}">
                <a14:useLocalDpi xmlns:a14="http://schemas.microsoft.com/office/drawing/2010/main" val="0"/>
              </a:ext>
            </a:extLst>
          </a:blip>
          <a:srcRect l="6744" t="47466" r="3683" b="18676"/>
          <a:stretch/>
        </p:blipFill>
        <p:spPr>
          <a:xfrm>
            <a:off x="1505900" y="452065"/>
            <a:ext cx="10191252" cy="49853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60752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4565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C9B6B2-FA0B-4906-B5EC-58ABF80C08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tretch>
            <a:fillRect/>
          </a:stretch>
        </p:blipFill>
        <p:spPr>
          <a:xfrm>
            <a:off x="40848" y="9525"/>
            <a:ext cx="12110304" cy="6858000"/>
          </a:xfrm>
          <a:prstGeom prst="rect">
            <a:avLst/>
          </a:prstGeom>
          <a:effectLst>
            <a:softEdge rad="152400"/>
          </a:effectLst>
        </p:spPr>
      </p:pic>
      <p:pic>
        <p:nvPicPr>
          <p:cNvPr id="4" name="Picture 3" descr="A close up of an animal&#10;&#10;Description automatically generated">
            <a:extLst>
              <a:ext uri="{FF2B5EF4-FFF2-40B4-BE49-F238E27FC236}">
                <a16:creationId xmlns:a16="http://schemas.microsoft.com/office/drawing/2014/main" id="{BF48ECBB-B3FA-424F-B8A9-7BAE05D9A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149" y="0"/>
            <a:ext cx="6886576" cy="6840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8766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A8F7ED-18D8-4E3C-AC3F-28C2E57796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060" b="24690"/>
          <a:stretch/>
        </p:blipFill>
        <p:spPr>
          <a:xfrm>
            <a:off x="395419" y="222423"/>
            <a:ext cx="11401162" cy="6413155"/>
          </a:xfrm>
          <a:prstGeom prst="rect">
            <a:avLst/>
          </a:prstGeom>
        </p:spPr>
      </p:pic>
    </p:spTree>
    <p:extLst>
      <p:ext uri="{BB962C8B-B14F-4D97-AF65-F5344CB8AC3E}">
        <p14:creationId xmlns:p14="http://schemas.microsoft.com/office/powerpoint/2010/main" val="4278626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0653DC-E27F-4175-A12E-C830E0199C66}"/>
              </a:ext>
            </a:extLst>
          </p:cNvPr>
          <p:cNvPicPr>
            <a:picLocks noChangeAspect="1"/>
          </p:cNvPicPr>
          <p:nvPr/>
        </p:nvPicPr>
        <p:blipFill rotWithShape="1">
          <a:blip r:embed="rId2">
            <a:extLst>
              <a:ext uri="{28A0092B-C50C-407E-A947-70E740481C1C}">
                <a14:useLocalDpi xmlns:a14="http://schemas.microsoft.com/office/drawing/2010/main" val="0"/>
              </a:ext>
            </a:extLst>
          </a:blip>
          <a:srcRect l="53925" t="59213" r="16870" b="23967"/>
          <a:stretch/>
        </p:blipFill>
        <p:spPr>
          <a:xfrm>
            <a:off x="0" y="349319"/>
            <a:ext cx="5219272" cy="2804847"/>
          </a:xfrm>
          <a:prstGeom prst="rect">
            <a:avLst/>
          </a:prstGeom>
          <a:ln>
            <a:solidFill>
              <a:schemeClr val="bg1"/>
            </a:solidFill>
          </a:ln>
        </p:spPr>
      </p:pic>
      <p:pic>
        <p:nvPicPr>
          <p:cNvPr id="6" name="Picture 5" descr="A picture containing dog, tree, outdoor, animal&#10;&#10;Description generated with very high confidence">
            <a:extLst>
              <a:ext uri="{FF2B5EF4-FFF2-40B4-BE49-F238E27FC236}">
                <a16:creationId xmlns:a16="http://schemas.microsoft.com/office/drawing/2014/main" id="{9909BB58-8684-4282-8067-A5E00F02E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844" y="349319"/>
            <a:ext cx="4639638" cy="3116175"/>
          </a:xfrm>
          <a:prstGeom prst="rect">
            <a:avLst/>
          </a:prstGeom>
          <a:ln>
            <a:noFill/>
          </a:ln>
          <a:effectLst>
            <a:outerShdw blurRad="292100" dist="139700" dir="2700000" algn="tl" rotWithShape="0">
              <a:srgbClr val="333333">
                <a:alpha val="65000"/>
              </a:srgbClr>
            </a:outerShdw>
          </a:effectLst>
        </p:spPr>
      </p:pic>
      <p:pic>
        <p:nvPicPr>
          <p:cNvPr id="8" name="Picture 7" descr="A person riding a elephant&#10;&#10;Description generated with high confidence">
            <a:extLst>
              <a:ext uri="{FF2B5EF4-FFF2-40B4-BE49-F238E27FC236}">
                <a16:creationId xmlns:a16="http://schemas.microsoft.com/office/drawing/2014/main" id="{CAF1BCCD-993A-44D8-A9C5-D816260127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45" y="3622060"/>
            <a:ext cx="4520127" cy="301178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F29F8118-728B-4F87-BFC3-872CD33A6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3152" y="3622060"/>
            <a:ext cx="3921588" cy="30117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94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9" name="Picture 8" descr="A close up of a map&#10;&#10;Description generated with high confidence">
            <a:extLst>
              <a:ext uri="{FF2B5EF4-FFF2-40B4-BE49-F238E27FC236}">
                <a16:creationId xmlns:a16="http://schemas.microsoft.com/office/drawing/2014/main" id="{11DC3E79-A640-45D8-B710-6D161DE155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Layer>
                </a14:imgProps>
              </a:ext>
              <a:ext uri="{28A0092B-C50C-407E-A947-70E740481C1C}">
                <a14:useLocalDpi xmlns:a14="http://schemas.microsoft.com/office/drawing/2010/main" val="0"/>
              </a:ext>
            </a:extLst>
          </a:blip>
          <a:stretch>
            <a:fillRect/>
          </a:stretch>
        </p:blipFill>
        <p:spPr>
          <a:xfrm>
            <a:off x="0" y="10274"/>
            <a:ext cx="12192000" cy="6858000"/>
          </a:xfrm>
          <a:prstGeom prst="rect">
            <a:avLst/>
          </a:prstGeom>
        </p:spPr>
      </p:pic>
      <p:pic>
        <p:nvPicPr>
          <p:cNvPr id="27" name="Picture 26">
            <a:extLst>
              <a:ext uri="{FF2B5EF4-FFF2-40B4-BE49-F238E27FC236}">
                <a16:creationId xmlns:a16="http://schemas.microsoft.com/office/drawing/2014/main" id="{A8B44A9C-BBA1-47F8-B5E1-1E4A16EB304A}"/>
              </a:ext>
            </a:extLst>
          </p:cNvPr>
          <p:cNvPicPr>
            <a:picLocks noChangeAspect="1"/>
          </p:cNvPicPr>
          <p:nvPr/>
        </p:nvPicPr>
        <p:blipFill rotWithShape="1">
          <a:blip r:embed="rId4">
            <a:extLst>
              <a:ext uri="{28A0092B-C50C-407E-A947-70E740481C1C}">
                <a14:useLocalDpi xmlns:a14="http://schemas.microsoft.com/office/drawing/2010/main" val="0"/>
              </a:ext>
            </a:extLst>
          </a:blip>
          <a:srcRect l="70498" t="44034" r="72" b="41119"/>
          <a:stretch/>
        </p:blipFill>
        <p:spPr>
          <a:xfrm>
            <a:off x="-1522" y="472810"/>
            <a:ext cx="5332021" cy="2689720"/>
          </a:xfrm>
          <a:prstGeom prst="rect">
            <a:avLst/>
          </a:prstGeom>
          <a:ln>
            <a:solidFill>
              <a:schemeClr val="bg1"/>
            </a:solidFill>
          </a:ln>
        </p:spPr>
      </p:pic>
      <p:pic>
        <p:nvPicPr>
          <p:cNvPr id="6" name="Picture 5" descr="A baby elephant standing next to a building&#10;&#10;Description automatically generated">
            <a:extLst>
              <a:ext uri="{FF2B5EF4-FFF2-40B4-BE49-F238E27FC236}">
                <a16:creationId xmlns:a16="http://schemas.microsoft.com/office/drawing/2014/main" id="{45B47BEB-6E4B-42EE-843B-2F209C8E2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1331" y="1409699"/>
            <a:ext cx="6425115" cy="4818837"/>
          </a:xfrm>
          <a:prstGeom prst="rect">
            <a:avLst/>
          </a:prstGeom>
          <a:ln>
            <a:solidFill>
              <a:schemeClr val="tx1"/>
            </a:solidFill>
          </a:ln>
          <a:effectLst>
            <a:outerShdw blurRad="292100" dist="139700" dir="2700000" algn="tl" rotWithShape="0">
              <a:srgbClr val="333333">
                <a:alpha val="65000"/>
              </a:srgbClr>
            </a:outerShdw>
          </a:effectLst>
          <a:scene3d>
            <a:camera prst="orthographicFront"/>
            <a:lightRig rig="threePt" dir="t"/>
          </a:scene3d>
          <a:sp3d z="215900"/>
        </p:spPr>
      </p:pic>
    </p:spTree>
    <p:extLst>
      <p:ext uri="{BB962C8B-B14F-4D97-AF65-F5344CB8AC3E}">
        <p14:creationId xmlns:p14="http://schemas.microsoft.com/office/powerpoint/2010/main" val="1465755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9" name="Picture 8" descr="A close up of a map&#10;&#10;Description generated with high confidence">
            <a:extLst>
              <a:ext uri="{FF2B5EF4-FFF2-40B4-BE49-F238E27FC236}">
                <a16:creationId xmlns:a16="http://schemas.microsoft.com/office/drawing/2014/main" id="{11DC3E79-A640-45D8-B710-6D161DE155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23922023-FEEB-445B-AC1E-59FBFF50DFF3}"/>
              </a:ext>
            </a:extLst>
          </p:cNvPr>
          <p:cNvGrpSpPr/>
          <p:nvPr/>
        </p:nvGrpSpPr>
        <p:grpSpPr>
          <a:xfrm>
            <a:off x="8536062" y="510640"/>
            <a:ext cx="3066131" cy="5045922"/>
            <a:chOff x="5857734" y="106333"/>
            <a:chExt cx="2335502" cy="4284324"/>
          </a:xfrm>
          <a:effectLst>
            <a:glow rad="63500">
              <a:schemeClr val="accent6">
                <a:satMod val="175000"/>
                <a:alpha val="40000"/>
              </a:schemeClr>
            </a:glow>
          </a:effectLst>
        </p:grpSpPr>
        <p:pic>
          <p:nvPicPr>
            <p:cNvPr id="11" name="Picture 10" descr="A picture containing monitor, car, iPod, electronics&#10;&#10;Description generated with very high confidence">
              <a:extLst>
                <a:ext uri="{FF2B5EF4-FFF2-40B4-BE49-F238E27FC236}">
                  <a16:creationId xmlns:a16="http://schemas.microsoft.com/office/drawing/2014/main" id="{88CA76A3-0ADB-4C7D-ACA2-E6BD49061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5418">
              <a:off x="5857734" y="106333"/>
              <a:ext cx="2335502" cy="428432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8" name="Picture 17">
              <a:extLst>
                <a:ext uri="{FF2B5EF4-FFF2-40B4-BE49-F238E27FC236}">
                  <a16:creationId xmlns:a16="http://schemas.microsoft.com/office/drawing/2014/main" id="{F7317E3C-A48A-47CF-9CB5-7C855710F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7063">
              <a:off x="6003899" y="384093"/>
              <a:ext cx="1985863" cy="3852091"/>
            </a:xfrm>
            <a:prstGeom prst="roundRect">
              <a:avLst>
                <a:gd name="adj" fmla="val 11251"/>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grpSp>
        <p:nvGrpSpPr>
          <p:cNvPr id="14" name="Group 13">
            <a:extLst>
              <a:ext uri="{FF2B5EF4-FFF2-40B4-BE49-F238E27FC236}">
                <a16:creationId xmlns:a16="http://schemas.microsoft.com/office/drawing/2014/main" id="{1D3570DB-EA53-4F74-A8D2-130BF3EE8E92}"/>
              </a:ext>
            </a:extLst>
          </p:cNvPr>
          <p:cNvGrpSpPr/>
          <p:nvPr/>
        </p:nvGrpSpPr>
        <p:grpSpPr>
          <a:xfrm rot="21257214">
            <a:off x="5798456" y="533129"/>
            <a:ext cx="3412428" cy="5016562"/>
            <a:chOff x="834637" y="165991"/>
            <a:chExt cx="2695179" cy="4427672"/>
          </a:xfrm>
        </p:grpSpPr>
        <p:pic>
          <p:nvPicPr>
            <p:cNvPr id="3" name="Picture 2" descr="A picture containing monitor, car, iPod, electronics&#10;&#10;Description generated with very high confidence">
              <a:extLst>
                <a:ext uri="{FF2B5EF4-FFF2-40B4-BE49-F238E27FC236}">
                  <a16:creationId xmlns:a16="http://schemas.microsoft.com/office/drawing/2014/main" id="{702F35B0-B76F-433C-8444-6DFC43FAD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83826">
              <a:off x="834637" y="165991"/>
              <a:ext cx="2695179" cy="4427672"/>
            </a:xfrm>
            <a:prstGeom prst="rect">
              <a:avLst/>
            </a:prstGeom>
            <a:ln>
              <a:noFill/>
            </a:ln>
            <a:effectLst>
              <a:reflection blurRad="12700" stA="30000" endPos="9000" dist="5000" dir="5400000" sy="-100000" algn="bl" rotWithShape="0"/>
            </a:effectLst>
            <a:scene3d>
              <a:camera prst="perspectiveContrastingLeftFacing">
                <a:rot lat="300000" lon="19800000" rev="0"/>
              </a:camera>
              <a:lightRig rig="threePt" dir="t">
                <a:rot lat="0" lon="0" rev="2700000"/>
              </a:lightRig>
            </a:scene3d>
            <a:sp3d prstMaterial="metal">
              <a:bevelT w="63500" h="50800"/>
            </a:sp3d>
          </p:spPr>
        </p:pic>
        <p:pic>
          <p:nvPicPr>
            <p:cNvPr id="6" name="Picture 5" descr="A elephant that is standing in the grass&#10;&#10;Description generated with very high confidence">
              <a:extLst>
                <a:ext uri="{FF2B5EF4-FFF2-40B4-BE49-F238E27FC236}">
                  <a16:creationId xmlns:a16="http://schemas.microsoft.com/office/drawing/2014/main" id="{1CFED7A4-45C8-4B3A-BA31-024A85DB5F45}"/>
                </a:ext>
              </a:extLst>
            </p:cNvPr>
            <p:cNvPicPr>
              <a:picLocks noChangeAspect="1"/>
            </p:cNvPicPr>
            <p:nvPr/>
          </p:nvPicPr>
          <p:blipFill>
            <a:blip r:embed="rId6">
              <a:alphaModFix amt="96000"/>
              <a:extLst>
                <a:ext uri="{28A0092B-C50C-407E-A947-70E740481C1C}">
                  <a14:useLocalDpi xmlns:a14="http://schemas.microsoft.com/office/drawing/2010/main" val="0"/>
                </a:ext>
              </a:extLst>
            </a:blip>
            <a:stretch>
              <a:fillRect/>
            </a:stretch>
          </p:blipFill>
          <p:spPr>
            <a:xfrm rot="20683826">
              <a:off x="1103755" y="548339"/>
              <a:ext cx="2230696" cy="37398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rstMaterial="metal">
              <a:bevelT w="63500" h="50800"/>
            </a:sp3d>
          </p:spPr>
        </p:pic>
      </p:grpSp>
      <p:sp>
        <p:nvSpPr>
          <p:cNvPr id="26" name="TextBox 25">
            <a:extLst>
              <a:ext uri="{FF2B5EF4-FFF2-40B4-BE49-F238E27FC236}">
                <a16:creationId xmlns:a16="http://schemas.microsoft.com/office/drawing/2014/main" id="{C21E9341-18A5-4A4A-95A7-DB80495954D1}"/>
              </a:ext>
            </a:extLst>
          </p:cNvPr>
          <p:cNvSpPr txBox="1"/>
          <p:nvPr/>
        </p:nvSpPr>
        <p:spPr>
          <a:xfrm>
            <a:off x="344463" y="779252"/>
            <a:ext cx="5528363" cy="4524315"/>
          </a:xfrm>
          <a:prstGeom prst="rect">
            <a:avLst/>
          </a:prstGeom>
          <a:solidFill>
            <a:srgbClr val="F73C3E"/>
          </a:solidFill>
          <a:ln>
            <a:solidFill>
              <a:schemeClr val="bg1"/>
            </a:solidFill>
          </a:ln>
        </p:spPr>
        <p:txBody>
          <a:bodyPr wrap="square" rtlCol="0">
            <a:spAutoFit/>
          </a:bodyPr>
          <a:lstStyle/>
          <a:p>
            <a:pPr algn="ctr"/>
            <a:r>
              <a:rPr lang="en-US" sz="3200" dirty="0">
                <a:solidFill>
                  <a:schemeClr val="bg1"/>
                </a:solidFill>
                <a:latin typeface="Centaur" panose="02030504050205020304" pitchFamily="18" charset="0"/>
              </a:rPr>
              <a:t>Armed with Judge Fahey’s concurring opinion, as well as another recent case from an upstate New York appellate court referring to the personhood of nonhuman animals as a matter of “common knowledge” (</a:t>
            </a:r>
            <a:r>
              <a:rPr lang="en-US" sz="3200" i="1" dirty="0">
                <a:solidFill>
                  <a:schemeClr val="bg1"/>
                </a:solidFill>
                <a:latin typeface="Centaur" panose="02030504050205020304" pitchFamily="18" charset="0"/>
              </a:rPr>
              <a:t>People v. Graves</a:t>
            </a:r>
            <a:r>
              <a:rPr lang="en-US" sz="3200" dirty="0">
                <a:solidFill>
                  <a:schemeClr val="bg1"/>
                </a:solidFill>
                <a:latin typeface="Centaur" panose="02030504050205020304" pitchFamily="18" charset="0"/>
              </a:rPr>
              <a:t>), the </a:t>
            </a:r>
            <a:r>
              <a:rPr lang="en-US" sz="3200" dirty="0" err="1">
                <a:solidFill>
                  <a:schemeClr val="bg1"/>
                </a:solidFill>
                <a:latin typeface="Centaur" panose="02030504050205020304" pitchFamily="18" charset="0"/>
              </a:rPr>
              <a:t>NhRP</a:t>
            </a:r>
            <a:r>
              <a:rPr lang="en-US" sz="3200" dirty="0">
                <a:solidFill>
                  <a:schemeClr val="bg1"/>
                </a:solidFill>
                <a:latin typeface="Centaur" panose="02030504050205020304" pitchFamily="18" charset="0"/>
              </a:rPr>
              <a:t> filed a habeas petition for Happy on October 2, 2018.</a:t>
            </a:r>
          </a:p>
        </p:txBody>
      </p:sp>
    </p:spTree>
    <p:extLst>
      <p:ext uri="{BB962C8B-B14F-4D97-AF65-F5344CB8AC3E}">
        <p14:creationId xmlns:p14="http://schemas.microsoft.com/office/powerpoint/2010/main" val="4213807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9" name="Picture 8" descr="A close up of a map&#10;&#10;Description generated with high confidence">
            <a:extLst>
              <a:ext uri="{FF2B5EF4-FFF2-40B4-BE49-F238E27FC236}">
                <a16:creationId xmlns:a16="http://schemas.microsoft.com/office/drawing/2014/main" id="{11DC3E79-A640-45D8-B710-6D161DE155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blue screen&#10;&#10;Description automatically generated">
            <a:extLst>
              <a:ext uri="{FF2B5EF4-FFF2-40B4-BE49-F238E27FC236}">
                <a16:creationId xmlns:a16="http://schemas.microsoft.com/office/drawing/2014/main" id="{B9C4E33C-2DE6-4D08-999F-C733E0B11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2" y="-27980"/>
            <a:ext cx="12369801" cy="6958013"/>
          </a:xfrm>
          <a:prstGeom prst="rect">
            <a:avLst/>
          </a:prstGeom>
        </p:spPr>
      </p:pic>
    </p:spTree>
    <p:extLst>
      <p:ext uri="{BB962C8B-B14F-4D97-AF65-F5344CB8AC3E}">
        <p14:creationId xmlns:p14="http://schemas.microsoft.com/office/powerpoint/2010/main" val="1484471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9" name="Picture 8" descr="A close up of a map&#10;&#10;Description generated with high confidence">
            <a:extLst>
              <a:ext uri="{FF2B5EF4-FFF2-40B4-BE49-F238E27FC236}">
                <a16:creationId xmlns:a16="http://schemas.microsoft.com/office/drawing/2014/main" id="{11DC3E79-A640-45D8-B710-6D161DE155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ground, tree, animal, outdoor&#10;&#10;Description automatically generated">
            <a:extLst>
              <a:ext uri="{FF2B5EF4-FFF2-40B4-BE49-F238E27FC236}">
                <a16:creationId xmlns:a16="http://schemas.microsoft.com/office/drawing/2014/main" id="{73767DC3-A353-4333-B711-7BF9E5B69B0B}"/>
              </a:ext>
            </a:extLst>
          </p:cNvPr>
          <p:cNvPicPr>
            <a:picLocks noChangeAspect="1"/>
          </p:cNvPicPr>
          <p:nvPr/>
        </p:nvPicPr>
        <p:blipFill rotWithShape="1">
          <a:blip r:embed="rId4">
            <a:extLst>
              <a:ext uri="{28A0092B-C50C-407E-A947-70E740481C1C}">
                <a14:useLocalDpi xmlns:a14="http://schemas.microsoft.com/office/drawing/2010/main" val="0"/>
              </a:ext>
            </a:extLst>
          </a:blip>
          <a:srcRect l="6944" r="9167"/>
          <a:stretch/>
        </p:blipFill>
        <p:spPr>
          <a:xfrm>
            <a:off x="6438900" y="96511"/>
            <a:ext cx="5591175" cy="6664977"/>
          </a:xfrm>
          <a:prstGeom prst="rect">
            <a:avLst/>
          </a:prstGeom>
          <a:ln w="38100">
            <a:solidFill>
              <a:schemeClr val="tx1"/>
            </a:solidFill>
          </a:ln>
        </p:spPr>
      </p:pic>
      <p:pic>
        <p:nvPicPr>
          <p:cNvPr id="3" name="Picture 2" descr="A close up of an elephant&#10;&#10;Description automatically generated">
            <a:extLst>
              <a:ext uri="{FF2B5EF4-FFF2-40B4-BE49-F238E27FC236}">
                <a16:creationId xmlns:a16="http://schemas.microsoft.com/office/drawing/2014/main" id="{860CE9B2-8180-49B5-8693-D8C9F2FE7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27" y="1425575"/>
            <a:ext cx="6597648" cy="32988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6329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2">
            <a:extLst>
              <a:ext uri="{28A0092B-C50C-407E-A947-70E740481C1C}">
                <a14:useLocalDpi xmlns:a14="http://schemas.microsoft.com/office/drawing/2010/main" val="0"/>
              </a:ext>
            </a:extLst>
          </a:blip>
          <a:srcRect l="16516" t="44622" r="59648" b="29686"/>
          <a:stretch/>
        </p:blipFill>
        <p:spPr>
          <a:xfrm>
            <a:off x="1924157" y="133764"/>
            <a:ext cx="2000037" cy="2155881"/>
          </a:xfrm>
          <a:prstGeom prst="rect">
            <a:avLst/>
          </a:prstGeom>
        </p:spPr>
      </p:pic>
      <p:pic>
        <p:nvPicPr>
          <p:cNvPr id="7" name="Picture 6" descr="A close up of text on a white background&#10;&#10;Description generated with very high confidence">
            <a:extLst>
              <a:ext uri="{FF2B5EF4-FFF2-40B4-BE49-F238E27FC236}">
                <a16:creationId xmlns:a16="http://schemas.microsoft.com/office/drawing/2014/main" id="{809C8896-6DE3-4A74-88C4-880F1F68E02A}"/>
              </a:ext>
            </a:extLst>
          </p:cNvPr>
          <p:cNvPicPr>
            <a:picLocks noChangeAspect="1"/>
          </p:cNvPicPr>
          <p:nvPr/>
        </p:nvPicPr>
        <p:blipFill rotWithShape="1">
          <a:blip r:embed="rId3">
            <a:extLst>
              <a:ext uri="{28A0092B-C50C-407E-A947-70E740481C1C}">
                <a14:useLocalDpi xmlns:a14="http://schemas.microsoft.com/office/drawing/2010/main" val="0"/>
              </a:ext>
            </a:extLst>
          </a:blip>
          <a:srcRect l="14462" t="6619" r="14463" b="9901"/>
          <a:stretch/>
        </p:blipFill>
        <p:spPr>
          <a:xfrm>
            <a:off x="6534152" y="57564"/>
            <a:ext cx="4743450" cy="6742872"/>
          </a:xfrm>
          <a:prstGeom prst="rect">
            <a:avLst/>
          </a:prstGeom>
          <a:ln>
            <a:solidFill>
              <a:schemeClr val="tx1"/>
            </a:solidFill>
          </a:ln>
        </p:spPr>
      </p:pic>
      <p:sp>
        <p:nvSpPr>
          <p:cNvPr id="2" name="Rectangle 1">
            <a:extLst>
              <a:ext uri="{FF2B5EF4-FFF2-40B4-BE49-F238E27FC236}">
                <a16:creationId xmlns:a16="http://schemas.microsoft.com/office/drawing/2014/main" id="{044700FD-C56C-427C-A83E-18C8A78105B1}"/>
              </a:ext>
            </a:extLst>
          </p:cNvPr>
          <p:cNvSpPr/>
          <p:nvPr/>
        </p:nvSpPr>
        <p:spPr>
          <a:xfrm>
            <a:off x="333482" y="2460672"/>
            <a:ext cx="5324368" cy="4247317"/>
          </a:xfrm>
          <a:prstGeom prst="rect">
            <a:avLst/>
          </a:prstGeom>
        </p:spPr>
        <p:txBody>
          <a:bodyPr wrap="square">
            <a:spAutoFit/>
          </a:bodyPr>
          <a:lstStyle/>
          <a:p>
            <a:pPr algn="ct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We will launch a campaign for the world’s first nonhuman animal rights ordinance in a major US city in 2019.</a:t>
            </a:r>
          </a:p>
          <a:p>
            <a:pPr algn="ct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It will seek rights to bodily liberty and bodily integrity for chimpanzees and elephants, much the same we are seeking through our lawsuits.</a:t>
            </a:r>
          </a:p>
        </p:txBody>
      </p:sp>
    </p:spTree>
    <p:extLst>
      <p:ext uri="{BB962C8B-B14F-4D97-AF65-F5344CB8AC3E}">
        <p14:creationId xmlns:p14="http://schemas.microsoft.com/office/powerpoint/2010/main" val="1626000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D7E889-C984-4B5C-9351-629AE5DD8C87}"/>
              </a:ext>
            </a:extLst>
          </p:cNvPr>
          <p:cNvGrpSpPr/>
          <p:nvPr/>
        </p:nvGrpSpPr>
        <p:grpSpPr>
          <a:xfrm>
            <a:off x="150471" y="124729"/>
            <a:ext cx="11858565" cy="6608542"/>
            <a:chOff x="150471" y="124729"/>
            <a:chExt cx="11858565" cy="6608542"/>
          </a:xfrm>
        </p:grpSpPr>
        <p:pic>
          <p:nvPicPr>
            <p:cNvPr id="5" name="Picture 4" descr="A close up of text on a black background&#10;&#10;Description generated with very high confidence">
              <a:extLst>
                <a:ext uri="{FF2B5EF4-FFF2-40B4-BE49-F238E27FC236}">
                  <a16:creationId xmlns:a16="http://schemas.microsoft.com/office/drawing/2014/main" id="{3BC16B8E-6911-4D51-895E-473700B03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729" y="124729"/>
              <a:ext cx="6608542" cy="6608542"/>
            </a:xfrm>
            <a:prstGeom prst="rect">
              <a:avLst/>
            </a:prstGeom>
          </p:spPr>
        </p:pic>
        <p:sp>
          <p:nvSpPr>
            <p:cNvPr id="3" name="Rectangle 2">
              <a:extLst>
                <a:ext uri="{FF2B5EF4-FFF2-40B4-BE49-F238E27FC236}">
                  <a16:creationId xmlns:a16="http://schemas.microsoft.com/office/drawing/2014/main" id="{9286B4F2-094C-40BB-9808-384A38A326BB}"/>
                </a:ext>
              </a:extLst>
            </p:cNvPr>
            <p:cNvSpPr/>
            <p:nvPr/>
          </p:nvSpPr>
          <p:spPr>
            <a:xfrm>
              <a:off x="150471" y="124729"/>
              <a:ext cx="2641258" cy="6608542"/>
            </a:xfrm>
            <a:prstGeom prst="rect">
              <a:avLst/>
            </a:prstGeom>
            <a:solidFill>
              <a:srgbClr val="545654"/>
            </a:solidFill>
            <a:ln>
              <a:solidFill>
                <a:srgbClr val="545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198056-DC5D-4C5E-9DA5-8906F4A1B27C}"/>
                </a:ext>
              </a:extLst>
            </p:cNvPr>
            <p:cNvSpPr/>
            <p:nvPr/>
          </p:nvSpPr>
          <p:spPr>
            <a:xfrm>
              <a:off x="9367778" y="124729"/>
              <a:ext cx="2641258" cy="6608542"/>
            </a:xfrm>
            <a:prstGeom prst="rect">
              <a:avLst/>
            </a:prstGeom>
            <a:solidFill>
              <a:srgbClr val="545654"/>
            </a:solidFill>
            <a:ln>
              <a:solidFill>
                <a:srgbClr val="5456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5473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2">
            <a:extLst>
              <a:ext uri="{28A0092B-C50C-407E-A947-70E740481C1C}">
                <a14:useLocalDpi xmlns:a14="http://schemas.microsoft.com/office/drawing/2010/main" val="0"/>
              </a:ext>
            </a:extLst>
          </a:blip>
          <a:srcRect l="60733" t="44132" r="15431" b="30176"/>
          <a:stretch/>
        </p:blipFill>
        <p:spPr>
          <a:xfrm>
            <a:off x="5095982" y="268820"/>
            <a:ext cx="2000037" cy="215588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3AB0E168-4A08-4CC8-B66E-2EBB1AAAE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48" y="320257"/>
            <a:ext cx="4349750" cy="62174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Rectangle 7">
            <a:extLst>
              <a:ext uri="{FF2B5EF4-FFF2-40B4-BE49-F238E27FC236}">
                <a16:creationId xmlns:a16="http://schemas.microsoft.com/office/drawing/2014/main" id="{3104CC8E-16CD-46C9-B335-830968DC0C1B}"/>
              </a:ext>
            </a:extLst>
          </p:cNvPr>
          <p:cNvSpPr/>
          <p:nvPr/>
        </p:nvSpPr>
        <p:spPr>
          <a:xfrm>
            <a:off x="5745252" y="2900660"/>
            <a:ext cx="6096000" cy="2554545"/>
          </a:xfrm>
          <a:prstGeom prst="rect">
            <a:avLst/>
          </a:prstGeom>
        </p:spPr>
        <p:txBody>
          <a:bodyPr>
            <a:spAutoFit/>
          </a:bodyPr>
          <a:lstStyle/>
          <a:p>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Our work is the subject of the 2016 Pennebaker </a:t>
            </a:r>
            <a:r>
              <a:rPr lang="en-US" sz="3200" dirty="0" err="1">
                <a:solidFill>
                  <a:schemeClr val="bg1"/>
                </a:solidFill>
                <a:effectLst>
                  <a:outerShdw blurRad="50800" dist="38100" dir="8100000" algn="tr" rotWithShape="0">
                    <a:prstClr val="black">
                      <a:alpha val="40000"/>
                    </a:prstClr>
                  </a:outerShdw>
                </a:effectLst>
                <a:latin typeface="Centaur" panose="02030504050205020304" pitchFamily="18" charset="0"/>
              </a:rPr>
              <a:t>Hegedus</a:t>
            </a: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/HBO documentary film Unlocking the Cage, which has been seen by millions around the world.</a:t>
            </a:r>
            <a:endParaRPr lang="en-US" sz="3200" dirty="0"/>
          </a:p>
        </p:txBody>
      </p:sp>
    </p:spTree>
    <p:extLst>
      <p:ext uri="{BB962C8B-B14F-4D97-AF65-F5344CB8AC3E}">
        <p14:creationId xmlns:p14="http://schemas.microsoft.com/office/powerpoint/2010/main" val="2944846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D1830-984A-4A81-8D3B-D93574EFA191}"/>
              </a:ext>
            </a:extLst>
          </p:cNvPr>
          <p:cNvSpPr/>
          <p:nvPr/>
        </p:nvSpPr>
        <p:spPr>
          <a:xfrm>
            <a:off x="857250" y="300335"/>
            <a:ext cx="10915650" cy="6001643"/>
          </a:xfrm>
          <a:prstGeom prst="rect">
            <a:avLst/>
          </a:prstGeom>
        </p:spPr>
        <p:txBody>
          <a:bodyPr wrap="square">
            <a:spAutoFit/>
          </a:bodyPr>
          <a:lstStyle/>
          <a:p>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We work with lawyers in over a dozen countries assisting them finding ways to work within their legal systems to create meaningful rights for nonhuman animals in their countries.</a:t>
            </a:r>
          </a:p>
          <a:p>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In Argentina in 2016, a court declared Cecilia, a chimpanzee, a “nonhuman legal person” and order her sent to a sanctuary.</a:t>
            </a:r>
          </a:p>
          <a:p>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In 2014, the Indian Supreme Court recognized the personhood (if not the rights) of all nonhuman animals in the country. </a:t>
            </a:r>
          </a:p>
          <a:p>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Around the world, rivers, national parks, and recently in Colombia the Amazon rainforest have been declared “legal persons” with rights. </a:t>
            </a:r>
            <a:endParaRPr lang="en-US" dirty="0"/>
          </a:p>
        </p:txBody>
      </p:sp>
    </p:spTree>
    <p:extLst>
      <p:ext uri="{BB962C8B-B14F-4D97-AF65-F5344CB8AC3E}">
        <p14:creationId xmlns:p14="http://schemas.microsoft.com/office/powerpoint/2010/main" val="3738097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5" name="Picture 4" descr="A close up of a person&#10;&#10;Description generated with very high confidence">
            <a:extLst>
              <a:ext uri="{FF2B5EF4-FFF2-40B4-BE49-F238E27FC236}">
                <a16:creationId xmlns:a16="http://schemas.microsoft.com/office/drawing/2014/main" id="{53C7A328-62A6-4E4E-96AD-53338CCE9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4242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2">
            <a:extLst>
              <a:ext uri="{28A0092B-C50C-407E-A947-70E740481C1C}">
                <a14:useLocalDpi xmlns:a14="http://schemas.microsoft.com/office/drawing/2010/main" val="0"/>
              </a:ext>
            </a:extLst>
          </a:blip>
          <a:srcRect l="24889" t="78555" r="24889" b="4792"/>
          <a:stretch/>
        </p:blipFill>
        <p:spPr>
          <a:xfrm>
            <a:off x="3259931" y="281343"/>
            <a:ext cx="5672138" cy="1880832"/>
          </a:xfrm>
          <a:prstGeom prst="rect">
            <a:avLst/>
          </a:prstGeom>
        </p:spPr>
      </p:pic>
      <p:sp>
        <p:nvSpPr>
          <p:cNvPr id="2" name="Rectangle 1">
            <a:extLst>
              <a:ext uri="{FF2B5EF4-FFF2-40B4-BE49-F238E27FC236}">
                <a16:creationId xmlns:a16="http://schemas.microsoft.com/office/drawing/2014/main" id="{6830F6FE-49D4-44AF-8D0D-45AE3859828E}"/>
              </a:ext>
            </a:extLst>
          </p:cNvPr>
          <p:cNvSpPr/>
          <p:nvPr/>
        </p:nvSpPr>
        <p:spPr>
          <a:xfrm>
            <a:off x="585788" y="2466975"/>
            <a:ext cx="11020424" cy="5232202"/>
          </a:xfrm>
          <a:prstGeom prst="rect">
            <a:avLst/>
          </a:prstGeom>
        </p:spPr>
        <p:txBody>
          <a:bodyPr wrap="square">
            <a:spAutoFit/>
          </a:bodyPr>
          <a:lstStyle/>
          <a:p>
            <a:pPr algn="ctr"/>
            <a:endParaRPr lang="en-US"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www.nonhumanrights.org</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Kindly consider joining our email list and making a donation to support our work! </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kschneider@nonhumanrights.org</a:t>
            </a: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a:t>
            </a:r>
            <a:r>
              <a:rPr lang="en-US" sz="3200" dirty="0" err="1">
                <a:solidFill>
                  <a:schemeClr val="bg1"/>
                </a:solidFill>
                <a:effectLst>
                  <a:outerShdw blurRad="50800" dist="38100" dir="8100000" algn="tr" rotWithShape="0">
                    <a:prstClr val="black">
                      <a:alpha val="40000"/>
                    </a:prstClr>
                  </a:outerShdw>
                </a:effectLst>
                <a:latin typeface="Centaur" panose="02030504050205020304" pitchFamily="18" charset="0"/>
              </a:rPr>
              <a:t>nonhumanlawyer</a:t>
            </a: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endParaRPr lang="en-US" sz="28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endParaRPr lang="en-US" sz="28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endParaRPr lang="en-US" sz="36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p:txBody>
      </p:sp>
    </p:spTree>
    <p:extLst>
      <p:ext uri="{BB962C8B-B14F-4D97-AF65-F5344CB8AC3E}">
        <p14:creationId xmlns:p14="http://schemas.microsoft.com/office/powerpoint/2010/main" val="3209479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grpSp>
        <p:nvGrpSpPr>
          <p:cNvPr id="8" name="Group 7">
            <a:extLst>
              <a:ext uri="{FF2B5EF4-FFF2-40B4-BE49-F238E27FC236}">
                <a16:creationId xmlns:a16="http://schemas.microsoft.com/office/drawing/2014/main" id="{183D95BB-82D0-47C2-99DB-73234492CEAD}"/>
              </a:ext>
            </a:extLst>
          </p:cNvPr>
          <p:cNvGrpSpPr/>
          <p:nvPr/>
        </p:nvGrpSpPr>
        <p:grpSpPr>
          <a:xfrm>
            <a:off x="5025005" y="139816"/>
            <a:ext cx="2141990" cy="1830663"/>
            <a:chOff x="5266267" y="1608668"/>
            <a:chExt cx="1930400" cy="1750482"/>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4">
              <a:extLst>
                <a:ext uri="{28A0092B-C50C-407E-A947-70E740481C1C}">
                  <a14:useLocalDpi xmlns:a14="http://schemas.microsoft.com/office/drawing/2010/main" val="0"/>
                </a:ext>
              </a:extLst>
            </a:blip>
            <a:srcRect l="38711" t="22578" r="36481" b="51051"/>
            <a:stretch/>
          </p:blipFill>
          <p:spPr>
            <a:xfrm>
              <a:off x="5346701" y="1608668"/>
              <a:ext cx="1646766" cy="1750482"/>
            </a:xfrm>
            <a:prstGeom prst="rect">
              <a:avLst/>
            </a:prstGeom>
          </p:spPr>
        </p:pic>
        <p:sp>
          <p:nvSpPr>
            <p:cNvPr id="6" name="Oval 5">
              <a:extLst>
                <a:ext uri="{FF2B5EF4-FFF2-40B4-BE49-F238E27FC236}">
                  <a16:creationId xmlns:a16="http://schemas.microsoft.com/office/drawing/2014/main" id="{13873F8D-DCDF-4A25-8334-9F7C6FED0181}"/>
                </a:ext>
              </a:extLst>
            </p:cNvPr>
            <p:cNvSpPr/>
            <p:nvPr/>
          </p:nvSpPr>
          <p:spPr>
            <a:xfrm>
              <a:off x="5266267" y="1998133"/>
              <a:ext cx="296333" cy="186267"/>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85C07D-6B9D-4236-81F5-8D3497EDFCDF}"/>
                </a:ext>
              </a:extLst>
            </p:cNvPr>
            <p:cNvSpPr/>
            <p:nvPr/>
          </p:nvSpPr>
          <p:spPr>
            <a:xfrm>
              <a:off x="6697134" y="1964266"/>
              <a:ext cx="499533" cy="279401"/>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F7A97103-B33E-4241-BE43-749E5377605F}"/>
              </a:ext>
            </a:extLst>
          </p:cNvPr>
          <p:cNvSpPr txBox="1"/>
          <p:nvPr/>
        </p:nvSpPr>
        <p:spPr>
          <a:xfrm>
            <a:off x="1335641" y="2209147"/>
            <a:ext cx="9513870" cy="3016210"/>
          </a:xfrm>
          <a:prstGeom prst="rect">
            <a:avLst/>
          </a:prstGeom>
          <a:noFill/>
        </p:spPr>
        <p:txBody>
          <a:bodyPr wrap="square" rtlCol="0">
            <a:spAutoFit/>
          </a:bodyPr>
          <a:lstStyle/>
          <a:p>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In December, 2013, the </a:t>
            </a:r>
            <a:r>
              <a:rPr lang="en-US" sz="3200" dirty="0" err="1">
                <a:solidFill>
                  <a:schemeClr val="bg1"/>
                </a:solidFill>
                <a:effectLst>
                  <a:outerShdw blurRad="50800" dist="38100" dir="8100000" algn="tr" rotWithShape="0">
                    <a:prstClr val="black">
                      <a:alpha val="40000"/>
                    </a:prstClr>
                  </a:outerShdw>
                </a:effectLst>
                <a:latin typeface="Centaur" panose="02030504050205020304" pitchFamily="18" charset="0"/>
              </a:rPr>
              <a:t>NhRP</a:t>
            </a: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 filed the world’s first </a:t>
            </a:r>
            <a:r>
              <a:rPr lang="en-US" sz="3200" u="sng" dirty="0">
                <a:solidFill>
                  <a:schemeClr val="bg1"/>
                </a:solidFill>
                <a:effectLst>
                  <a:outerShdw blurRad="50800" dist="38100" dir="8100000" algn="tr" rotWithShape="0">
                    <a:prstClr val="black">
                      <a:alpha val="40000"/>
                    </a:prstClr>
                  </a:outerShdw>
                </a:effectLst>
                <a:latin typeface="Centaur" panose="02030504050205020304" pitchFamily="18" charset="0"/>
              </a:rPr>
              <a:t>common law habeas corpus petition</a:t>
            </a: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 on behalf of a nonhuman animal when we filed on behalf of Tommy, a chimpanzee we found alone in a cage in a shed on a trailer lot in upstate New York. </a:t>
            </a:r>
          </a:p>
          <a:p>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p:txBody>
      </p:sp>
    </p:spTree>
    <p:extLst>
      <p:ext uri="{BB962C8B-B14F-4D97-AF65-F5344CB8AC3E}">
        <p14:creationId xmlns:p14="http://schemas.microsoft.com/office/powerpoint/2010/main" val="698994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grpSp>
        <p:nvGrpSpPr>
          <p:cNvPr id="8" name="Group 7">
            <a:extLst>
              <a:ext uri="{FF2B5EF4-FFF2-40B4-BE49-F238E27FC236}">
                <a16:creationId xmlns:a16="http://schemas.microsoft.com/office/drawing/2014/main" id="{183D95BB-82D0-47C2-99DB-73234492CEAD}"/>
              </a:ext>
            </a:extLst>
          </p:cNvPr>
          <p:cNvGrpSpPr/>
          <p:nvPr/>
        </p:nvGrpSpPr>
        <p:grpSpPr>
          <a:xfrm>
            <a:off x="5025005" y="139816"/>
            <a:ext cx="2141990" cy="1830663"/>
            <a:chOff x="5266267" y="1608668"/>
            <a:chExt cx="1930400" cy="1750482"/>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4">
              <a:extLst>
                <a:ext uri="{28A0092B-C50C-407E-A947-70E740481C1C}">
                  <a14:useLocalDpi xmlns:a14="http://schemas.microsoft.com/office/drawing/2010/main" val="0"/>
                </a:ext>
              </a:extLst>
            </a:blip>
            <a:srcRect l="38711" t="22578" r="36481" b="51051"/>
            <a:stretch/>
          </p:blipFill>
          <p:spPr>
            <a:xfrm>
              <a:off x="5346701" y="1608668"/>
              <a:ext cx="1646766" cy="1750482"/>
            </a:xfrm>
            <a:prstGeom prst="rect">
              <a:avLst/>
            </a:prstGeom>
          </p:spPr>
        </p:pic>
        <p:sp>
          <p:nvSpPr>
            <p:cNvPr id="6" name="Oval 5">
              <a:extLst>
                <a:ext uri="{FF2B5EF4-FFF2-40B4-BE49-F238E27FC236}">
                  <a16:creationId xmlns:a16="http://schemas.microsoft.com/office/drawing/2014/main" id="{13873F8D-DCDF-4A25-8334-9F7C6FED0181}"/>
                </a:ext>
              </a:extLst>
            </p:cNvPr>
            <p:cNvSpPr/>
            <p:nvPr/>
          </p:nvSpPr>
          <p:spPr>
            <a:xfrm>
              <a:off x="5266267" y="1998133"/>
              <a:ext cx="296333" cy="186267"/>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85C07D-6B9D-4236-81F5-8D3497EDFCDF}"/>
                </a:ext>
              </a:extLst>
            </p:cNvPr>
            <p:cNvSpPr/>
            <p:nvPr/>
          </p:nvSpPr>
          <p:spPr>
            <a:xfrm>
              <a:off x="6697134" y="1964266"/>
              <a:ext cx="499533" cy="279401"/>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F7A97103-B33E-4241-BE43-749E5377605F}"/>
              </a:ext>
            </a:extLst>
          </p:cNvPr>
          <p:cNvSpPr txBox="1"/>
          <p:nvPr/>
        </p:nvSpPr>
        <p:spPr>
          <a:xfrm>
            <a:off x="1335641" y="2209147"/>
            <a:ext cx="9513870" cy="1938992"/>
          </a:xfrm>
          <a:prstGeom prst="rect">
            <a:avLst/>
          </a:prstGeom>
          <a:noFill/>
        </p:spPr>
        <p:txBody>
          <a:bodyPr wrap="square" rtlCol="0">
            <a:spAutoFit/>
          </a:bodyPr>
          <a:lstStyle/>
          <a:p>
            <a:pPr marL="457200" indent="-457200">
              <a:buFont typeface="Arial" panose="020B0604020202020204" pitchFamily="34" charset="0"/>
              <a:buChar char="•"/>
            </a:pP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In December, 2013, the </a:t>
            </a:r>
            <a:r>
              <a:rPr lang="en-US" sz="3000" dirty="0" err="1">
                <a:solidFill>
                  <a:schemeClr val="bg1"/>
                </a:solidFill>
                <a:effectLst>
                  <a:outerShdw blurRad="50800" dist="38100" dir="8100000" algn="tr" rotWithShape="0">
                    <a:prstClr val="black">
                      <a:alpha val="40000"/>
                    </a:prstClr>
                  </a:outerShdw>
                </a:effectLst>
                <a:latin typeface="Centaur" panose="02030504050205020304" pitchFamily="18" charset="0"/>
              </a:rPr>
              <a:t>NhRP</a:t>
            </a: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 filed the world’s first </a:t>
            </a:r>
            <a:r>
              <a:rPr lang="en-US" sz="3000" u="sng" dirty="0">
                <a:solidFill>
                  <a:schemeClr val="bg1"/>
                </a:solidFill>
                <a:effectLst>
                  <a:outerShdw blurRad="50800" dist="38100" dir="8100000" algn="tr" rotWithShape="0">
                    <a:prstClr val="black">
                      <a:alpha val="40000"/>
                    </a:prstClr>
                  </a:outerShdw>
                </a:effectLst>
                <a:latin typeface="Centaur" panose="02030504050205020304" pitchFamily="18" charset="0"/>
              </a:rPr>
              <a:t>common law habeas corpus petition</a:t>
            </a:r>
            <a:r>
              <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rPr>
              <a:t> on behalf of a nonhuman animal when we filed on behalf of Tommy, a chimpanzee we found alone in a cage in a shed on a trailer lot in upstate New York.</a:t>
            </a:r>
          </a:p>
        </p:txBody>
      </p:sp>
      <p:pic>
        <p:nvPicPr>
          <p:cNvPr id="10" name="Picture 9">
            <a:extLst>
              <a:ext uri="{FF2B5EF4-FFF2-40B4-BE49-F238E27FC236}">
                <a16:creationId xmlns:a16="http://schemas.microsoft.com/office/drawing/2014/main" id="{85CFBE87-9A74-4523-ADB4-B432C9DDD9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33" y="166694"/>
            <a:ext cx="11599309" cy="6524612"/>
          </a:xfrm>
          <a:prstGeom prst="rect">
            <a:avLst/>
          </a:prstGeom>
          <a:ln>
            <a:noFill/>
          </a:ln>
          <a:effectLst>
            <a:outerShdw dist="139700" dir="2700000" algn="tl" rotWithShape="0">
              <a:srgbClr val="333333">
                <a:alpha val="51000"/>
              </a:srgbClr>
            </a:outerShdw>
          </a:effectLst>
        </p:spPr>
      </p:pic>
    </p:spTree>
    <p:extLst>
      <p:ext uri="{BB962C8B-B14F-4D97-AF65-F5344CB8AC3E}">
        <p14:creationId xmlns:p14="http://schemas.microsoft.com/office/powerpoint/2010/main" val="2049511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grpSp>
        <p:nvGrpSpPr>
          <p:cNvPr id="8" name="Group 7">
            <a:extLst>
              <a:ext uri="{FF2B5EF4-FFF2-40B4-BE49-F238E27FC236}">
                <a16:creationId xmlns:a16="http://schemas.microsoft.com/office/drawing/2014/main" id="{183D95BB-82D0-47C2-99DB-73234492CEAD}"/>
              </a:ext>
            </a:extLst>
          </p:cNvPr>
          <p:cNvGrpSpPr/>
          <p:nvPr/>
        </p:nvGrpSpPr>
        <p:grpSpPr>
          <a:xfrm>
            <a:off x="5025005" y="139816"/>
            <a:ext cx="2141990" cy="1830663"/>
            <a:chOff x="5266267" y="1608668"/>
            <a:chExt cx="1930400" cy="1750482"/>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4">
              <a:extLst>
                <a:ext uri="{28A0092B-C50C-407E-A947-70E740481C1C}">
                  <a14:useLocalDpi xmlns:a14="http://schemas.microsoft.com/office/drawing/2010/main" val="0"/>
                </a:ext>
              </a:extLst>
            </a:blip>
            <a:srcRect l="38711" t="22578" r="36481" b="51051"/>
            <a:stretch/>
          </p:blipFill>
          <p:spPr>
            <a:xfrm>
              <a:off x="5346701" y="1608668"/>
              <a:ext cx="1646766" cy="1750482"/>
            </a:xfrm>
            <a:prstGeom prst="rect">
              <a:avLst/>
            </a:prstGeom>
          </p:spPr>
        </p:pic>
        <p:sp>
          <p:nvSpPr>
            <p:cNvPr id="6" name="Oval 5">
              <a:extLst>
                <a:ext uri="{FF2B5EF4-FFF2-40B4-BE49-F238E27FC236}">
                  <a16:creationId xmlns:a16="http://schemas.microsoft.com/office/drawing/2014/main" id="{13873F8D-DCDF-4A25-8334-9F7C6FED0181}"/>
                </a:ext>
              </a:extLst>
            </p:cNvPr>
            <p:cNvSpPr/>
            <p:nvPr/>
          </p:nvSpPr>
          <p:spPr>
            <a:xfrm>
              <a:off x="5266267" y="1998133"/>
              <a:ext cx="296333" cy="186267"/>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85C07D-6B9D-4236-81F5-8D3497EDFCDF}"/>
                </a:ext>
              </a:extLst>
            </p:cNvPr>
            <p:cNvSpPr/>
            <p:nvPr/>
          </p:nvSpPr>
          <p:spPr>
            <a:xfrm>
              <a:off x="6697134" y="1964266"/>
              <a:ext cx="499533" cy="279401"/>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F7A97103-B33E-4241-BE43-749E5377605F}"/>
              </a:ext>
            </a:extLst>
          </p:cNvPr>
          <p:cNvSpPr txBox="1"/>
          <p:nvPr/>
        </p:nvSpPr>
        <p:spPr>
          <a:xfrm>
            <a:off x="1339065" y="2342365"/>
            <a:ext cx="9513870" cy="4031873"/>
          </a:xfrm>
          <a:prstGeom prst="rect">
            <a:avLst/>
          </a:prstGeom>
          <a:noFill/>
        </p:spPr>
        <p:txBody>
          <a:bodyPr wrap="square" rtlCol="0">
            <a:spAutoFit/>
          </a:bodyPr>
          <a:lstStyle/>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What is “common law habeas corpus”?</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The “common law” is the law that judges make, as opposed to acts of legislatures, parliaments, or the executive.</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At one time, the common law was the primary source of English law that judges used in deciding cases, and it still plays an important role in parts of the law.</a:t>
            </a:r>
          </a:p>
        </p:txBody>
      </p:sp>
    </p:spTree>
    <p:extLst>
      <p:ext uri="{BB962C8B-B14F-4D97-AF65-F5344CB8AC3E}">
        <p14:creationId xmlns:p14="http://schemas.microsoft.com/office/powerpoint/2010/main" val="2007948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grpSp>
        <p:nvGrpSpPr>
          <p:cNvPr id="8" name="Group 7">
            <a:extLst>
              <a:ext uri="{FF2B5EF4-FFF2-40B4-BE49-F238E27FC236}">
                <a16:creationId xmlns:a16="http://schemas.microsoft.com/office/drawing/2014/main" id="{183D95BB-82D0-47C2-99DB-73234492CEAD}"/>
              </a:ext>
            </a:extLst>
          </p:cNvPr>
          <p:cNvGrpSpPr/>
          <p:nvPr/>
        </p:nvGrpSpPr>
        <p:grpSpPr>
          <a:xfrm>
            <a:off x="5025005" y="139816"/>
            <a:ext cx="2141990" cy="1830663"/>
            <a:chOff x="5266267" y="1608668"/>
            <a:chExt cx="1930400" cy="1750482"/>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4">
              <a:extLst>
                <a:ext uri="{28A0092B-C50C-407E-A947-70E740481C1C}">
                  <a14:useLocalDpi xmlns:a14="http://schemas.microsoft.com/office/drawing/2010/main" val="0"/>
                </a:ext>
              </a:extLst>
            </a:blip>
            <a:srcRect l="38711" t="22578" r="36481" b="51051"/>
            <a:stretch/>
          </p:blipFill>
          <p:spPr>
            <a:xfrm>
              <a:off x="5346701" y="1608668"/>
              <a:ext cx="1646766" cy="1750482"/>
            </a:xfrm>
            <a:prstGeom prst="rect">
              <a:avLst/>
            </a:prstGeom>
          </p:spPr>
        </p:pic>
        <p:sp>
          <p:nvSpPr>
            <p:cNvPr id="6" name="Oval 5">
              <a:extLst>
                <a:ext uri="{FF2B5EF4-FFF2-40B4-BE49-F238E27FC236}">
                  <a16:creationId xmlns:a16="http://schemas.microsoft.com/office/drawing/2014/main" id="{13873F8D-DCDF-4A25-8334-9F7C6FED0181}"/>
                </a:ext>
              </a:extLst>
            </p:cNvPr>
            <p:cNvSpPr/>
            <p:nvPr/>
          </p:nvSpPr>
          <p:spPr>
            <a:xfrm>
              <a:off x="5266267" y="1998133"/>
              <a:ext cx="296333" cy="186267"/>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85C07D-6B9D-4236-81F5-8D3497EDFCDF}"/>
                </a:ext>
              </a:extLst>
            </p:cNvPr>
            <p:cNvSpPr/>
            <p:nvPr/>
          </p:nvSpPr>
          <p:spPr>
            <a:xfrm>
              <a:off x="6697134" y="1964266"/>
              <a:ext cx="499533" cy="279401"/>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F7A97103-B33E-4241-BE43-749E5377605F}"/>
              </a:ext>
            </a:extLst>
          </p:cNvPr>
          <p:cNvSpPr txBox="1"/>
          <p:nvPr/>
        </p:nvSpPr>
        <p:spPr>
          <a:xfrm>
            <a:off x="342900" y="2342365"/>
            <a:ext cx="11468100" cy="4493538"/>
          </a:xfrm>
          <a:prstGeom prst="rect">
            <a:avLst/>
          </a:prstGeom>
          <a:noFill/>
        </p:spPr>
        <p:txBody>
          <a:bodyPr wrap="square" rtlCol="0">
            <a:spAutoFit/>
          </a:bodyPr>
          <a:lstStyle/>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Habeas corpus is one of the oldest “tools” in the common law, dating to near the time of the Magna Carta.</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Habeas corpus was created to protect the </a:t>
            </a:r>
            <a:r>
              <a:rPr lang="en-US" sz="3200" u="sng" dirty="0">
                <a:solidFill>
                  <a:schemeClr val="bg1"/>
                </a:solidFill>
                <a:effectLst>
                  <a:outerShdw blurRad="50800" dist="38100" dir="8100000" algn="tr" rotWithShape="0">
                    <a:prstClr val="black">
                      <a:alpha val="40000"/>
                    </a:prstClr>
                  </a:outerShdw>
                </a:effectLst>
                <a:latin typeface="Centaur" panose="02030504050205020304" pitchFamily="18" charset="0"/>
              </a:rPr>
              <a:t>autonomy</a:t>
            </a: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 of “persons” and historically was used to contest private and unlawful detention (i.e., it could be invoked to get the state involved in setting an innocent “person” free, including by force if necessary). </a:t>
            </a:r>
          </a:p>
          <a:p>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marL="457200" indent="-457200">
              <a:buFont typeface="Arial" panose="020B0604020202020204" pitchFamily="34" charset="0"/>
              <a:buChar char="•"/>
            </a:pP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p:txBody>
      </p:sp>
    </p:spTree>
    <p:extLst>
      <p:ext uri="{BB962C8B-B14F-4D97-AF65-F5344CB8AC3E}">
        <p14:creationId xmlns:p14="http://schemas.microsoft.com/office/powerpoint/2010/main" val="1026785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3C3E"/>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3A60B08-64CC-4EEB-B33E-1214A8508D24}"/>
                  </a:ext>
                </a:extLst>
              </p14:cNvPr>
              <p14:cNvContentPartPr/>
              <p14:nvPr/>
            </p14:nvContentPartPr>
            <p14:xfrm>
              <a:off x="126613" y="304200"/>
              <a:ext cx="360" cy="360"/>
            </p14:xfrm>
          </p:contentPart>
        </mc:Choice>
        <mc:Fallback xmlns="">
          <p:pic>
            <p:nvPicPr>
              <p:cNvPr id="4" name="Ink 3">
                <a:extLst>
                  <a:ext uri="{FF2B5EF4-FFF2-40B4-BE49-F238E27FC236}">
                    <a16:creationId xmlns:a16="http://schemas.microsoft.com/office/drawing/2014/main" id="{C3A60B08-64CC-4EEB-B33E-1214A8508D24}"/>
                  </a:ext>
                </a:extLst>
              </p:cNvPr>
              <p:cNvPicPr/>
              <p:nvPr/>
            </p:nvPicPr>
            <p:blipFill>
              <a:blip r:embed="rId3"/>
              <a:stretch>
                <a:fillRect/>
              </a:stretch>
            </p:blipFill>
            <p:spPr>
              <a:xfrm>
                <a:off x="117973" y="295560"/>
                <a:ext cx="18000" cy="18000"/>
              </a:xfrm>
              <a:prstGeom prst="rect">
                <a:avLst/>
              </a:prstGeom>
            </p:spPr>
          </p:pic>
        </mc:Fallback>
      </mc:AlternateContent>
      <p:grpSp>
        <p:nvGrpSpPr>
          <p:cNvPr id="8" name="Group 7">
            <a:extLst>
              <a:ext uri="{FF2B5EF4-FFF2-40B4-BE49-F238E27FC236}">
                <a16:creationId xmlns:a16="http://schemas.microsoft.com/office/drawing/2014/main" id="{183D95BB-82D0-47C2-99DB-73234492CEAD}"/>
              </a:ext>
            </a:extLst>
          </p:cNvPr>
          <p:cNvGrpSpPr/>
          <p:nvPr/>
        </p:nvGrpSpPr>
        <p:grpSpPr>
          <a:xfrm>
            <a:off x="5025005" y="139816"/>
            <a:ext cx="2141990" cy="1830663"/>
            <a:chOff x="5266267" y="1608668"/>
            <a:chExt cx="1930400" cy="1750482"/>
          </a:xfrm>
        </p:grpSpPr>
        <p:pic>
          <p:nvPicPr>
            <p:cNvPr id="5" name="Picture 4" descr="A close up of a logo&#10;&#10;Description generated with very high confidence">
              <a:extLst>
                <a:ext uri="{FF2B5EF4-FFF2-40B4-BE49-F238E27FC236}">
                  <a16:creationId xmlns:a16="http://schemas.microsoft.com/office/drawing/2014/main" id="{E80AB3B0-924C-4603-8691-090D6D0FAC61}"/>
                </a:ext>
              </a:extLst>
            </p:cNvPr>
            <p:cNvPicPr>
              <a:picLocks noChangeAspect="1"/>
            </p:cNvPicPr>
            <p:nvPr/>
          </p:nvPicPr>
          <p:blipFill rotWithShape="1">
            <a:blip r:embed="rId4">
              <a:extLst>
                <a:ext uri="{28A0092B-C50C-407E-A947-70E740481C1C}">
                  <a14:useLocalDpi xmlns:a14="http://schemas.microsoft.com/office/drawing/2010/main" val="0"/>
                </a:ext>
              </a:extLst>
            </a:blip>
            <a:srcRect l="38711" t="22578" r="36481" b="51051"/>
            <a:stretch/>
          </p:blipFill>
          <p:spPr>
            <a:xfrm>
              <a:off x="5346701" y="1608668"/>
              <a:ext cx="1646766" cy="1750482"/>
            </a:xfrm>
            <a:prstGeom prst="rect">
              <a:avLst/>
            </a:prstGeom>
          </p:spPr>
        </p:pic>
        <p:sp>
          <p:nvSpPr>
            <p:cNvPr id="6" name="Oval 5">
              <a:extLst>
                <a:ext uri="{FF2B5EF4-FFF2-40B4-BE49-F238E27FC236}">
                  <a16:creationId xmlns:a16="http://schemas.microsoft.com/office/drawing/2014/main" id="{13873F8D-DCDF-4A25-8334-9F7C6FED0181}"/>
                </a:ext>
              </a:extLst>
            </p:cNvPr>
            <p:cNvSpPr/>
            <p:nvPr/>
          </p:nvSpPr>
          <p:spPr>
            <a:xfrm>
              <a:off x="5266267" y="1998133"/>
              <a:ext cx="296333" cy="186267"/>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85C07D-6B9D-4236-81F5-8D3497EDFCDF}"/>
                </a:ext>
              </a:extLst>
            </p:cNvPr>
            <p:cNvSpPr/>
            <p:nvPr/>
          </p:nvSpPr>
          <p:spPr>
            <a:xfrm>
              <a:off x="6697134" y="1964266"/>
              <a:ext cx="499533" cy="279401"/>
            </a:xfrm>
            <a:prstGeom prst="ellipse">
              <a:avLst/>
            </a:prstGeom>
            <a:solidFill>
              <a:srgbClr val="F73C3E"/>
            </a:solidFill>
            <a:ln>
              <a:solidFill>
                <a:srgbClr val="F73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F7A97103-B33E-4241-BE43-749E5377605F}"/>
              </a:ext>
            </a:extLst>
          </p:cNvPr>
          <p:cNvSpPr txBox="1"/>
          <p:nvPr/>
        </p:nvSpPr>
        <p:spPr>
          <a:xfrm>
            <a:off x="1376738" y="2188599"/>
            <a:ext cx="9493322" cy="3508653"/>
          </a:xfrm>
          <a:prstGeom prst="rect">
            <a:avLst/>
          </a:prstGeom>
          <a:noFill/>
        </p:spPr>
        <p:txBody>
          <a:bodyPr wrap="square" rtlCol="0">
            <a:spAutoFit/>
          </a:bodyPr>
          <a:lstStyle/>
          <a:p>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The key word is “person”: Who counts as one?</a:t>
            </a: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algn="ctr"/>
            <a:r>
              <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rPr>
              <a:t>Why does it matter?</a:t>
            </a:r>
          </a:p>
          <a:p>
            <a:endParaRPr lang="en-US" sz="32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a:p>
            <a:pPr marL="457200" indent="-457200">
              <a:buFont typeface="Arial" panose="020B0604020202020204" pitchFamily="34" charset="0"/>
              <a:buChar char="•"/>
            </a:pPr>
            <a:endParaRPr lang="en-US" sz="3000" dirty="0">
              <a:solidFill>
                <a:schemeClr val="bg1"/>
              </a:solidFill>
              <a:effectLst>
                <a:outerShdw blurRad="50800" dist="38100" dir="8100000" algn="tr" rotWithShape="0">
                  <a:prstClr val="black">
                    <a:alpha val="40000"/>
                  </a:prstClr>
                </a:outerShdw>
              </a:effectLst>
              <a:latin typeface="Centaur" panose="02030504050205020304" pitchFamily="18" charset="0"/>
            </a:endParaRPr>
          </a:p>
        </p:txBody>
      </p:sp>
    </p:spTree>
    <p:extLst>
      <p:ext uri="{BB962C8B-B14F-4D97-AF65-F5344CB8AC3E}">
        <p14:creationId xmlns:p14="http://schemas.microsoft.com/office/powerpoint/2010/main" val="231755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11964</TotalTime>
  <Words>1356</Words>
  <Application>Microsoft Office PowerPoint</Application>
  <PresentationFormat>Widescreen</PresentationFormat>
  <Paragraphs>104</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Centaur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Schneider</dc:creator>
  <cp:lastModifiedBy>Smith, Robert</cp:lastModifiedBy>
  <cp:revision>107</cp:revision>
  <dcterms:created xsi:type="dcterms:W3CDTF">2018-10-29T18:15:32Z</dcterms:created>
  <dcterms:modified xsi:type="dcterms:W3CDTF">2019-04-23T13:14:27Z</dcterms:modified>
</cp:coreProperties>
</file>