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sldIdLst>
    <p:sldId id="256" r:id="rId2"/>
    <p:sldId id="282" r:id="rId3"/>
    <p:sldId id="298" r:id="rId4"/>
    <p:sldId id="261" r:id="rId5"/>
    <p:sldId id="287" r:id="rId6"/>
    <p:sldId id="286" r:id="rId7"/>
    <p:sldId id="285" r:id="rId8"/>
    <p:sldId id="262" r:id="rId9"/>
    <p:sldId id="257" r:id="rId10"/>
    <p:sldId id="276" r:id="rId11"/>
    <p:sldId id="279" r:id="rId12"/>
    <p:sldId id="277" r:id="rId13"/>
    <p:sldId id="272" r:id="rId14"/>
    <p:sldId id="281" r:id="rId15"/>
    <p:sldId id="280" r:id="rId16"/>
    <p:sldId id="258" r:id="rId17"/>
    <p:sldId id="299" r:id="rId18"/>
    <p:sldId id="288" r:id="rId19"/>
    <p:sldId id="289" r:id="rId20"/>
    <p:sldId id="273" r:id="rId21"/>
    <p:sldId id="259" r:id="rId22"/>
    <p:sldId id="290" r:id="rId23"/>
    <p:sldId id="274" r:id="rId24"/>
    <p:sldId id="291" r:id="rId25"/>
    <p:sldId id="292" r:id="rId26"/>
    <p:sldId id="284" r:id="rId27"/>
    <p:sldId id="267" r:id="rId28"/>
    <p:sldId id="266" r:id="rId29"/>
    <p:sldId id="265" r:id="rId30"/>
    <p:sldId id="294" r:id="rId31"/>
    <p:sldId id="269" r:id="rId32"/>
    <p:sldId id="283" r:id="rId33"/>
    <p:sldId id="275" r:id="rId34"/>
    <p:sldId id="295" r:id="rId35"/>
    <p:sldId id="293" r:id="rId36"/>
    <p:sldId id="305" r:id="rId37"/>
    <p:sldId id="300" r:id="rId38"/>
    <p:sldId id="301" r:id="rId39"/>
    <p:sldId id="302" r:id="rId40"/>
    <p:sldId id="316" r:id="rId41"/>
    <p:sldId id="304" r:id="rId42"/>
    <p:sldId id="303" r:id="rId43"/>
    <p:sldId id="307" r:id="rId44"/>
    <p:sldId id="310" r:id="rId45"/>
    <p:sldId id="306" r:id="rId46"/>
    <p:sldId id="315" r:id="rId47"/>
    <p:sldId id="313" r:id="rId48"/>
    <p:sldId id="314" r:id="rId49"/>
    <p:sldId id="317" r:id="rId50"/>
    <p:sldId id="268" r:id="rId51"/>
    <p:sldId id="297" r:id="rId52"/>
    <p:sldId id="312" r:id="rId53"/>
    <p:sldId id="311" r:id="rId54"/>
    <p:sldId id="308" r:id="rId55"/>
    <p:sldId id="309"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968" autoAdjust="0"/>
  </p:normalViewPr>
  <p:slideViewPr>
    <p:cSldViewPr>
      <p:cViewPr varScale="1">
        <p:scale>
          <a:sx n="82" d="100"/>
          <a:sy n="82" d="100"/>
        </p:scale>
        <p:origin x="847" y="45"/>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Keith\Manuscripts\SFWMD\DBYHDRO%20data%20and%20budget%20analysi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SFWMD</a:t>
            </a:r>
            <a:r>
              <a:rPr lang="en-US" baseline="0"/>
              <a:t> DBHYDRO Data Declines</a:t>
            </a:r>
            <a:endParaRPr lang="en-US"/>
          </a:p>
        </c:rich>
      </c:tx>
      <c:overlay val="0"/>
    </c:title>
    <c:autoTitleDeleted val="0"/>
    <c:plotArea>
      <c:layout/>
      <c:barChart>
        <c:barDir val="col"/>
        <c:grouping val="clustered"/>
        <c:varyColors val="0"/>
        <c:ser>
          <c:idx val="0"/>
          <c:order val="0"/>
          <c:tx>
            <c:v>At Peak</c:v>
          </c:tx>
          <c:spPr>
            <a:solidFill>
              <a:schemeClr val="bg1">
                <a:lumMod val="75000"/>
              </a:schemeClr>
            </a:solidFill>
          </c:spPr>
          <c:invertIfNegative val="0"/>
          <c:cat>
            <c:strRef>
              <c:f>DBHYDRO!$B$30:$E$30</c:f>
              <c:strCache>
                <c:ptCount val="4"/>
                <c:pt idx="0">
                  <c:v>Records</c:v>
                </c:pt>
                <c:pt idx="1">
                  <c:v>Samples</c:v>
                </c:pt>
                <c:pt idx="2">
                  <c:v>Stations</c:v>
                </c:pt>
                <c:pt idx="3">
                  <c:v>Parameters</c:v>
                </c:pt>
              </c:strCache>
            </c:strRef>
          </c:cat>
          <c:val>
            <c:numRef>
              <c:f>DBHYDRO!$B$31:$E$31</c:f>
              <c:numCache>
                <c:formatCode>0.00</c:formatCode>
                <c:ptCount val="4"/>
                <c:pt idx="0">
                  <c:v>100</c:v>
                </c:pt>
                <c:pt idx="1">
                  <c:v>100</c:v>
                </c:pt>
                <c:pt idx="2">
                  <c:v>100</c:v>
                </c:pt>
                <c:pt idx="3">
                  <c:v>100</c:v>
                </c:pt>
              </c:numCache>
            </c:numRef>
          </c:val>
          <c:extLst>
            <c:ext xmlns:c16="http://schemas.microsoft.com/office/drawing/2014/chart" uri="{C3380CC4-5D6E-409C-BE32-E72D297353CC}">
              <c16:uniqueId val="{00000000-4CA4-460F-A11C-DF5DBE35221A}"/>
            </c:ext>
          </c:extLst>
        </c:ser>
        <c:ser>
          <c:idx val="1"/>
          <c:order val="1"/>
          <c:tx>
            <c:v>Percentage in 2018 compared to peak</c:v>
          </c:tx>
          <c:spPr>
            <a:solidFill>
              <a:schemeClr val="tx1"/>
            </a:solidFill>
          </c:spPr>
          <c:invertIfNegative val="0"/>
          <c:cat>
            <c:strRef>
              <c:f>DBHYDRO!$B$30:$E$30</c:f>
              <c:strCache>
                <c:ptCount val="4"/>
                <c:pt idx="0">
                  <c:v>Records</c:v>
                </c:pt>
                <c:pt idx="1">
                  <c:v>Samples</c:v>
                </c:pt>
                <c:pt idx="2">
                  <c:v>Stations</c:v>
                </c:pt>
                <c:pt idx="3">
                  <c:v>Parameters</c:v>
                </c:pt>
              </c:strCache>
            </c:strRef>
          </c:cat>
          <c:val>
            <c:numRef>
              <c:f>DBHYDRO!$B$32:$E$32</c:f>
              <c:numCache>
                <c:formatCode>0.00</c:formatCode>
                <c:ptCount val="4"/>
                <c:pt idx="0">
                  <c:v>52.8</c:v>
                </c:pt>
                <c:pt idx="1">
                  <c:v>58.2</c:v>
                </c:pt>
                <c:pt idx="2">
                  <c:v>54.5</c:v>
                </c:pt>
                <c:pt idx="3">
                  <c:v>58.2</c:v>
                </c:pt>
              </c:numCache>
            </c:numRef>
          </c:val>
          <c:extLst>
            <c:ext xmlns:c16="http://schemas.microsoft.com/office/drawing/2014/chart" uri="{C3380CC4-5D6E-409C-BE32-E72D297353CC}">
              <c16:uniqueId val="{00000001-4CA4-460F-A11C-DF5DBE35221A}"/>
            </c:ext>
          </c:extLst>
        </c:ser>
        <c:dLbls>
          <c:showLegendKey val="0"/>
          <c:showVal val="0"/>
          <c:showCatName val="0"/>
          <c:showSerName val="0"/>
          <c:showPercent val="0"/>
          <c:showBubbleSize val="0"/>
        </c:dLbls>
        <c:gapWidth val="150"/>
        <c:axId val="540357632"/>
        <c:axId val="508943680"/>
      </c:barChart>
      <c:catAx>
        <c:axId val="540357632"/>
        <c:scaling>
          <c:orientation val="minMax"/>
        </c:scaling>
        <c:delete val="0"/>
        <c:axPos val="b"/>
        <c:numFmt formatCode="General" sourceLinked="0"/>
        <c:majorTickMark val="out"/>
        <c:minorTickMark val="none"/>
        <c:tickLblPos val="nextTo"/>
        <c:crossAx val="508943680"/>
        <c:crosses val="autoZero"/>
        <c:auto val="1"/>
        <c:lblAlgn val="ctr"/>
        <c:lblOffset val="100"/>
        <c:noMultiLvlLbl val="0"/>
      </c:catAx>
      <c:valAx>
        <c:axId val="508943680"/>
        <c:scaling>
          <c:orientation val="minMax"/>
          <c:max val="100"/>
        </c:scaling>
        <c:delete val="0"/>
        <c:axPos val="l"/>
        <c:majorGridlines/>
        <c:numFmt formatCode="0.00" sourceLinked="1"/>
        <c:majorTickMark val="out"/>
        <c:minorTickMark val="none"/>
        <c:tickLblPos val="nextTo"/>
        <c:crossAx val="540357632"/>
        <c:crosses val="autoZero"/>
        <c:crossBetween val="between"/>
      </c:valAx>
    </c:plotArea>
    <c:legend>
      <c:legendPos val="r"/>
      <c:layout>
        <c:manualLayout>
          <c:xMode val="edge"/>
          <c:yMode val="edge"/>
          <c:x val="0.74972379294295"/>
          <c:y val="0.22834098862642169"/>
          <c:w val="0.20586111111111108"/>
          <c:h val="0.62190580344123647"/>
        </c:manualLayout>
      </c:layout>
      <c:overlay val="0"/>
      <c:txPr>
        <a:bodyPr/>
        <a:lstStyle/>
        <a:p>
          <a:pPr>
            <a:defRPr sz="1050"/>
          </a:pPr>
          <a:endParaRPr lang="en-US"/>
        </a:p>
      </c:txPr>
    </c:legend>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0.11409</cdr:x>
      <cdr:y>0.50174</cdr:y>
    </cdr:from>
    <cdr:to>
      <cdr:x>0.66443</cdr:x>
      <cdr:y>0.50521</cdr:y>
    </cdr:to>
    <cdr:cxnSp macro="">
      <cdr:nvCxnSpPr>
        <cdr:cNvPr id="3" name="Straight Connector 2"/>
        <cdr:cNvCxnSpPr/>
      </cdr:nvCxnSpPr>
      <cdr:spPr>
        <a:xfrm xmlns:a="http://schemas.openxmlformats.org/drawingml/2006/main" flipV="1">
          <a:off x="566738" y="1376363"/>
          <a:ext cx="2733675" cy="9525"/>
        </a:xfrm>
        <a:prstGeom xmlns:a="http://schemas.openxmlformats.org/drawingml/2006/main" prst="line">
          <a:avLst/>
        </a:prstGeom>
        <a:ln xmlns:a="http://schemas.openxmlformats.org/drawingml/2006/main" w="19050">
          <a:solidFill>
            <a:schemeClr val="bg1">
              <a:lumMod val="50000"/>
            </a:schemeClr>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0.65868</cdr:x>
      <cdr:y>0.45313</cdr:y>
    </cdr:from>
    <cdr:to>
      <cdr:x>0.96548</cdr:x>
      <cdr:y>0.56076</cdr:y>
    </cdr:to>
    <cdr:sp macro="" textlink="">
      <cdr:nvSpPr>
        <cdr:cNvPr id="5" name="TextBox 4"/>
        <cdr:cNvSpPr txBox="1"/>
      </cdr:nvSpPr>
      <cdr:spPr>
        <a:xfrm xmlns:a="http://schemas.openxmlformats.org/drawingml/2006/main">
          <a:off x="3271838" y="1243013"/>
          <a:ext cx="1524000" cy="2952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a:t>Average decline of 44%</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3FB5B5-9B32-4943-B78D-1054299E8878}" type="datetimeFigureOut">
              <a:rPr lang="en-US" smtClean="0"/>
              <a:t>4/23/2019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090B7A-AEC0-4A37-80C6-67AE58D5E60B}" type="slidenum">
              <a:rPr lang="en-US" smtClean="0"/>
              <a:t>‹#›</a:t>
            </a:fld>
            <a:endParaRPr lang="en-US"/>
          </a:p>
        </p:txBody>
      </p:sp>
    </p:spTree>
    <p:extLst>
      <p:ext uri="{BB962C8B-B14F-4D97-AF65-F5344CB8AC3E}">
        <p14:creationId xmlns:p14="http://schemas.microsoft.com/office/powerpoint/2010/main" val="3447580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90B7A-AEC0-4A37-80C6-67AE58D5E60B}" type="slidenum">
              <a:rPr lang="en-US" smtClean="0"/>
              <a:t>1</a:t>
            </a:fld>
            <a:endParaRPr lang="en-US"/>
          </a:p>
        </p:txBody>
      </p:sp>
    </p:spTree>
    <p:extLst>
      <p:ext uri="{BB962C8B-B14F-4D97-AF65-F5344CB8AC3E}">
        <p14:creationId xmlns:p14="http://schemas.microsoft.com/office/powerpoint/2010/main" val="2970885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Committee on Economic, Social and Cultural Rights (2002). Right to Water, General Comment No. 15, 20 January 2003, E/C.12/2002/11 (Geneva: CESCR) at paragraph 1.</a:t>
            </a:r>
          </a:p>
          <a:p>
            <a:endParaRPr lang="en-US" dirty="0"/>
          </a:p>
        </p:txBody>
      </p:sp>
      <p:sp>
        <p:nvSpPr>
          <p:cNvPr id="4" name="Slide Number Placeholder 3"/>
          <p:cNvSpPr>
            <a:spLocks noGrp="1"/>
          </p:cNvSpPr>
          <p:nvPr>
            <p:ph type="sldNum" sz="quarter" idx="10"/>
          </p:nvPr>
        </p:nvSpPr>
        <p:spPr/>
        <p:txBody>
          <a:bodyPr/>
          <a:lstStyle/>
          <a:p>
            <a:fld id="{EE090B7A-AEC0-4A37-80C6-67AE58D5E60B}" type="slidenum">
              <a:rPr lang="en-US" smtClean="0"/>
              <a:t>10</a:t>
            </a:fld>
            <a:endParaRPr lang="en-US"/>
          </a:p>
        </p:txBody>
      </p:sp>
    </p:spTree>
    <p:extLst>
      <p:ext uri="{BB962C8B-B14F-4D97-AF65-F5344CB8AC3E}">
        <p14:creationId xmlns:p14="http://schemas.microsoft.com/office/powerpoint/2010/main" val="582392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90B7A-AEC0-4A37-80C6-67AE58D5E60B}" type="slidenum">
              <a:rPr lang="en-US" smtClean="0"/>
              <a:t>11</a:t>
            </a:fld>
            <a:endParaRPr lang="en-US"/>
          </a:p>
        </p:txBody>
      </p:sp>
    </p:spTree>
    <p:extLst>
      <p:ext uri="{BB962C8B-B14F-4D97-AF65-F5344CB8AC3E}">
        <p14:creationId xmlns:p14="http://schemas.microsoft.com/office/powerpoint/2010/main" val="2462037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90B7A-AEC0-4A37-80C6-67AE58D5E60B}" type="slidenum">
              <a:rPr lang="en-US" smtClean="0"/>
              <a:t>12</a:t>
            </a:fld>
            <a:endParaRPr lang="en-US"/>
          </a:p>
        </p:txBody>
      </p:sp>
    </p:spTree>
    <p:extLst>
      <p:ext uri="{BB962C8B-B14F-4D97-AF65-F5344CB8AC3E}">
        <p14:creationId xmlns:p14="http://schemas.microsoft.com/office/powerpoint/2010/main" val="830750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90B7A-AEC0-4A37-80C6-67AE58D5E60B}" type="slidenum">
              <a:rPr lang="en-US" smtClean="0"/>
              <a:t>13</a:t>
            </a:fld>
            <a:endParaRPr lang="en-US"/>
          </a:p>
        </p:txBody>
      </p:sp>
    </p:spTree>
    <p:extLst>
      <p:ext uri="{BB962C8B-B14F-4D97-AF65-F5344CB8AC3E}">
        <p14:creationId xmlns:p14="http://schemas.microsoft.com/office/powerpoint/2010/main" val="171067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called upon the international community to “to scale up efforts to provide safe, clean, accessible and affordable drinking water and sanitation for all.” </a:t>
            </a:r>
          </a:p>
          <a:p>
            <a:endParaRPr lang="en-US" dirty="0"/>
          </a:p>
        </p:txBody>
      </p:sp>
      <p:sp>
        <p:nvSpPr>
          <p:cNvPr id="4" name="Slide Number Placeholder 3"/>
          <p:cNvSpPr>
            <a:spLocks noGrp="1"/>
          </p:cNvSpPr>
          <p:nvPr>
            <p:ph type="sldNum" sz="quarter" idx="10"/>
          </p:nvPr>
        </p:nvSpPr>
        <p:spPr/>
        <p:txBody>
          <a:bodyPr/>
          <a:lstStyle/>
          <a:p>
            <a:fld id="{EE090B7A-AEC0-4A37-80C6-67AE58D5E60B}" type="slidenum">
              <a:rPr lang="en-US" smtClean="0"/>
              <a:t>14</a:t>
            </a:fld>
            <a:endParaRPr lang="en-US"/>
          </a:p>
        </p:txBody>
      </p:sp>
    </p:spTree>
    <p:extLst>
      <p:ext uri="{BB962C8B-B14F-4D97-AF65-F5344CB8AC3E}">
        <p14:creationId xmlns:p14="http://schemas.microsoft.com/office/powerpoint/2010/main" val="3864543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90B7A-AEC0-4A37-80C6-67AE58D5E60B}" type="slidenum">
              <a:rPr lang="en-US" smtClean="0"/>
              <a:t>15</a:t>
            </a:fld>
            <a:endParaRPr lang="en-US"/>
          </a:p>
        </p:txBody>
      </p:sp>
    </p:spTree>
    <p:extLst>
      <p:ext uri="{BB962C8B-B14F-4D97-AF65-F5344CB8AC3E}">
        <p14:creationId xmlns:p14="http://schemas.microsoft.com/office/powerpoint/2010/main" val="2126375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90B7A-AEC0-4A37-80C6-67AE58D5E60B}" type="slidenum">
              <a:rPr lang="en-US" smtClean="0"/>
              <a:t>16</a:t>
            </a:fld>
            <a:endParaRPr lang="en-US"/>
          </a:p>
        </p:txBody>
      </p:sp>
    </p:spTree>
    <p:extLst>
      <p:ext uri="{BB962C8B-B14F-4D97-AF65-F5344CB8AC3E}">
        <p14:creationId xmlns:p14="http://schemas.microsoft.com/office/powerpoint/2010/main" val="3192977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90B7A-AEC0-4A37-80C6-67AE58D5E60B}" type="slidenum">
              <a:rPr lang="en-US" smtClean="0"/>
              <a:t>17</a:t>
            </a:fld>
            <a:endParaRPr lang="en-US"/>
          </a:p>
        </p:txBody>
      </p:sp>
    </p:spTree>
    <p:extLst>
      <p:ext uri="{BB962C8B-B14F-4D97-AF65-F5344CB8AC3E}">
        <p14:creationId xmlns:p14="http://schemas.microsoft.com/office/powerpoint/2010/main" val="3192977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indent="0">
              <a:buNone/>
            </a:pPr>
            <a:r>
              <a:rPr lang="en-US" sz="1200" dirty="0" smtClean="0"/>
              <a:t>The Administrator shall not make any grant under this section to any State which has not provided or is not carrying out …</a:t>
            </a:r>
          </a:p>
          <a:p>
            <a:r>
              <a:rPr lang="en-US" sz="1200" dirty="0" smtClean="0"/>
              <a:t>(1) … procedures necessary to monitor, and to compile and analyze data on… the quality of navigable waters…</a:t>
            </a:r>
          </a:p>
          <a:p>
            <a:endParaRPr lang="en-US" dirty="0"/>
          </a:p>
        </p:txBody>
      </p:sp>
      <p:sp>
        <p:nvSpPr>
          <p:cNvPr id="4" name="Slide Number Placeholder 3"/>
          <p:cNvSpPr>
            <a:spLocks noGrp="1"/>
          </p:cNvSpPr>
          <p:nvPr>
            <p:ph type="sldNum" sz="quarter" idx="10"/>
          </p:nvPr>
        </p:nvSpPr>
        <p:spPr/>
        <p:txBody>
          <a:bodyPr/>
          <a:lstStyle/>
          <a:p>
            <a:fld id="{EE090B7A-AEC0-4A37-80C6-67AE58D5E60B}" type="slidenum">
              <a:rPr lang="en-US" smtClean="0"/>
              <a:t>18</a:t>
            </a:fld>
            <a:endParaRPr lang="en-US"/>
          </a:p>
        </p:txBody>
      </p:sp>
    </p:spTree>
    <p:extLst>
      <p:ext uri="{BB962C8B-B14F-4D97-AF65-F5344CB8AC3E}">
        <p14:creationId xmlns:p14="http://schemas.microsoft.com/office/powerpoint/2010/main" val="902694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According to EPA, a water quality monitoring plan should focus on five questions: </a:t>
            </a:r>
          </a:p>
          <a:p>
            <a:r>
              <a:rPr lang="en-US" sz="1200" kern="1200" dirty="0" smtClean="0">
                <a:solidFill>
                  <a:schemeClr val="tx1"/>
                </a:solidFill>
                <a:effectLst/>
                <a:latin typeface="+mn-lt"/>
                <a:ea typeface="+mn-ea"/>
                <a:cs typeface="+mn-cs"/>
              </a:rPr>
              <a:t>	1. What is the overall quality of waters in the State? </a:t>
            </a:r>
          </a:p>
          <a:p>
            <a:r>
              <a:rPr lang="en-US" sz="1200" kern="1200" dirty="0" smtClean="0">
                <a:solidFill>
                  <a:schemeClr val="tx1"/>
                </a:solidFill>
                <a:effectLst/>
                <a:latin typeface="+mn-lt"/>
                <a:ea typeface="+mn-ea"/>
                <a:cs typeface="+mn-cs"/>
              </a:rPr>
              <a:t>	2. To what extent is water quality changing over time?</a:t>
            </a:r>
          </a:p>
          <a:p>
            <a:r>
              <a:rPr lang="en-US" sz="1200" kern="1200" dirty="0" smtClean="0">
                <a:solidFill>
                  <a:schemeClr val="tx1"/>
                </a:solidFill>
                <a:effectLst/>
                <a:latin typeface="+mn-lt"/>
                <a:ea typeface="+mn-ea"/>
                <a:cs typeface="+mn-cs"/>
              </a:rPr>
              <a:t>	3. What are the problem areas and areas needing protection?</a:t>
            </a:r>
          </a:p>
          <a:p>
            <a:r>
              <a:rPr lang="en-US" sz="1200" kern="1200" dirty="0" smtClean="0">
                <a:solidFill>
                  <a:schemeClr val="tx1"/>
                </a:solidFill>
                <a:effectLst/>
                <a:latin typeface="+mn-lt"/>
                <a:ea typeface="+mn-ea"/>
                <a:cs typeface="+mn-cs"/>
              </a:rPr>
              <a:t>	4. What level of protection is needed?</a:t>
            </a:r>
          </a:p>
          <a:p>
            <a:r>
              <a:rPr lang="en-US" sz="1200" kern="1200" dirty="0" smtClean="0">
                <a:solidFill>
                  <a:schemeClr val="tx1"/>
                </a:solidFill>
                <a:effectLst/>
                <a:latin typeface="+mn-lt"/>
                <a:ea typeface="+mn-ea"/>
                <a:cs typeface="+mn-cs"/>
              </a:rPr>
              <a:t>	5. How effective are clean water projects and programs?</a:t>
            </a:r>
            <a:endParaRPr lang="en-US" dirty="0"/>
          </a:p>
        </p:txBody>
      </p:sp>
      <p:sp>
        <p:nvSpPr>
          <p:cNvPr id="4" name="Slide Number Placeholder 3"/>
          <p:cNvSpPr>
            <a:spLocks noGrp="1"/>
          </p:cNvSpPr>
          <p:nvPr>
            <p:ph type="sldNum" sz="quarter" idx="10"/>
          </p:nvPr>
        </p:nvSpPr>
        <p:spPr/>
        <p:txBody>
          <a:bodyPr/>
          <a:lstStyle/>
          <a:p>
            <a:fld id="{EE090B7A-AEC0-4A37-80C6-67AE58D5E60B}" type="slidenum">
              <a:rPr lang="en-US" smtClean="0"/>
              <a:t>19</a:t>
            </a:fld>
            <a:endParaRPr lang="en-US"/>
          </a:p>
        </p:txBody>
      </p:sp>
    </p:spTree>
    <p:extLst>
      <p:ext uri="{BB962C8B-B14F-4D97-AF65-F5344CB8AC3E}">
        <p14:creationId xmlns:p14="http://schemas.microsoft.com/office/powerpoint/2010/main" val="3270199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PRESENTATION ONLY</a:t>
            </a:r>
          </a:p>
          <a:p>
            <a:r>
              <a:rPr lang="en-US" dirty="0" err="1" smtClean="0"/>
              <a:t>Limony</a:t>
            </a:r>
            <a:r>
              <a:rPr lang="en-US" dirty="0" smtClean="0"/>
              <a:t> </a:t>
            </a:r>
            <a:r>
              <a:rPr lang="en-US" dirty="0" err="1" smtClean="0"/>
              <a:t>Snicket</a:t>
            </a:r>
            <a:r>
              <a:rPr lang="en-US" dirty="0" smtClean="0"/>
              <a:t>,</a:t>
            </a:r>
            <a:r>
              <a:rPr lang="en-US" baseline="0" dirty="0" smtClean="0"/>
              <a:t> in A Series of Unfortunate Events</a:t>
            </a:r>
            <a:endParaRPr lang="en-US" dirty="0"/>
          </a:p>
        </p:txBody>
      </p:sp>
      <p:sp>
        <p:nvSpPr>
          <p:cNvPr id="4" name="Slide Number Placeholder 3"/>
          <p:cNvSpPr>
            <a:spLocks noGrp="1"/>
          </p:cNvSpPr>
          <p:nvPr>
            <p:ph type="sldNum" sz="quarter" idx="10"/>
          </p:nvPr>
        </p:nvSpPr>
        <p:spPr/>
        <p:txBody>
          <a:bodyPr/>
          <a:lstStyle/>
          <a:p>
            <a:fld id="{EE090B7A-AEC0-4A37-80C6-67AE58D5E60B}" type="slidenum">
              <a:rPr lang="en-US" smtClean="0"/>
              <a:t>2</a:t>
            </a:fld>
            <a:endParaRPr lang="en-US"/>
          </a:p>
        </p:txBody>
      </p:sp>
    </p:spTree>
    <p:extLst>
      <p:ext uri="{BB962C8B-B14F-4D97-AF65-F5344CB8AC3E}">
        <p14:creationId xmlns:p14="http://schemas.microsoft.com/office/powerpoint/2010/main" val="37513494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Avoiding enforcement</a:t>
            </a:r>
            <a:endParaRPr lang="en-US" dirty="0"/>
          </a:p>
        </p:txBody>
      </p:sp>
      <p:sp>
        <p:nvSpPr>
          <p:cNvPr id="4" name="Slide Number Placeholder 3"/>
          <p:cNvSpPr>
            <a:spLocks noGrp="1"/>
          </p:cNvSpPr>
          <p:nvPr>
            <p:ph type="sldNum" sz="quarter" idx="10"/>
          </p:nvPr>
        </p:nvSpPr>
        <p:spPr/>
        <p:txBody>
          <a:bodyPr/>
          <a:lstStyle/>
          <a:p>
            <a:fld id="{EE090B7A-AEC0-4A37-80C6-67AE58D5E60B}" type="slidenum">
              <a:rPr lang="en-US" smtClean="0"/>
              <a:t>20</a:t>
            </a:fld>
            <a:endParaRPr lang="en-US"/>
          </a:p>
        </p:txBody>
      </p:sp>
    </p:spTree>
    <p:extLst>
      <p:ext uri="{BB962C8B-B14F-4D97-AF65-F5344CB8AC3E}">
        <p14:creationId xmlns:p14="http://schemas.microsoft.com/office/powerpoint/2010/main" val="453843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90B7A-AEC0-4A37-80C6-67AE58D5E60B}" type="slidenum">
              <a:rPr lang="en-US" smtClean="0"/>
              <a:t>21</a:t>
            </a:fld>
            <a:endParaRPr lang="en-US"/>
          </a:p>
        </p:txBody>
      </p:sp>
    </p:spTree>
    <p:extLst>
      <p:ext uri="{BB962C8B-B14F-4D97-AF65-F5344CB8AC3E}">
        <p14:creationId xmlns:p14="http://schemas.microsoft.com/office/powerpoint/2010/main" val="1071817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90B7A-AEC0-4A37-80C6-67AE58D5E60B}" type="slidenum">
              <a:rPr lang="en-US" smtClean="0"/>
              <a:t>22</a:t>
            </a:fld>
            <a:endParaRPr lang="en-US"/>
          </a:p>
        </p:txBody>
      </p:sp>
    </p:spTree>
    <p:extLst>
      <p:ext uri="{BB962C8B-B14F-4D97-AF65-F5344CB8AC3E}">
        <p14:creationId xmlns:p14="http://schemas.microsoft.com/office/powerpoint/2010/main" val="1790414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Intentional ignorance</a:t>
            </a:r>
            <a:endParaRPr lang="en-US" dirty="0"/>
          </a:p>
        </p:txBody>
      </p:sp>
      <p:sp>
        <p:nvSpPr>
          <p:cNvPr id="4" name="Slide Number Placeholder 3"/>
          <p:cNvSpPr>
            <a:spLocks noGrp="1"/>
          </p:cNvSpPr>
          <p:nvPr>
            <p:ph type="sldNum" sz="quarter" idx="10"/>
          </p:nvPr>
        </p:nvSpPr>
        <p:spPr/>
        <p:txBody>
          <a:bodyPr/>
          <a:lstStyle/>
          <a:p>
            <a:fld id="{EE090B7A-AEC0-4A37-80C6-67AE58D5E60B}" type="slidenum">
              <a:rPr lang="en-US" smtClean="0"/>
              <a:t>23</a:t>
            </a:fld>
            <a:endParaRPr lang="en-US"/>
          </a:p>
        </p:txBody>
      </p:sp>
    </p:spTree>
    <p:extLst>
      <p:ext uri="{BB962C8B-B14F-4D97-AF65-F5344CB8AC3E}">
        <p14:creationId xmlns:p14="http://schemas.microsoft.com/office/powerpoint/2010/main" val="3977561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Intentional ignorance</a:t>
            </a:r>
            <a:endParaRPr lang="en-US" dirty="0"/>
          </a:p>
        </p:txBody>
      </p:sp>
      <p:sp>
        <p:nvSpPr>
          <p:cNvPr id="4" name="Slide Number Placeholder 3"/>
          <p:cNvSpPr>
            <a:spLocks noGrp="1"/>
          </p:cNvSpPr>
          <p:nvPr>
            <p:ph type="sldNum" sz="quarter" idx="10"/>
          </p:nvPr>
        </p:nvSpPr>
        <p:spPr/>
        <p:txBody>
          <a:bodyPr/>
          <a:lstStyle/>
          <a:p>
            <a:fld id="{EE090B7A-AEC0-4A37-80C6-67AE58D5E60B}" type="slidenum">
              <a:rPr lang="en-US" smtClean="0"/>
              <a:t>24</a:t>
            </a:fld>
            <a:endParaRPr lang="en-US"/>
          </a:p>
        </p:txBody>
      </p:sp>
    </p:spTree>
    <p:extLst>
      <p:ext uri="{BB962C8B-B14F-4D97-AF65-F5344CB8AC3E}">
        <p14:creationId xmlns:p14="http://schemas.microsoft.com/office/powerpoint/2010/main" val="3977561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Intentional ignorance</a:t>
            </a:r>
            <a:endParaRPr lang="en-US" dirty="0"/>
          </a:p>
        </p:txBody>
      </p:sp>
      <p:sp>
        <p:nvSpPr>
          <p:cNvPr id="4" name="Slide Number Placeholder 3"/>
          <p:cNvSpPr>
            <a:spLocks noGrp="1"/>
          </p:cNvSpPr>
          <p:nvPr>
            <p:ph type="sldNum" sz="quarter" idx="10"/>
          </p:nvPr>
        </p:nvSpPr>
        <p:spPr/>
        <p:txBody>
          <a:bodyPr/>
          <a:lstStyle/>
          <a:p>
            <a:fld id="{EE090B7A-AEC0-4A37-80C6-67AE58D5E60B}" type="slidenum">
              <a:rPr lang="en-US" smtClean="0"/>
              <a:t>25</a:t>
            </a:fld>
            <a:endParaRPr lang="en-US"/>
          </a:p>
        </p:txBody>
      </p:sp>
    </p:spTree>
    <p:extLst>
      <p:ext uri="{BB962C8B-B14F-4D97-AF65-F5344CB8AC3E}">
        <p14:creationId xmlns:p14="http://schemas.microsoft.com/office/powerpoint/2010/main" val="39775618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90B7A-AEC0-4A37-80C6-67AE58D5E60B}" type="slidenum">
              <a:rPr lang="en-US" smtClean="0"/>
              <a:t>26</a:t>
            </a:fld>
            <a:endParaRPr lang="en-US"/>
          </a:p>
        </p:txBody>
      </p:sp>
    </p:spTree>
    <p:extLst>
      <p:ext uri="{BB962C8B-B14F-4D97-AF65-F5344CB8AC3E}">
        <p14:creationId xmlns:p14="http://schemas.microsoft.com/office/powerpoint/2010/main" val="25923954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Major article by</a:t>
            </a:r>
            <a:r>
              <a:rPr lang="en-US" baseline="0" dirty="0" smtClean="0"/>
              <a:t> Miami Herald (2018)</a:t>
            </a:r>
            <a:endParaRPr lang="en-US" dirty="0"/>
          </a:p>
        </p:txBody>
      </p:sp>
      <p:sp>
        <p:nvSpPr>
          <p:cNvPr id="4" name="Slide Number Placeholder 3"/>
          <p:cNvSpPr>
            <a:spLocks noGrp="1"/>
          </p:cNvSpPr>
          <p:nvPr>
            <p:ph type="sldNum" sz="quarter" idx="10"/>
          </p:nvPr>
        </p:nvSpPr>
        <p:spPr/>
        <p:txBody>
          <a:bodyPr/>
          <a:lstStyle/>
          <a:p>
            <a:fld id="{EE090B7A-AEC0-4A37-80C6-67AE58D5E60B}" type="slidenum">
              <a:rPr lang="en-US" smtClean="0"/>
              <a:t>27</a:t>
            </a:fld>
            <a:endParaRPr lang="en-US"/>
          </a:p>
        </p:txBody>
      </p:sp>
    </p:spTree>
    <p:extLst>
      <p:ext uri="{BB962C8B-B14F-4D97-AF65-F5344CB8AC3E}">
        <p14:creationId xmlns:p14="http://schemas.microsoft.com/office/powerpoint/2010/main" val="23722774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90B7A-AEC0-4A37-80C6-67AE58D5E60B}" type="slidenum">
              <a:rPr lang="en-US" smtClean="0"/>
              <a:t>28</a:t>
            </a:fld>
            <a:endParaRPr lang="en-US"/>
          </a:p>
        </p:txBody>
      </p:sp>
    </p:spTree>
    <p:extLst>
      <p:ext uri="{BB962C8B-B14F-4D97-AF65-F5344CB8AC3E}">
        <p14:creationId xmlns:p14="http://schemas.microsoft.com/office/powerpoint/2010/main" val="10206370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90B7A-AEC0-4A37-80C6-67AE58D5E60B}" type="slidenum">
              <a:rPr lang="en-US" smtClean="0"/>
              <a:t>29</a:t>
            </a:fld>
            <a:endParaRPr lang="en-US"/>
          </a:p>
        </p:txBody>
      </p:sp>
    </p:spTree>
    <p:extLst>
      <p:ext uri="{BB962C8B-B14F-4D97-AF65-F5344CB8AC3E}">
        <p14:creationId xmlns:p14="http://schemas.microsoft.com/office/powerpoint/2010/main" val="2682909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90B7A-AEC0-4A37-80C6-67AE58D5E60B}" type="slidenum">
              <a:rPr lang="en-US" smtClean="0"/>
              <a:t>3</a:t>
            </a:fld>
            <a:endParaRPr lang="en-US"/>
          </a:p>
        </p:txBody>
      </p:sp>
    </p:spTree>
    <p:extLst>
      <p:ext uri="{BB962C8B-B14F-4D97-AF65-F5344CB8AC3E}">
        <p14:creationId xmlns:p14="http://schemas.microsoft.com/office/powerpoint/2010/main" val="23323030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PRESENTATION ONLY</a:t>
            </a:r>
          </a:p>
          <a:p>
            <a:endParaRPr lang="en-US" dirty="0"/>
          </a:p>
        </p:txBody>
      </p:sp>
      <p:sp>
        <p:nvSpPr>
          <p:cNvPr id="4" name="Slide Number Placeholder 3"/>
          <p:cNvSpPr>
            <a:spLocks noGrp="1"/>
          </p:cNvSpPr>
          <p:nvPr>
            <p:ph type="sldNum" sz="quarter" idx="10"/>
          </p:nvPr>
        </p:nvSpPr>
        <p:spPr/>
        <p:txBody>
          <a:bodyPr/>
          <a:lstStyle/>
          <a:p>
            <a:fld id="{EE090B7A-AEC0-4A37-80C6-67AE58D5E60B}" type="slidenum">
              <a:rPr lang="en-US" smtClean="0"/>
              <a:t>30</a:t>
            </a:fld>
            <a:endParaRPr lang="en-US"/>
          </a:p>
        </p:txBody>
      </p:sp>
    </p:spTree>
    <p:extLst>
      <p:ext uri="{BB962C8B-B14F-4D97-AF65-F5344CB8AC3E}">
        <p14:creationId xmlns:p14="http://schemas.microsoft.com/office/powerpoint/2010/main" val="38009647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090B7A-AEC0-4A37-80C6-67AE58D5E60B}" type="slidenum">
              <a:rPr lang="en-US" smtClean="0"/>
              <a:t>31</a:t>
            </a:fld>
            <a:endParaRPr lang="en-US"/>
          </a:p>
        </p:txBody>
      </p:sp>
    </p:spTree>
    <p:extLst>
      <p:ext uri="{BB962C8B-B14F-4D97-AF65-F5344CB8AC3E}">
        <p14:creationId xmlns:p14="http://schemas.microsoft.com/office/powerpoint/2010/main" val="10725180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90B7A-AEC0-4A37-80C6-67AE58D5E60B}" type="slidenum">
              <a:rPr lang="en-US" smtClean="0"/>
              <a:t>32</a:t>
            </a:fld>
            <a:endParaRPr lang="en-US"/>
          </a:p>
        </p:txBody>
      </p:sp>
    </p:spTree>
    <p:extLst>
      <p:ext uri="{BB962C8B-B14F-4D97-AF65-F5344CB8AC3E}">
        <p14:creationId xmlns:p14="http://schemas.microsoft.com/office/powerpoint/2010/main" val="18533736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90B7A-AEC0-4A37-80C6-67AE58D5E60B}" type="slidenum">
              <a:rPr lang="en-US" smtClean="0"/>
              <a:t>33</a:t>
            </a:fld>
            <a:endParaRPr lang="en-US"/>
          </a:p>
        </p:txBody>
      </p:sp>
    </p:spTree>
    <p:extLst>
      <p:ext uri="{BB962C8B-B14F-4D97-AF65-F5344CB8AC3E}">
        <p14:creationId xmlns:p14="http://schemas.microsoft.com/office/powerpoint/2010/main" val="37220018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PRESENTATION ONLY</a:t>
            </a:r>
          </a:p>
          <a:p>
            <a:endParaRPr lang="en-US" dirty="0"/>
          </a:p>
        </p:txBody>
      </p:sp>
      <p:sp>
        <p:nvSpPr>
          <p:cNvPr id="4" name="Slide Number Placeholder 3"/>
          <p:cNvSpPr>
            <a:spLocks noGrp="1"/>
          </p:cNvSpPr>
          <p:nvPr>
            <p:ph type="sldNum" sz="quarter" idx="10"/>
          </p:nvPr>
        </p:nvSpPr>
        <p:spPr/>
        <p:txBody>
          <a:bodyPr/>
          <a:lstStyle/>
          <a:p>
            <a:fld id="{EE090B7A-AEC0-4A37-80C6-67AE58D5E60B}" type="slidenum">
              <a:rPr lang="en-US" smtClean="0"/>
              <a:t>34</a:t>
            </a:fld>
            <a:endParaRPr lang="en-US"/>
          </a:p>
        </p:txBody>
      </p:sp>
    </p:spTree>
    <p:extLst>
      <p:ext uri="{BB962C8B-B14F-4D97-AF65-F5344CB8AC3E}">
        <p14:creationId xmlns:p14="http://schemas.microsoft.com/office/powerpoint/2010/main" val="2995295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PRESENTATION ONLY</a:t>
            </a:r>
          </a:p>
          <a:p>
            <a:endParaRPr lang="en-US" dirty="0"/>
          </a:p>
        </p:txBody>
      </p:sp>
      <p:sp>
        <p:nvSpPr>
          <p:cNvPr id="4" name="Slide Number Placeholder 3"/>
          <p:cNvSpPr>
            <a:spLocks noGrp="1"/>
          </p:cNvSpPr>
          <p:nvPr>
            <p:ph type="sldNum" sz="quarter" idx="10"/>
          </p:nvPr>
        </p:nvSpPr>
        <p:spPr/>
        <p:txBody>
          <a:bodyPr/>
          <a:lstStyle/>
          <a:p>
            <a:fld id="{EE090B7A-AEC0-4A37-80C6-67AE58D5E60B}" type="slidenum">
              <a:rPr lang="en-US" smtClean="0"/>
              <a:t>35</a:t>
            </a:fld>
            <a:endParaRPr lang="en-US"/>
          </a:p>
        </p:txBody>
      </p:sp>
    </p:spTree>
    <p:extLst>
      <p:ext uri="{BB962C8B-B14F-4D97-AF65-F5344CB8AC3E}">
        <p14:creationId xmlns:p14="http://schemas.microsoft.com/office/powerpoint/2010/main" val="29480621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90B7A-AEC0-4A37-80C6-67AE58D5E60B}" type="slidenum">
              <a:rPr lang="en-US" smtClean="0"/>
              <a:t>36</a:t>
            </a:fld>
            <a:endParaRPr lang="en-US"/>
          </a:p>
        </p:txBody>
      </p:sp>
    </p:spTree>
    <p:extLst>
      <p:ext uri="{BB962C8B-B14F-4D97-AF65-F5344CB8AC3E}">
        <p14:creationId xmlns:p14="http://schemas.microsoft.com/office/powerpoint/2010/main" val="746515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Pig farms</a:t>
            </a:r>
            <a:endParaRPr lang="en-US" dirty="0"/>
          </a:p>
        </p:txBody>
      </p:sp>
      <p:sp>
        <p:nvSpPr>
          <p:cNvPr id="4" name="Slide Number Placeholder 3"/>
          <p:cNvSpPr>
            <a:spLocks noGrp="1"/>
          </p:cNvSpPr>
          <p:nvPr>
            <p:ph type="sldNum" sz="quarter" idx="10"/>
          </p:nvPr>
        </p:nvSpPr>
        <p:spPr/>
        <p:txBody>
          <a:bodyPr/>
          <a:lstStyle/>
          <a:p>
            <a:fld id="{EE090B7A-AEC0-4A37-80C6-67AE58D5E60B}" type="slidenum">
              <a:rPr lang="en-US" smtClean="0"/>
              <a:t>37</a:t>
            </a:fld>
            <a:endParaRPr lang="en-US"/>
          </a:p>
        </p:txBody>
      </p:sp>
    </p:spTree>
    <p:extLst>
      <p:ext uri="{BB962C8B-B14F-4D97-AF65-F5344CB8AC3E}">
        <p14:creationId xmlns:p14="http://schemas.microsoft.com/office/powerpoint/2010/main" val="27522543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mosquitos</a:t>
            </a:r>
            <a:endParaRPr lang="en-US" dirty="0"/>
          </a:p>
        </p:txBody>
      </p:sp>
      <p:sp>
        <p:nvSpPr>
          <p:cNvPr id="4" name="Slide Number Placeholder 3"/>
          <p:cNvSpPr>
            <a:spLocks noGrp="1"/>
          </p:cNvSpPr>
          <p:nvPr>
            <p:ph type="sldNum" sz="quarter" idx="10"/>
          </p:nvPr>
        </p:nvSpPr>
        <p:spPr/>
        <p:txBody>
          <a:bodyPr/>
          <a:lstStyle/>
          <a:p>
            <a:fld id="{EE090B7A-AEC0-4A37-80C6-67AE58D5E60B}" type="slidenum">
              <a:rPr lang="en-US" smtClean="0"/>
              <a:t>38</a:t>
            </a:fld>
            <a:endParaRPr lang="en-US"/>
          </a:p>
        </p:txBody>
      </p:sp>
    </p:spTree>
    <p:extLst>
      <p:ext uri="{BB962C8B-B14F-4D97-AF65-F5344CB8AC3E}">
        <p14:creationId xmlns:p14="http://schemas.microsoft.com/office/powerpoint/2010/main" val="6286236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90B7A-AEC0-4A37-80C6-67AE58D5E60B}" type="slidenum">
              <a:rPr lang="en-US" smtClean="0"/>
              <a:t>39</a:t>
            </a:fld>
            <a:endParaRPr lang="en-US"/>
          </a:p>
        </p:txBody>
      </p:sp>
    </p:spTree>
    <p:extLst>
      <p:ext uri="{BB962C8B-B14F-4D97-AF65-F5344CB8AC3E}">
        <p14:creationId xmlns:p14="http://schemas.microsoft.com/office/powerpoint/2010/main" val="3975225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Bomb cyclone</a:t>
            </a:r>
            <a:endParaRPr lang="en-US" dirty="0"/>
          </a:p>
        </p:txBody>
      </p:sp>
      <p:sp>
        <p:nvSpPr>
          <p:cNvPr id="4" name="Slide Number Placeholder 3"/>
          <p:cNvSpPr>
            <a:spLocks noGrp="1"/>
          </p:cNvSpPr>
          <p:nvPr>
            <p:ph type="sldNum" sz="quarter" idx="10"/>
          </p:nvPr>
        </p:nvSpPr>
        <p:spPr/>
        <p:txBody>
          <a:bodyPr/>
          <a:lstStyle/>
          <a:p>
            <a:fld id="{EE090B7A-AEC0-4A37-80C6-67AE58D5E60B}" type="slidenum">
              <a:rPr lang="en-US" smtClean="0"/>
              <a:t>4</a:t>
            </a:fld>
            <a:endParaRPr lang="en-US"/>
          </a:p>
        </p:txBody>
      </p:sp>
    </p:spTree>
    <p:extLst>
      <p:ext uri="{BB962C8B-B14F-4D97-AF65-F5344CB8AC3E}">
        <p14:creationId xmlns:p14="http://schemas.microsoft.com/office/powerpoint/2010/main" val="42726466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090B7A-AEC0-4A37-80C6-67AE58D5E60B}" type="slidenum">
              <a:rPr lang="en-US" smtClean="0"/>
              <a:t>41</a:t>
            </a:fld>
            <a:endParaRPr lang="en-US"/>
          </a:p>
        </p:txBody>
      </p:sp>
    </p:spTree>
    <p:extLst>
      <p:ext uri="{BB962C8B-B14F-4D97-AF65-F5344CB8AC3E}">
        <p14:creationId xmlns:p14="http://schemas.microsoft.com/office/powerpoint/2010/main" val="21172083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90B7A-AEC0-4A37-80C6-67AE58D5E60B}" type="slidenum">
              <a:rPr lang="en-US" smtClean="0"/>
              <a:t>42</a:t>
            </a:fld>
            <a:endParaRPr lang="en-US"/>
          </a:p>
        </p:txBody>
      </p:sp>
    </p:spTree>
    <p:extLst>
      <p:ext uri="{BB962C8B-B14F-4D97-AF65-F5344CB8AC3E}">
        <p14:creationId xmlns:p14="http://schemas.microsoft.com/office/powerpoint/2010/main" val="26852605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PRESENTATION ONLY</a:t>
            </a:r>
          </a:p>
          <a:p>
            <a:r>
              <a:rPr lang="en-US" dirty="0" err="1" smtClean="0"/>
              <a:t>Limony</a:t>
            </a:r>
            <a:r>
              <a:rPr lang="en-US" dirty="0" smtClean="0"/>
              <a:t> </a:t>
            </a:r>
            <a:r>
              <a:rPr lang="en-US" dirty="0" err="1" smtClean="0"/>
              <a:t>Snicket</a:t>
            </a:r>
            <a:r>
              <a:rPr lang="en-US" dirty="0" smtClean="0"/>
              <a:t>,</a:t>
            </a:r>
            <a:r>
              <a:rPr lang="en-US" baseline="0" dirty="0" smtClean="0"/>
              <a:t> in A Series of Unfortunate Events</a:t>
            </a:r>
            <a:endParaRPr lang="en-US" dirty="0"/>
          </a:p>
        </p:txBody>
      </p:sp>
      <p:sp>
        <p:nvSpPr>
          <p:cNvPr id="4" name="Slide Number Placeholder 3"/>
          <p:cNvSpPr>
            <a:spLocks noGrp="1"/>
          </p:cNvSpPr>
          <p:nvPr>
            <p:ph type="sldNum" sz="quarter" idx="10"/>
          </p:nvPr>
        </p:nvSpPr>
        <p:spPr/>
        <p:txBody>
          <a:bodyPr/>
          <a:lstStyle/>
          <a:p>
            <a:fld id="{EE090B7A-AEC0-4A37-80C6-67AE58D5E60B}" type="slidenum">
              <a:rPr lang="en-US" smtClean="0"/>
              <a:t>43</a:t>
            </a:fld>
            <a:endParaRPr lang="en-US"/>
          </a:p>
        </p:txBody>
      </p:sp>
    </p:spTree>
    <p:extLst>
      <p:ext uri="{BB962C8B-B14F-4D97-AF65-F5344CB8AC3E}">
        <p14:creationId xmlns:p14="http://schemas.microsoft.com/office/powerpoint/2010/main" val="37513494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90B7A-AEC0-4A37-80C6-67AE58D5E60B}" type="slidenum">
              <a:rPr lang="en-US" smtClean="0"/>
              <a:t>44</a:t>
            </a:fld>
            <a:endParaRPr lang="en-US"/>
          </a:p>
        </p:txBody>
      </p:sp>
    </p:spTree>
    <p:extLst>
      <p:ext uri="{BB962C8B-B14F-4D97-AF65-F5344CB8AC3E}">
        <p14:creationId xmlns:p14="http://schemas.microsoft.com/office/powerpoint/2010/main" val="21392954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Participate in the process</a:t>
            </a:r>
            <a:r>
              <a:rPr lang="en-US" baseline="0" dirty="0" smtClean="0"/>
              <a:t> </a:t>
            </a:r>
            <a:r>
              <a:rPr lang="en-US" dirty="0" smtClean="0"/>
              <a:t>Know local needs</a:t>
            </a:r>
          </a:p>
          <a:p>
            <a:pPr algn="l"/>
            <a:r>
              <a:rPr lang="en-US" dirty="0" smtClean="0"/>
              <a:t>Educate, volunteer &amp; vote </a:t>
            </a:r>
          </a:p>
          <a:p>
            <a:pPr algn="l"/>
            <a:r>
              <a:rPr lang="en-US" dirty="0" smtClean="0"/>
              <a:t>Insist on investment</a:t>
            </a:r>
            <a:r>
              <a:rPr lang="en-US" baseline="0" dirty="0" smtClean="0"/>
              <a:t> </a:t>
            </a:r>
            <a:r>
              <a:rPr lang="en-US" dirty="0" smtClean="0"/>
              <a:t>Don’t accept denial</a:t>
            </a:r>
          </a:p>
          <a:p>
            <a:r>
              <a:rPr lang="en-US" smtClean="0"/>
              <a:t>don’t </a:t>
            </a:r>
            <a:r>
              <a:rPr lang="en-US" dirty="0" smtClean="0"/>
              <a:t>look away</a:t>
            </a:r>
            <a:endParaRPr lang="en-US" dirty="0"/>
          </a:p>
        </p:txBody>
      </p:sp>
      <p:sp>
        <p:nvSpPr>
          <p:cNvPr id="4" name="Slide Number Placeholder 3"/>
          <p:cNvSpPr>
            <a:spLocks noGrp="1"/>
          </p:cNvSpPr>
          <p:nvPr>
            <p:ph type="sldNum" sz="quarter" idx="10"/>
          </p:nvPr>
        </p:nvSpPr>
        <p:spPr/>
        <p:txBody>
          <a:bodyPr/>
          <a:lstStyle/>
          <a:p>
            <a:fld id="{EE090B7A-AEC0-4A37-80C6-67AE58D5E60B}" type="slidenum">
              <a:rPr lang="en-US" smtClean="0"/>
              <a:t>45</a:t>
            </a:fld>
            <a:endParaRPr lang="en-US"/>
          </a:p>
        </p:txBody>
      </p:sp>
    </p:spTree>
    <p:extLst>
      <p:ext uri="{BB962C8B-B14F-4D97-AF65-F5344CB8AC3E}">
        <p14:creationId xmlns:p14="http://schemas.microsoft.com/office/powerpoint/2010/main" val="26236716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90B7A-AEC0-4A37-80C6-67AE58D5E60B}" type="slidenum">
              <a:rPr lang="en-US" smtClean="0"/>
              <a:t>47</a:t>
            </a:fld>
            <a:endParaRPr lang="en-US"/>
          </a:p>
        </p:txBody>
      </p:sp>
    </p:spTree>
    <p:extLst>
      <p:ext uri="{BB962C8B-B14F-4D97-AF65-F5344CB8AC3E}">
        <p14:creationId xmlns:p14="http://schemas.microsoft.com/office/powerpoint/2010/main" val="10206370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PRESENTATION ONLY</a:t>
            </a:r>
          </a:p>
          <a:p>
            <a:r>
              <a:rPr lang="en-US" dirty="0" smtClean="0"/>
              <a:t>We are the volunteer fire department.</a:t>
            </a:r>
          </a:p>
        </p:txBody>
      </p:sp>
      <p:sp>
        <p:nvSpPr>
          <p:cNvPr id="4" name="Slide Number Placeholder 3"/>
          <p:cNvSpPr>
            <a:spLocks noGrp="1"/>
          </p:cNvSpPr>
          <p:nvPr>
            <p:ph type="sldNum" sz="quarter" idx="10"/>
          </p:nvPr>
        </p:nvSpPr>
        <p:spPr/>
        <p:txBody>
          <a:bodyPr/>
          <a:lstStyle/>
          <a:p>
            <a:fld id="{EE090B7A-AEC0-4A37-80C6-67AE58D5E60B}" type="slidenum">
              <a:rPr lang="en-US" smtClean="0"/>
              <a:t>50</a:t>
            </a:fld>
            <a:endParaRPr lang="en-US"/>
          </a:p>
        </p:txBody>
      </p:sp>
    </p:spTree>
    <p:extLst>
      <p:ext uri="{BB962C8B-B14F-4D97-AF65-F5344CB8AC3E}">
        <p14:creationId xmlns:p14="http://schemas.microsoft.com/office/powerpoint/2010/main" val="28582926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90B7A-AEC0-4A37-80C6-67AE58D5E60B}" type="slidenum">
              <a:rPr lang="en-US" smtClean="0"/>
              <a:t>51</a:t>
            </a:fld>
            <a:endParaRPr lang="en-US"/>
          </a:p>
        </p:txBody>
      </p:sp>
    </p:spTree>
    <p:extLst>
      <p:ext uri="{BB962C8B-B14F-4D97-AF65-F5344CB8AC3E}">
        <p14:creationId xmlns:p14="http://schemas.microsoft.com/office/powerpoint/2010/main" val="20793861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90B7A-AEC0-4A37-80C6-67AE58D5E60B}" type="slidenum">
              <a:rPr lang="en-US" smtClean="0"/>
              <a:t>52</a:t>
            </a:fld>
            <a:endParaRPr lang="en-US"/>
          </a:p>
        </p:txBody>
      </p:sp>
    </p:spTree>
    <p:extLst>
      <p:ext uri="{BB962C8B-B14F-4D97-AF65-F5344CB8AC3E}">
        <p14:creationId xmlns:p14="http://schemas.microsoft.com/office/powerpoint/2010/main" val="12680668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90B7A-AEC0-4A37-80C6-67AE58D5E60B}" type="slidenum">
              <a:rPr lang="en-US" smtClean="0"/>
              <a:t>53</a:t>
            </a:fld>
            <a:endParaRPr lang="en-US"/>
          </a:p>
        </p:txBody>
      </p:sp>
    </p:spTree>
    <p:extLst>
      <p:ext uri="{BB962C8B-B14F-4D97-AF65-F5344CB8AC3E}">
        <p14:creationId xmlns:p14="http://schemas.microsoft.com/office/powerpoint/2010/main" val="517466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90B7A-AEC0-4A37-80C6-67AE58D5E60B}" type="slidenum">
              <a:rPr lang="en-US" smtClean="0"/>
              <a:t>5</a:t>
            </a:fld>
            <a:endParaRPr lang="en-US"/>
          </a:p>
        </p:txBody>
      </p:sp>
    </p:spTree>
    <p:extLst>
      <p:ext uri="{BB962C8B-B14F-4D97-AF65-F5344CB8AC3E}">
        <p14:creationId xmlns:p14="http://schemas.microsoft.com/office/powerpoint/2010/main" val="30455854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PRESENTATION ONLY</a:t>
            </a:r>
          </a:p>
          <a:p>
            <a:endParaRPr lang="en-US" dirty="0"/>
          </a:p>
        </p:txBody>
      </p:sp>
      <p:sp>
        <p:nvSpPr>
          <p:cNvPr id="4" name="Slide Number Placeholder 3"/>
          <p:cNvSpPr>
            <a:spLocks noGrp="1"/>
          </p:cNvSpPr>
          <p:nvPr>
            <p:ph type="sldNum" sz="quarter" idx="10"/>
          </p:nvPr>
        </p:nvSpPr>
        <p:spPr/>
        <p:txBody>
          <a:bodyPr/>
          <a:lstStyle/>
          <a:p>
            <a:fld id="{EE090B7A-AEC0-4A37-80C6-67AE58D5E60B}" type="slidenum">
              <a:rPr lang="en-US" smtClean="0"/>
              <a:t>54</a:t>
            </a:fld>
            <a:endParaRPr lang="en-US"/>
          </a:p>
        </p:txBody>
      </p:sp>
    </p:spTree>
    <p:extLst>
      <p:ext uri="{BB962C8B-B14F-4D97-AF65-F5344CB8AC3E}">
        <p14:creationId xmlns:p14="http://schemas.microsoft.com/office/powerpoint/2010/main" val="23340445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PRESENTATION ONLY</a:t>
            </a:r>
          </a:p>
          <a:p>
            <a:endParaRPr lang="en-US" dirty="0"/>
          </a:p>
        </p:txBody>
      </p:sp>
      <p:sp>
        <p:nvSpPr>
          <p:cNvPr id="4" name="Slide Number Placeholder 3"/>
          <p:cNvSpPr>
            <a:spLocks noGrp="1"/>
          </p:cNvSpPr>
          <p:nvPr>
            <p:ph type="sldNum" sz="quarter" idx="10"/>
          </p:nvPr>
        </p:nvSpPr>
        <p:spPr/>
        <p:txBody>
          <a:bodyPr/>
          <a:lstStyle/>
          <a:p>
            <a:fld id="{EE090B7A-AEC0-4A37-80C6-67AE58D5E60B}" type="slidenum">
              <a:rPr lang="en-US" smtClean="0"/>
              <a:t>55</a:t>
            </a:fld>
            <a:endParaRPr lang="en-US"/>
          </a:p>
        </p:txBody>
      </p:sp>
    </p:spTree>
    <p:extLst>
      <p:ext uri="{BB962C8B-B14F-4D97-AF65-F5344CB8AC3E}">
        <p14:creationId xmlns:p14="http://schemas.microsoft.com/office/powerpoint/2010/main" val="1598505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Biliana</a:t>
            </a:r>
            <a:r>
              <a:rPr lang="en-US" dirty="0" smtClean="0"/>
              <a:t> warned us that the oceans</a:t>
            </a:r>
            <a:r>
              <a:rPr lang="en-US" baseline="0" dirty="0" smtClean="0"/>
              <a:t> are changing</a:t>
            </a:r>
            <a:endParaRPr lang="en-US" dirty="0"/>
          </a:p>
        </p:txBody>
      </p:sp>
      <p:sp>
        <p:nvSpPr>
          <p:cNvPr id="4" name="Slide Number Placeholder 3"/>
          <p:cNvSpPr>
            <a:spLocks noGrp="1"/>
          </p:cNvSpPr>
          <p:nvPr>
            <p:ph type="sldNum" sz="quarter" idx="10"/>
          </p:nvPr>
        </p:nvSpPr>
        <p:spPr/>
        <p:txBody>
          <a:bodyPr/>
          <a:lstStyle/>
          <a:p>
            <a:fld id="{EE090B7A-AEC0-4A37-80C6-67AE58D5E60B}" type="slidenum">
              <a:rPr lang="en-US" smtClean="0"/>
              <a:t>6</a:t>
            </a:fld>
            <a:endParaRPr lang="en-US"/>
          </a:p>
        </p:txBody>
      </p:sp>
    </p:spTree>
    <p:extLst>
      <p:ext uri="{BB962C8B-B14F-4D97-AF65-F5344CB8AC3E}">
        <p14:creationId xmlns:p14="http://schemas.microsoft.com/office/powerpoint/2010/main" val="530207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Reefs are</a:t>
            </a:r>
            <a:r>
              <a:rPr lang="en-US" baseline="0" dirty="0" smtClean="0"/>
              <a:t> habitat for 25% of ocean diversity</a:t>
            </a:r>
            <a:endParaRPr lang="en-US" dirty="0"/>
          </a:p>
        </p:txBody>
      </p:sp>
      <p:sp>
        <p:nvSpPr>
          <p:cNvPr id="4" name="Slide Number Placeholder 3"/>
          <p:cNvSpPr>
            <a:spLocks noGrp="1"/>
          </p:cNvSpPr>
          <p:nvPr>
            <p:ph type="sldNum" sz="quarter" idx="10"/>
          </p:nvPr>
        </p:nvSpPr>
        <p:spPr/>
        <p:txBody>
          <a:bodyPr/>
          <a:lstStyle/>
          <a:p>
            <a:fld id="{EE090B7A-AEC0-4A37-80C6-67AE58D5E60B}" type="slidenum">
              <a:rPr lang="en-US" smtClean="0"/>
              <a:t>7</a:t>
            </a:fld>
            <a:endParaRPr lang="en-US"/>
          </a:p>
        </p:txBody>
      </p:sp>
    </p:spTree>
    <p:extLst>
      <p:ext uri="{BB962C8B-B14F-4D97-AF65-F5344CB8AC3E}">
        <p14:creationId xmlns:p14="http://schemas.microsoft.com/office/powerpoint/2010/main" val="1968131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PRESENTATION ONLY</a:t>
            </a:r>
          </a:p>
          <a:p>
            <a:endParaRPr lang="en-US" dirty="0"/>
          </a:p>
        </p:txBody>
      </p:sp>
      <p:sp>
        <p:nvSpPr>
          <p:cNvPr id="4" name="Slide Number Placeholder 3"/>
          <p:cNvSpPr>
            <a:spLocks noGrp="1"/>
          </p:cNvSpPr>
          <p:nvPr>
            <p:ph type="sldNum" sz="quarter" idx="10"/>
          </p:nvPr>
        </p:nvSpPr>
        <p:spPr/>
        <p:txBody>
          <a:bodyPr/>
          <a:lstStyle/>
          <a:p>
            <a:fld id="{EE090B7A-AEC0-4A37-80C6-67AE58D5E60B}" type="slidenum">
              <a:rPr lang="en-US" smtClean="0"/>
              <a:t>8</a:t>
            </a:fld>
            <a:endParaRPr lang="en-US"/>
          </a:p>
        </p:txBody>
      </p:sp>
    </p:spTree>
    <p:extLst>
      <p:ext uri="{BB962C8B-B14F-4D97-AF65-F5344CB8AC3E}">
        <p14:creationId xmlns:p14="http://schemas.microsoft.com/office/powerpoint/2010/main" val="695771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90B7A-AEC0-4A37-80C6-67AE58D5E60B}" type="slidenum">
              <a:rPr lang="en-US" smtClean="0"/>
              <a:t>9</a:t>
            </a:fld>
            <a:endParaRPr lang="en-US"/>
          </a:p>
        </p:txBody>
      </p:sp>
    </p:spTree>
    <p:extLst>
      <p:ext uri="{BB962C8B-B14F-4D97-AF65-F5344CB8AC3E}">
        <p14:creationId xmlns:p14="http://schemas.microsoft.com/office/powerpoint/2010/main" val="1394471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5100DE5-4EC1-43DE-B4EF-4A6301F2414A}" type="datetimeFigureOut">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78752-ABC9-4D94-BAC8-09A6B58DE854}" type="slidenum">
              <a:rPr lang="en-US" smtClean="0"/>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100DE5-4EC1-43DE-B4EF-4A6301F2414A}" type="datetimeFigureOut">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78752-ABC9-4D94-BAC8-09A6B58DE854}"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5100DE5-4EC1-43DE-B4EF-4A6301F2414A}" type="datetimeFigureOut">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78752-ABC9-4D94-BAC8-09A6B58DE854}"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5100DE5-4EC1-43DE-B4EF-4A6301F2414A}" type="datetimeFigureOut">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78752-ABC9-4D94-BAC8-09A6B58DE854}"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100DE5-4EC1-43DE-B4EF-4A6301F2414A}" type="datetimeFigureOut">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378752-ABC9-4D94-BAC8-09A6B58DE854}"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5100DE5-4EC1-43DE-B4EF-4A6301F2414A}" type="datetimeFigureOut">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378752-ABC9-4D94-BAC8-09A6B58DE854}"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5100DE5-4EC1-43DE-B4EF-4A6301F2414A}" type="datetimeFigureOut">
              <a:rPr lang="en-US" smtClean="0"/>
              <a:t>4/23/2019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378752-ABC9-4D94-BAC8-09A6B58DE854}"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5100DE5-4EC1-43DE-B4EF-4A6301F2414A}" type="datetimeFigureOut">
              <a:rPr lang="en-US" smtClean="0"/>
              <a:t>4/23/2019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378752-ABC9-4D94-BAC8-09A6B58DE854}"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100DE5-4EC1-43DE-B4EF-4A6301F2414A}" type="datetimeFigureOut">
              <a:rPr lang="en-US" smtClean="0"/>
              <a:t>4/23/2019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378752-ABC9-4D94-BAC8-09A6B58DE854}"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100DE5-4EC1-43DE-B4EF-4A6301F2414A}" type="datetimeFigureOut">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378752-ABC9-4D94-BAC8-09A6B58DE854}"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100DE5-4EC1-43DE-B4EF-4A6301F2414A}" type="datetimeFigureOut">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378752-ABC9-4D94-BAC8-09A6B58DE854}" type="slidenum">
              <a:rPr lang="en-US" smtClean="0"/>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C5100DE5-4EC1-43DE-B4EF-4A6301F2414A}" type="datetimeFigureOut">
              <a:rPr lang="en-US" smtClean="0"/>
              <a:t>4/23/2019</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09378752-ABC9-4D94-BAC8-09A6B58DE85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4267200"/>
            <a:ext cx="7162799" cy="1591264"/>
          </a:xfrm>
        </p:spPr>
        <p:txBody>
          <a:bodyPr>
            <a:normAutofit/>
          </a:bodyPr>
          <a:lstStyle/>
          <a:p>
            <a:r>
              <a:rPr lang="en-US" sz="3200" b="1" dirty="0" smtClean="0"/>
              <a:t>Water quality and a changing planet</a:t>
            </a:r>
          </a:p>
          <a:p>
            <a:r>
              <a:rPr lang="en-US" b="1" i="1" dirty="0" smtClean="0"/>
              <a:t>By Keith W. Rizzardi</a:t>
            </a:r>
          </a:p>
        </p:txBody>
      </p:sp>
      <p:sp>
        <p:nvSpPr>
          <p:cNvPr id="2" name="Title 1"/>
          <p:cNvSpPr>
            <a:spLocks noGrp="1"/>
          </p:cNvSpPr>
          <p:nvPr>
            <p:ph type="ctrTitle"/>
          </p:nvPr>
        </p:nvSpPr>
        <p:spPr>
          <a:xfrm>
            <a:off x="838200" y="3124200"/>
            <a:ext cx="7175351" cy="1058710"/>
          </a:xfrm>
        </p:spPr>
        <p:txBody>
          <a:bodyPr/>
          <a:lstStyle/>
          <a:p>
            <a:r>
              <a:rPr lang="en-US" dirty="0" smtClean="0"/>
              <a:t>Look Away</a:t>
            </a:r>
            <a:endParaRPr lang="en-US" dirty="0"/>
          </a:p>
        </p:txBody>
      </p:sp>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2359" b="33820"/>
          <a:stretch/>
        </p:blipFill>
        <p:spPr bwMode="auto">
          <a:xfrm>
            <a:off x="2895600" y="5755428"/>
            <a:ext cx="3733800" cy="710319"/>
          </a:xfrm>
          <a:prstGeom prst="rect">
            <a:avLst/>
          </a:prstGeom>
          <a:noFill/>
          <a:ln>
            <a:noFill/>
          </a:ln>
          <a:extLst/>
        </p:spPr>
      </p:pic>
    </p:spTree>
    <p:extLst>
      <p:ext uri="{BB962C8B-B14F-4D97-AF65-F5344CB8AC3E}">
        <p14:creationId xmlns:p14="http://schemas.microsoft.com/office/powerpoint/2010/main" val="17944639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372168"/>
            <a:ext cx="8001000" cy="1143000"/>
          </a:xfrm>
        </p:spPr>
        <p:txBody>
          <a:bodyPr/>
          <a:lstStyle/>
          <a:p>
            <a:r>
              <a:rPr lang="en-US" dirty="0" smtClean="0"/>
              <a:t>A human right </a:t>
            </a:r>
            <a:r>
              <a:rPr lang="en-US" sz="3200" dirty="0" smtClean="0"/>
              <a:t>(UN CESCR 2002)</a:t>
            </a:r>
            <a:endParaRPr lang="en-US" sz="3200" dirty="0"/>
          </a:p>
        </p:txBody>
      </p:sp>
      <p:sp>
        <p:nvSpPr>
          <p:cNvPr id="3" name="Content Placeholder 2"/>
          <p:cNvSpPr>
            <a:spLocks noGrp="1"/>
          </p:cNvSpPr>
          <p:nvPr>
            <p:ph sz="quarter" idx="13"/>
          </p:nvPr>
        </p:nvSpPr>
        <p:spPr>
          <a:xfrm>
            <a:off x="1143000" y="731520"/>
            <a:ext cx="7248832" cy="3474720"/>
          </a:xfrm>
        </p:spPr>
        <p:txBody>
          <a:bodyPr>
            <a:noAutofit/>
          </a:bodyPr>
          <a:lstStyle/>
          <a:p>
            <a:r>
              <a:rPr lang="en-US" sz="2800" dirty="0"/>
              <a:t>Water is a limited natural resource and a public good fundamental for life and health. </a:t>
            </a:r>
            <a:endParaRPr lang="en-US" sz="2800" dirty="0" smtClean="0"/>
          </a:p>
          <a:p>
            <a:pPr marL="45720" indent="0">
              <a:buNone/>
            </a:pPr>
            <a:endParaRPr lang="en-US" sz="2800" dirty="0" smtClean="0"/>
          </a:p>
          <a:p>
            <a:r>
              <a:rPr lang="en-US" sz="2800" dirty="0" smtClean="0"/>
              <a:t>The </a:t>
            </a:r>
            <a:r>
              <a:rPr lang="en-US" sz="2800" dirty="0"/>
              <a:t>human right to water is indispensable for leading a life in human dignity. </a:t>
            </a:r>
            <a:endParaRPr lang="en-US" sz="2800" dirty="0" smtClean="0"/>
          </a:p>
        </p:txBody>
      </p:sp>
    </p:spTree>
    <p:extLst>
      <p:ext uri="{BB962C8B-B14F-4D97-AF65-F5344CB8AC3E}">
        <p14:creationId xmlns:p14="http://schemas.microsoft.com/office/powerpoint/2010/main" val="409274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372168"/>
            <a:ext cx="7467601" cy="1143000"/>
          </a:xfrm>
        </p:spPr>
        <p:txBody>
          <a:bodyPr/>
          <a:lstStyle/>
          <a:p>
            <a:r>
              <a:rPr lang="en-US" dirty="0" smtClean="0"/>
              <a:t>The right to clean H2o</a:t>
            </a:r>
            <a:endParaRPr lang="en-US" dirty="0"/>
          </a:p>
        </p:txBody>
      </p:sp>
      <p:sp>
        <p:nvSpPr>
          <p:cNvPr id="3" name="Content Placeholder 2"/>
          <p:cNvSpPr>
            <a:spLocks noGrp="1"/>
          </p:cNvSpPr>
          <p:nvPr>
            <p:ph sz="quarter" idx="13"/>
          </p:nvPr>
        </p:nvSpPr>
        <p:spPr>
          <a:xfrm>
            <a:off x="1143000" y="731520"/>
            <a:ext cx="7248832" cy="3474720"/>
          </a:xfrm>
        </p:spPr>
        <p:txBody>
          <a:bodyPr>
            <a:noAutofit/>
          </a:bodyPr>
          <a:lstStyle/>
          <a:p>
            <a:r>
              <a:rPr lang="en-US" sz="2800" dirty="0"/>
              <a:t>The water required for each personal or domestic use must be </a:t>
            </a:r>
            <a:r>
              <a:rPr lang="en-US" sz="2800" dirty="0" smtClean="0"/>
              <a:t>safe…</a:t>
            </a:r>
          </a:p>
          <a:p>
            <a:endParaRPr lang="en-US" sz="2800" dirty="0" smtClean="0"/>
          </a:p>
          <a:p>
            <a:r>
              <a:rPr lang="en-US" sz="2800" dirty="0" smtClean="0"/>
              <a:t>…free </a:t>
            </a:r>
            <a:r>
              <a:rPr lang="en-US" sz="2800" dirty="0"/>
              <a:t>from micro-organisms, chemical substances and radiological hazards that constitute a threat to a person’s health. </a:t>
            </a:r>
          </a:p>
        </p:txBody>
      </p:sp>
    </p:spTree>
    <p:extLst>
      <p:ext uri="{BB962C8B-B14F-4D97-AF65-F5344CB8AC3E}">
        <p14:creationId xmlns:p14="http://schemas.microsoft.com/office/powerpoint/2010/main" val="263109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right to know</a:t>
            </a:r>
            <a:endParaRPr lang="en-US" dirty="0"/>
          </a:p>
        </p:txBody>
      </p:sp>
      <p:sp>
        <p:nvSpPr>
          <p:cNvPr id="3" name="Content Placeholder 2"/>
          <p:cNvSpPr>
            <a:spLocks noGrp="1"/>
          </p:cNvSpPr>
          <p:nvPr>
            <p:ph sz="quarter" idx="13"/>
          </p:nvPr>
        </p:nvSpPr>
        <p:spPr>
          <a:xfrm>
            <a:off x="685800" y="731520"/>
            <a:ext cx="7772400" cy="3474720"/>
          </a:xfrm>
        </p:spPr>
        <p:txBody>
          <a:bodyPr>
            <a:normAutofit/>
          </a:bodyPr>
          <a:lstStyle/>
          <a:p>
            <a:r>
              <a:rPr lang="en-US" sz="2800" dirty="0"/>
              <a:t>To protect </a:t>
            </a:r>
            <a:r>
              <a:rPr lang="en-US" sz="2800" dirty="0" smtClean="0"/>
              <a:t>people </a:t>
            </a:r>
            <a:r>
              <a:rPr lang="en-US" sz="2800" dirty="0"/>
              <a:t>from “unsafe and toxic” water </a:t>
            </a:r>
            <a:r>
              <a:rPr lang="en-US" sz="2800" dirty="0" smtClean="0"/>
              <a:t>conditions…</a:t>
            </a:r>
          </a:p>
          <a:p>
            <a:endParaRPr lang="en-US" sz="2800" dirty="0" smtClean="0"/>
          </a:p>
          <a:p>
            <a:r>
              <a:rPr lang="en-US" sz="2800" dirty="0" smtClean="0"/>
              <a:t>states </a:t>
            </a:r>
            <a:r>
              <a:rPr lang="en-US" sz="2800" dirty="0"/>
              <a:t>should “monitor and combat situations where aquatic ecosystems serve as a habitat for vectors of diseases wherever they pose a risk to human living environments.” </a:t>
            </a:r>
          </a:p>
        </p:txBody>
      </p:sp>
    </p:spTree>
    <p:extLst>
      <p:ext uri="{BB962C8B-B14F-4D97-AF65-F5344CB8AC3E}">
        <p14:creationId xmlns:p14="http://schemas.microsoft.com/office/powerpoint/2010/main" val="263818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 Look away </a:t>
            </a:r>
            <a:r>
              <a:rPr lang="en-US" sz="3200" dirty="0" smtClean="0"/>
              <a:t>(deny)</a:t>
            </a:r>
            <a:endParaRPr lang="en-US" sz="3200" dirty="0"/>
          </a:p>
        </p:txBody>
      </p:sp>
      <p:sp>
        <p:nvSpPr>
          <p:cNvPr id="3" name="Content Placeholder 2"/>
          <p:cNvSpPr>
            <a:spLocks noGrp="1"/>
          </p:cNvSpPr>
          <p:nvPr>
            <p:ph sz="quarter" idx="13"/>
          </p:nvPr>
        </p:nvSpPr>
        <p:spPr>
          <a:xfrm>
            <a:off x="1142999" y="731520"/>
            <a:ext cx="6862011" cy="3474720"/>
          </a:xfrm>
        </p:spPr>
        <p:txBody>
          <a:bodyPr>
            <a:noAutofit/>
          </a:bodyPr>
          <a:lstStyle/>
          <a:p>
            <a:pPr marL="45720" indent="0">
              <a:buNone/>
            </a:pPr>
            <a:r>
              <a:rPr lang="en-US" sz="3200" dirty="0"/>
              <a:t>The United States does not share the view that a “right to water</a:t>
            </a:r>
            <a:r>
              <a:rPr lang="en-US" sz="3200" dirty="0" smtClean="0"/>
              <a:t>” exists under </a:t>
            </a:r>
            <a:r>
              <a:rPr lang="en-US" sz="3200" dirty="0"/>
              <a:t>international human rights law</a:t>
            </a:r>
            <a:r>
              <a:rPr lang="en-US" sz="3200" dirty="0" smtClean="0"/>
              <a:t>.</a:t>
            </a:r>
          </a:p>
          <a:p>
            <a:pPr lvl="1"/>
            <a:r>
              <a:rPr lang="en-US" dirty="0"/>
              <a:t>Views of the United States of </a:t>
            </a:r>
            <a:r>
              <a:rPr lang="en-US" dirty="0" smtClean="0"/>
              <a:t>America on </a:t>
            </a:r>
            <a:r>
              <a:rPr lang="en-US" dirty="0"/>
              <a:t>Human Rights and Access to </a:t>
            </a:r>
            <a:r>
              <a:rPr lang="en-US" dirty="0" smtClean="0"/>
              <a:t>Water Submitted </a:t>
            </a:r>
            <a:r>
              <a:rPr lang="en-US" dirty="0"/>
              <a:t>to </a:t>
            </a:r>
            <a:r>
              <a:rPr lang="en-US" dirty="0" smtClean="0"/>
              <a:t>the Office </a:t>
            </a:r>
            <a:r>
              <a:rPr lang="en-US" dirty="0"/>
              <a:t>of the United Nations High Commissioner for Human </a:t>
            </a:r>
            <a:r>
              <a:rPr lang="en-US" dirty="0" smtClean="0"/>
              <a:t>Rights (June 2007)</a:t>
            </a:r>
            <a:endParaRPr lang="en-US" dirty="0"/>
          </a:p>
        </p:txBody>
      </p:sp>
    </p:spTree>
    <p:extLst>
      <p:ext uri="{BB962C8B-B14F-4D97-AF65-F5344CB8AC3E}">
        <p14:creationId xmlns:p14="http://schemas.microsoft.com/office/powerpoint/2010/main" val="372153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1" y="4372168"/>
            <a:ext cx="7391400" cy="1143000"/>
          </a:xfrm>
        </p:spPr>
        <p:txBody>
          <a:bodyPr/>
          <a:lstStyle/>
          <a:p>
            <a:r>
              <a:rPr lang="en-US" dirty="0" smtClean="0"/>
              <a:t>Yes, a human right!</a:t>
            </a:r>
            <a:endParaRPr lang="en-US" sz="3200" dirty="0"/>
          </a:p>
        </p:txBody>
      </p:sp>
      <p:sp>
        <p:nvSpPr>
          <p:cNvPr id="3" name="Content Placeholder 2"/>
          <p:cNvSpPr>
            <a:spLocks noGrp="1"/>
          </p:cNvSpPr>
          <p:nvPr>
            <p:ph sz="quarter" idx="13"/>
          </p:nvPr>
        </p:nvSpPr>
        <p:spPr>
          <a:xfrm>
            <a:off x="838200" y="838200"/>
            <a:ext cx="7543800" cy="3810000"/>
          </a:xfrm>
        </p:spPr>
        <p:txBody>
          <a:bodyPr>
            <a:normAutofit/>
          </a:bodyPr>
          <a:lstStyle/>
          <a:p>
            <a:r>
              <a:rPr lang="en-US" sz="3200" dirty="0" smtClean="0"/>
              <a:t>We hereby recognize </a:t>
            </a:r>
            <a:r>
              <a:rPr lang="en-US" sz="3200" dirty="0"/>
              <a:t>“the right to safe and clean drinking water and sanitation as a human right that is essential for the full enjoyment of </a:t>
            </a:r>
            <a:r>
              <a:rPr lang="en-US" sz="3200" dirty="0" smtClean="0"/>
              <a:t> life </a:t>
            </a:r>
            <a:r>
              <a:rPr lang="en-US" sz="3200" dirty="0"/>
              <a:t>and all human rights” </a:t>
            </a:r>
            <a:endParaRPr lang="en-US" sz="3200" dirty="0" smtClean="0"/>
          </a:p>
          <a:p>
            <a:pPr lvl="1"/>
            <a:r>
              <a:rPr lang="en-US" dirty="0"/>
              <a:t>Resolution </a:t>
            </a:r>
            <a:r>
              <a:rPr lang="en-US" dirty="0" smtClean="0"/>
              <a:t>64/292, General </a:t>
            </a:r>
            <a:r>
              <a:rPr lang="en-US" dirty="0"/>
              <a:t>Assembly, Sixty-fourth session, 108th plenary meeting (Wed., 28 July 2010, 10 a.m.)</a:t>
            </a:r>
          </a:p>
          <a:p>
            <a:endParaRPr lang="en-US" sz="2800" dirty="0" smtClean="0"/>
          </a:p>
        </p:txBody>
      </p:sp>
    </p:spTree>
    <p:extLst>
      <p:ext uri="{BB962C8B-B14F-4D97-AF65-F5344CB8AC3E}">
        <p14:creationId xmlns:p14="http://schemas.microsoft.com/office/powerpoint/2010/main" val="6619311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 Look away </a:t>
            </a:r>
            <a:r>
              <a:rPr lang="en-US" sz="2800" dirty="0" smtClean="0"/>
              <a:t>(abstain)</a:t>
            </a:r>
            <a:endParaRPr lang="en-US" sz="2800" dirty="0"/>
          </a:p>
        </p:txBody>
      </p:sp>
      <p:sp>
        <p:nvSpPr>
          <p:cNvPr id="5" name="Content Placeholder 4"/>
          <p:cNvSpPr>
            <a:spLocks noGrp="1"/>
          </p:cNvSpPr>
          <p:nvPr>
            <p:ph sz="quarter" idx="13"/>
          </p:nvPr>
        </p:nvSpPr>
        <p:spPr>
          <a:xfrm>
            <a:off x="1143000" y="731520"/>
            <a:ext cx="7010400" cy="3474720"/>
          </a:xfrm>
        </p:spPr>
        <p:txBody>
          <a:bodyPr>
            <a:noAutofit/>
          </a:bodyPr>
          <a:lstStyle/>
          <a:p>
            <a:pPr marL="45720" indent="0">
              <a:buNone/>
            </a:pPr>
            <a:r>
              <a:rPr lang="en-US" sz="2800" dirty="0" smtClean="0"/>
              <a:t>“</a:t>
            </a:r>
            <a:r>
              <a:rPr lang="en-US" sz="2800" dirty="0"/>
              <a:t>there is no right to water and sanitation in an international legal sense as described by the draft resolution</a:t>
            </a:r>
            <a:r>
              <a:rPr lang="en-US" sz="2800" dirty="0" smtClean="0"/>
              <a:t>.”</a:t>
            </a:r>
          </a:p>
          <a:p>
            <a:r>
              <a:rPr lang="en-US" sz="2000" dirty="0" smtClean="0"/>
              <a:t>In notes of General Assembly, while abstaining           from voting on </a:t>
            </a:r>
            <a:r>
              <a:rPr lang="en-US" sz="2000" dirty="0"/>
              <a:t>the Resolution 64/292</a:t>
            </a:r>
            <a:endParaRPr lang="en-US" sz="2400" dirty="0"/>
          </a:p>
        </p:txBody>
      </p:sp>
    </p:spTree>
    <p:extLst>
      <p:ext uri="{BB962C8B-B14F-4D97-AF65-F5344CB8AC3E}">
        <p14:creationId xmlns:p14="http://schemas.microsoft.com/office/powerpoint/2010/main" val="214634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372168"/>
            <a:ext cx="8305800" cy="1143000"/>
          </a:xfrm>
        </p:spPr>
        <p:txBody>
          <a:bodyPr/>
          <a:lstStyle/>
          <a:p>
            <a:r>
              <a:rPr lang="en-US" dirty="0" smtClean="0"/>
              <a:t>Clean Water Act </a:t>
            </a:r>
            <a:br>
              <a:rPr lang="en-US" dirty="0" smtClean="0"/>
            </a:br>
            <a:r>
              <a:rPr lang="en-US" sz="3200" dirty="0" smtClean="0"/>
              <a:t>33 U.S.C. </a:t>
            </a:r>
            <a:r>
              <a:rPr lang="en-US" sz="3200" dirty="0" smtClean="0">
                <a:latin typeface="Book Antiqua"/>
              </a:rPr>
              <a:t>§1251</a:t>
            </a:r>
            <a:r>
              <a:rPr lang="en-US" sz="3200" dirty="0" smtClean="0"/>
              <a:t> </a:t>
            </a:r>
            <a:endParaRPr lang="en-US" sz="3200" dirty="0"/>
          </a:p>
        </p:txBody>
      </p:sp>
      <p:sp>
        <p:nvSpPr>
          <p:cNvPr id="3" name="Content Placeholder 2"/>
          <p:cNvSpPr>
            <a:spLocks noGrp="1"/>
          </p:cNvSpPr>
          <p:nvPr>
            <p:ph sz="quarter" idx="13"/>
          </p:nvPr>
        </p:nvSpPr>
        <p:spPr/>
        <p:txBody>
          <a:bodyPr>
            <a:normAutofit lnSpcReduction="10000"/>
          </a:bodyPr>
          <a:lstStyle/>
          <a:p>
            <a:r>
              <a:rPr lang="en-US" sz="2800" dirty="0"/>
              <a:t>The objective of this chapter is to restore and maintain the chemical, physical, and biological integrity of the Nation’s waters</a:t>
            </a:r>
            <a:r>
              <a:rPr lang="en-US" sz="2800" dirty="0" smtClean="0"/>
              <a:t>.</a:t>
            </a:r>
          </a:p>
          <a:p>
            <a:endParaRPr lang="en-US" sz="2800" dirty="0"/>
          </a:p>
          <a:p>
            <a:r>
              <a:rPr lang="en-US" sz="2800" dirty="0"/>
              <a:t>it is the national policy that the discharge of toxic pollutants in toxic amounts be prohibited</a:t>
            </a:r>
          </a:p>
        </p:txBody>
      </p:sp>
    </p:spTree>
    <p:extLst>
      <p:ext uri="{BB962C8B-B14F-4D97-AF65-F5344CB8AC3E}">
        <p14:creationId xmlns:p14="http://schemas.microsoft.com/office/powerpoint/2010/main" val="132484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372168"/>
            <a:ext cx="8305800" cy="1143000"/>
          </a:xfrm>
        </p:spPr>
        <p:txBody>
          <a:bodyPr/>
          <a:lstStyle/>
          <a:p>
            <a:r>
              <a:rPr lang="en-US" dirty="0" smtClean="0"/>
              <a:t>Water quality monitoring</a:t>
            </a:r>
            <a:br>
              <a:rPr lang="en-US" dirty="0" smtClean="0"/>
            </a:br>
            <a:r>
              <a:rPr lang="en-US" sz="3200" dirty="0" smtClean="0"/>
              <a:t>33 U.S.C. </a:t>
            </a:r>
            <a:r>
              <a:rPr lang="en-US" sz="3200" dirty="0" smtClean="0">
                <a:latin typeface="Book Antiqua"/>
              </a:rPr>
              <a:t>§1254</a:t>
            </a:r>
            <a:r>
              <a:rPr lang="en-US" sz="3200" dirty="0" smtClean="0"/>
              <a:t> </a:t>
            </a:r>
            <a:endParaRPr lang="en-US" sz="3200" dirty="0"/>
          </a:p>
        </p:txBody>
      </p:sp>
      <p:sp>
        <p:nvSpPr>
          <p:cNvPr id="3" name="Content Placeholder 2"/>
          <p:cNvSpPr>
            <a:spLocks noGrp="1"/>
          </p:cNvSpPr>
          <p:nvPr>
            <p:ph sz="quarter" idx="13"/>
          </p:nvPr>
        </p:nvSpPr>
        <p:spPr>
          <a:xfrm>
            <a:off x="1143000" y="731520"/>
            <a:ext cx="6781800" cy="3474720"/>
          </a:xfrm>
        </p:spPr>
        <p:txBody>
          <a:bodyPr>
            <a:noAutofit/>
          </a:bodyPr>
          <a:lstStyle/>
          <a:p>
            <a:r>
              <a:rPr lang="en-US" sz="3200" dirty="0" smtClean="0"/>
              <a:t>States </a:t>
            </a:r>
            <a:r>
              <a:rPr lang="en-US" sz="3200" dirty="0"/>
              <a:t>and federal agencies </a:t>
            </a:r>
            <a:r>
              <a:rPr lang="en-US" sz="3200" b="1" i="1" u="sng" dirty="0" smtClean="0"/>
              <a:t>shall</a:t>
            </a:r>
            <a:r>
              <a:rPr lang="en-US" sz="3200" dirty="0" smtClean="0"/>
              <a:t> “</a:t>
            </a:r>
            <a:r>
              <a:rPr lang="en-US" sz="3200" dirty="0"/>
              <a:t>establish, equip, and maintain a water quality surveillance system for the purpose of monitoring the quality of the navigable waters </a:t>
            </a:r>
            <a:r>
              <a:rPr lang="en-US" sz="3200" dirty="0" smtClean="0"/>
              <a:t>...”</a:t>
            </a:r>
            <a:endParaRPr lang="en-US" sz="3200" dirty="0"/>
          </a:p>
        </p:txBody>
      </p:sp>
    </p:spTree>
    <p:extLst>
      <p:ext uri="{BB962C8B-B14F-4D97-AF65-F5344CB8AC3E}">
        <p14:creationId xmlns:p14="http://schemas.microsoft.com/office/powerpoint/2010/main" val="6745932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419600"/>
            <a:ext cx="8686800" cy="1143000"/>
          </a:xfrm>
        </p:spPr>
        <p:txBody>
          <a:bodyPr/>
          <a:lstStyle/>
          <a:p>
            <a:r>
              <a:rPr lang="en-US" dirty="0" smtClean="0"/>
              <a:t>Water quality monitoring</a:t>
            </a:r>
            <a:br>
              <a:rPr lang="en-US" dirty="0" smtClean="0"/>
            </a:br>
            <a:r>
              <a:rPr lang="en-US" sz="3200" dirty="0" smtClean="0"/>
              <a:t>33 U.S.C. </a:t>
            </a:r>
            <a:r>
              <a:rPr lang="en-US" sz="3200" dirty="0" smtClean="0">
                <a:latin typeface="Book Antiqua"/>
              </a:rPr>
              <a:t>§1256(e)</a:t>
            </a:r>
            <a:endParaRPr lang="en-US" sz="3200" dirty="0"/>
          </a:p>
        </p:txBody>
      </p:sp>
      <p:sp>
        <p:nvSpPr>
          <p:cNvPr id="3" name="Content Placeholder 2"/>
          <p:cNvSpPr>
            <a:spLocks noGrp="1"/>
          </p:cNvSpPr>
          <p:nvPr>
            <p:ph sz="quarter" idx="13"/>
          </p:nvPr>
        </p:nvSpPr>
        <p:spPr>
          <a:xfrm>
            <a:off x="609600" y="731520"/>
            <a:ext cx="7772400" cy="4373880"/>
          </a:xfrm>
        </p:spPr>
        <p:txBody>
          <a:bodyPr>
            <a:normAutofit/>
          </a:bodyPr>
          <a:lstStyle/>
          <a:p>
            <a:pPr marL="45720" indent="0">
              <a:buNone/>
            </a:pPr>
            <a:endParaRPr lang="en-US" sz="2800" dirty="0" smtClean="0"/>
          </a:p>
          <a:p>
            <a:pPr marL="45720" indent="0">
              <a:buNone/>
            </a:pPr>
            <a:r>
              <a:rPr lang="en-US" sz="2800" dirty="0" smtClean="0"/>
              <a:t>(</a:t>
            </a:r>
            <a:r>
              <a:rPr lang="en-US" sz="2800" dirty="0"/>
              <a:t>e) </a:t>
            </a:r>
            <a:r>
              <a:rPr lang="en-US" sz="2800" dirty="0" smtClean="0"/>
              <a:t>Grants </a:t>
            </a:r>
            <a:r>
              <a:rPr lang="en-US" sz="2800" dirty="0"/>
              <a:t>prohibited to States not establishing water quality monitoring procedures or adequate emergency and contingency </a:t>
            </a:r>
            <a:r>
              <a:rPr lang="en-US" sz="2800" dirty="0" smtClean="0"/>
              <a:t>plans…  </a:t>
            </a:r>
          </a:p>
        </p:txBody>
      </p:sp>
    </p:spTree>
    <p:extLst>
      <p:ext uri="{BB962C8B-B14F-4D97-AF65-F5344CB8AC3E}">
        <p14:creationId xmlns:p14="http://schemas.microsoft.com/office/powerpoint/2010/main" val="9242364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00"/>
            <a:ext cx="6512511" cy="1143000"/>
          </a:xfrm>
        </p:spPr>
        <p:txBody>
          <a:bodyPr/>
          <a:lstStyle/>
          <a:p>
            <a:r>
              <a:rPr lang="en-US" dirty="0" smtClean="0"/>
              <a:t>EPA Guidance (2003)</a:t>
            </a:r>
            <a:endParaRPr lang="en-US" dirty="0"/>
          </a:p>
        </p:txBody>
      </p:sp>
      <p:pic>
        <p:nvPicPr>
          <p:cNvPr id="16386"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838200" y="609600"/>
            <a:ext cx="3633787" cy="4582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029200" y="1219200"/>
            <a:ext cx="3352800" cy="3046988"/>
          </a:xfrm>
          <a:prstGeom prst="rect">
            <a:avLst/>
          </a:prstGeom>
          <a:noFill/>
        </p:spPr>
        <p:txBody>
          <a:bodyPr wrap="square" rtlCol="0">
            <a:spAutoFit/>
          </a:bodyPr>
          <a:lstStyle/>
          <a:p>
            <a:r>
              <a:rPr lang="en-US" sz="3200" b="1" i="1" dirty="0" smtClean="0"/>
              <a:t>Elements of a State Water Quality Monitoring and Assessment Program</a:t>
            </a:r>
            <a:endParaRPr lang="en-US" sz="3200" b="1" i="1" dirty="0"/>
          </a:p>
        </p:txBody>
      </p:sp>
    </p:spTree>
    <p:extLst>
      <p:ext uri="{BB962C8B-B14F-4D97-AF65-F5344CB8AC3E}">
        <p14:creationId xmlns:p14="http://schemas.microsoft.com/office/powerpoint/2010/main" val="39337436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372168"/>
            <a:ext cx="8534400" cy="1143000"/>
          </a:xfrm>
        </p:spPr>
        <p:txBody>
          <a:bodyPr/>
          <a:lstStyle/>
          <a:p>
            <a:r>
              <a:rPr lang="en-US" dirty="0" smtClean="0"/>
              <a:t>Look away </a:t>
            </a:r>
            <a:r>
              <a:rPr lang="en-US" sz="3200" dirty="0" smtClean="0"/>
              <a:t>(</a:t>
            </a:r>
            <a:r>
              <a:rPr lang="en-US" sz="3200" dirty="0" err="1" smtClean="0"/>
              <a:t>Limony</a:t>
            </a:r>
            <a:r>
              <a:rPr lang="en-US" sz="3200" dirty="0" smtClean="0"/>
              <a:t> </a:t>
            </a:r>
            <a:r>
              <a:rPr lang="en-US" sz="3200" dirty="0" err="1" smtClean="0"/>
              <a:t>Snicket</a:t>
            </a:r>
            <a:r>
              <a:rPr lang="en-US" sz="3200" dirty="0" smtClean="0"/>
              <a:t>/Netflix)</a:t>
            </a:r>
            <a:endParaRPr lang="en-US" sz="2400" i="1" dirty="0">
              <a:latin typeface="+mn-lt"/>
            </a:endParaRPr>
          </a:p>
        </p:txBody>
      </p:sp>
      <p:pic>
        <p:nvPicPr>
          <p:cNvPr id="9218" name="Picture 2"/>
          <p:cNvPicPr>
            <a:picLocks noGrp="1" noChangeAspect="1" noChangeArrowheads="1"/>
          </p:cNvPicPr>
          <p:nvPr>
            <p:ph sz="quarter" idx="13"/>
          </p:nvPr>
        </p:nvPicPr>
        <p:blipFill>
          <a:blip r:embed="rId5">
            <a:extLst>
              <a:ext uri="{28A0092B-C50C-407E-A947-70E740481C1C}">
                <a14:useLocalDpi xmlns:a14="http://schemas.microsoft.com/office/drawing/2010/main" val="0"/>
              </a:ext>
            </a:extLst>
          </a:blip>
          <a:srcRect/>
          <a:stretch>
            <a:fillRect/>
          </a:stretch>
        </p:blipFill>
        <p:spPr bwMode="auto">
          <a:xfrm>
            <a:off x="381000" y="381000"/>
            <a:ext cx="8268930"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series-of-unfortunate-events-theme-s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16505" y="5336829"/>
            <a:ext cx="609600" cy="609600"/>
          </a:xfrm>
          <a:prstGeom prst="rect">
            <a:avLst/>
          </a:prstGeom>
        </p:spPr>
      </p:pic>
      <p:sp>
        <p:nvSpPr>
          <p:cNvPr id="3" name="TextBox 2"/>
          <p:cNvSpPr txBox="1"/>
          <p:nvPr/>
        </p:nvSpPr>
        <p:spPr>
          <a:xfrm>
            <a:off x="228600" y="5657671"/>
            <a:ext cx="8686800" cy="1200329"/>
          </a:xfrm>
          <a:prstGeom prst="rect">
            <a:avLst/>
          </a:prstGeom>
          <a:noFill/>
        </p:spPr>
        <p:txBody>
          <a:bodyPr wrap="square" rtlCol="0">
            <a:spAutoFit/>
          </a:bodyPr>
          <a:lstStyle/>
          <a:p>
            <a:pPr algn="r"/>
            <a:r>
              <a:rPr lang="en-US" sz="2400" i="1" dirty="0"/>
              <a:t>This show will wreck your evening</a:t>
            </a:r>
            <a:r>
              <a:rPr lang="en-US" sz="2400" i="1" dirty="0" smtClean="0"/>
              <a:t>, </a:t>
            </a:r>
          </a:p>
          <a:p>
            <a:pPr algn="r"/>
            <a:r>
              <a:rPr lang="en-US" sz="2400" i="1" dirty="0" smtClean="0"/>
              <a:t>your </a:t>
            </a:r>
            <a:r>
              <a:rPr lang="en-US" sz="2400" i="1" dirty="0"/>
              <a:t>whole life and your day, </a:t>
            </a:r>
            <a:br>
              <a:rPr lang="en-US" sz="2400" i="1" dirty="0"/>
            </a:br>
            <a:r>
              <a:rPr lang="en-US" sz="2400" i="1" dirty="0"/>
              <a:t>every single episode is nothing but dismay… </a:t>
            </a:r>
          </a:p>
        </p:txBody>
      </p:sp>
    </p:spTree>
    <p:extLst>
      <p:ext uri="{BB962C8B-B14F-4D97-AF65-F5344CB8AC3E}">
        <p14:creationId xmlns:p14="http://schemas.microsoft.com/office/powerpoint/2010/main" val="367242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0112"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EPA: look away</a:t>
            </a:r>
            <a:endParaRPr lang="en-US" dirty="0"/>
          </a:p>
        </p:txBody>
      </p:sp>
      <p:sp>
        <p:nvSpPr>
          <p:cNvPr id="3" name="Content Placeholder 2"/>
          <p:cNvSpPr>
            <a:spLocks noGrp="1"/>
          </p:cNvSpPr>
          <p:nvPr>
            <p:ph sz="quarter" idx="13"/>
          </p:nvPr>
        </p:nvSpPr>
        <p:spPr>
          <a:xfrm>
            <a:off x="1143000" y="731520"/>
            <a:ext cx="7239000" cy="3474720"/>
          </a:xfrm>
        </p:spPr>
        <p:txBody>
          <a:bodyPr>
            <a:noAutofit/>
          </a:bodyPr>
          <a:lstStyle/>
          <a:p>
            <a:r>
              <a:rPr lang="en-US" sz="3200" dirty="0" smtClean="0"/>
              <a:t>“</a:t>
            </a:r>
            <a:r>
              <a:rPr lang="en-US" sz="3200" dirty="0"/>
              <a:t>It is not EPA's intent to use the Elements document to withhold a State's Section 106 grant funds</a:t>
            </a:r>
            <a:r>
              <a:rPr lang="en-US" sz="3200" dirty="0" smtClean="0"/>
              <a:t>”</a:t>
            </a:r>
          </a:p>
          <a:p>
            <a:pPr lvl="1"/>
            <a:r>
              <a:rPr lang="en-US" sz="2400" dirty="0"/>
              <a:t>Transmittal Letter, Diane C. </a:t>
            </a:r>
            <a:r>
              <a:rPr lang="en-US" sz="2400" dirty="0" err="1"/>
              <a:t>Regas</a:t>
            </a:r>
            <a:r>
              <a:rPr lang="en-US" sz="2400" dirty="0"/>
              <a:t>, James A. </a:t>
            </a:r>
            <a:r>
              <a:rPr lang="en-US" sz="2400" dirty="0" err="1"/>
              <a:t>Hanlan</a:t>
            </a:r>
            <a:r>
              <a:rPr lang="en-US" sz="2400" dirty="0"/>
              <a:t>, Elements of a State Water Monitoring and Assessment Program, U.S. Environmental Protection Agency (Mar. 14, 2003</a:t>
            </a:r>
            <a:r>
              <a:rPr lang="en-US" sz="2400" dirty="0" smtClean="0"/>
              <a:t>). </a:t>
            </a:r>
            <a:endParaRPr lang="en-US" sz="2400" dirty="0"/>
          </a:p>
        </p:txBody>
      </p:sp>
    </p:spTree>
    <p:extLst>
      <p:ext uri="{BB962C8B-B14F-4D97-AF65-F5344CB8AC3E}">
        <p14:creationId xmlns:p14="http://schemas.microsoft.com/office/powerpoint/2010/main" val="130618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5029200"/>
            <a:ext cx="6512511" cy="1143000"/>
          </a:xfrm>
        </p:spPr>
        <p:txBody>
          <a:bodyPr/>
          <a:lstStyle/>
          <a:p>
            <a:r>
              <a:rPr lang="en-US" dirty="0" smtClean="0"/>
              <a:t>Florida Law (Ch. 373)</a:t>
            </a:r>
            <a:endParaRPr lang="en-US" dirty="0"/>
          </a:p>
        </p:txBody>
      </p:sp>
      <p:sp>
        <p:nvSpPr>
          <p:cNvPr id="3" name="Content Placeholder 2"/>
          <p:cNvSpPr>
            <a:spLocks noGrp="1"/>
          </p:cNvSpPr>
          <p:nvPr>
            <p:ph sz="quarter" idx="13"/>
          </p:nvPr>
        </p:nvSpPr>
        <p:spPr>
          <a:xfrm>
            <a:off x="1143000" y="731520"/>
            <a:ext cx="6400800" cy="3916680"/>
          </a:xfrm>
        </p:spPr>
        <p:txBody>
          <a:bodyPr>
            <a:noAutofit/>
          </a:bodyPr>
          <a:lstStyle/>
          <a:p>
            <a:r>
              <a:rPr lang="en-US" sz="2400" dirty="0" smtClean="0"/>
              <a:t>Water quality </a:t>
            </a:r>
            <a:r>
              <a:rPr lang="en-US" sz="2400" dirty="0"/>
              <a:t>must </a:t>
            </a:r>
            <a:r>
              <a:rPr lang="en-US" sz="2400" dirty="0" smtClean="0"/>
              <a:t>be:</a:t>
            </a:r>
          </a:p>
          <a:p>
            <a:pPr lvl="1"/>
            <a:r>
              <a:rPr lang="en-US" sz="2400" dirty="0" smtClean="0"/>
              <a:t>“</a:t>
            </a:r>
            <a:r>
              <a:rPr lang="en-US" sz="2400" dirty="0"/>
              <a:t>considered”  </a:t>
            </a:r>
            <a:endParaRPr lang="en-US" sz="2400" dirty="0" smtClean="0"/>
          </a:p>
          <a:p>
            <a:pPr lvl="1"/>
            <a:r>
              <a:rPr lang="en-US" sz="2400" dirty="0" smtClean="0"/>
              <a:t>“</a:t>
            </a:r>
            <a:r>
              <a:rPr lang="en-US" sz="2400" dirty="0"/>
              <a:t>adequately and accurately monitored,”  </a:t>
            </a:r>
            <a:endParaRPr lang="en-US" sz="2400" dirty="0" smtClean="0"/>
          </a:p>
          <a:p>
            <a:pPr lvl="1"/>
            <a:r>
              <a:rPr lang="en-US" sz="2400" dirty="0" smtClean="0"/>
              <a:t>“</a:t>
            </a:r>
            <a:r>
              <a:rPr lang="en-US" sz="2400" dirty="0"/>
              <a:t>using methods determined by the applicable water management district”  </a:t>
            </a:r>
            <a:endParaRPr lang="en-US" sz="2400" dirty="0" smtClean="0"/>
          </a:p>
          <a:p>
            <a:pPr lvl="1"/>
            <a:r>
              <a:rPr lang="en-US" sz="2400" dirty="0" smtClean="0"/>
              <a:t>that </a:t>
            </a:r>
            <a:r>
              <a:rPr lang="en-US" sz="2400" dirty="0"/>
              <a:t>otherwise “ensure protection” </a:t>
            </a:r>
            <a:r>
              <a:rPr lang="en-US" sz="2400" dirty="0" smtClean="0"/>
              <a:t>of </a:t>
            </a:r>
            <a:r>
              <a:rPr lang="en-US" sz="2400" dirty="0"/>
              <a:t>a resource </a:t>
            </a:r>
            <a:endParaRPr lang="en-US" sz="2400" dirty="0" smtClean="0"/>
          </a:p>
          <a:p>
            <a:pPr lvl="1"/>
            <a:r>
              <a:rPr lang="en-US" sz="2400" dirty="0" smtClean="0"/>
              <a:t>or </a:t>
            </a:r>
            <a:r>
              <a:rPr lang="en-US" sz="2400" dirty="0"/>
              <a:t>are “appropriate.” </a:t>
            </a:r>
          </a:p>
        </p:txBody>
      </p:sp>
    </p:spTree>
    <p:extLst>
      <p:ext uri="{BB962C8B-B14F-4D97-AF65-F5344CB8AC3E}">
        <p14:creationId xmlns:p14="http://schemas.microsoft.com/office/powerpoint/2010/main" val="30939243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5029200"/>
            <a:ext cx="6512511" cy="1143000"/>
          </a:xfrm>
        </p:spPr>
        <p:txBody>
          <a:bodyPr/>
          <a:lstStyle/>
          <a:p>
            <a:r>
              <a:rPr lang="en-US" dirty="0" smtClean="0"/>
              <a:t>Florida Law (Ch. 373)</a:t>
            </a:r>
            <a:endParaRPr lang="en-US" dirty="0"/>
          </a:p>
        </p:txBody>
      </p:sp>
      <p:sp>
        <p:nvSpPr>
          <p:cNvPr id="3" name="Content Placeholder 2"/>
          <p:cNvSpPr>
            <a:spLocks noGrp="1"/>
          </p:cNvSpPr>
          <p:nvPr>
            <p:ph sz="quarter" idx="13"/>
          </p:nvPr>
        </p:nvSpPr>
        <p:spPr>
          <a:xfrm>
            <a:off x="1143000" y="731520"/>
            <a:ext cx="6400800" cy="3916680"/>
          </a:xfrm>
        </p:spPr>
        <p:txBody>
          <a:bodyPr>
            <a:noAutofit/>
          </a:bodyPr>
          <a:lstStyle/>
          <a:p>
            <a:pPr marL="45720" indent="0">
              <a:buNone/>
            </a:pPr>
            <a:r>
              <a:rPr lang="en-US" sz="2800" dirty="0"/>
              <a:t>statewide program to manage total maximum daily </a:t>
            </a:r>
            <a:r>
              <a:rPr lang="en-US" sz="2800" dirty="0" smtClean="0"/>
              <a:t>loads </a:t>
            </a:r>
            <a:r>
              <a:rPr lang="en-US" sz="2800" dirty="0"/>
              <a:t>is </a:t>
            </a:r>
            <a:r>
              <a:rPr lang="en-US" sz="2800" dirty="0" smtClean="0"/>
              <a:t>discretionary by </a:t>
            </a:r>
            <a:r>
              <a:rPr lang="en-US" sz="2800" b="1" i="1" u="sng" dirty="0" smtClean="0"/>
              <a:t>must include monitoring </a:t>
            </a:r>
            <a:r>
              <a:rPr lang="en-US" sz="2800" dirty="0"/>
              <a:t>that is </a:t>
            </a:r>
            <a:endParaRPr lang="en-US" sz="2800" dirty="0" smtClean="0"/>
          </a:p>
          <a:p>
            <a:pPr lvl="1"/>
            <a:r>
              <a:rPr lang="en-US" sz="2400" dirty="0" smtClean="0"/>
              <a:t>“</a:t>
            </a:r>
            <a:r>
              <a:rPr lang="en-US" sz="2400" dirty="0"/>
              <a:t>sufficient” </a:t>
            </a:r>
            <a:endParaRPr lang="en-US" sz="2400" dirty="0" smtClean="0"/>
          </a:p>
          <a:p>
            <a:pPr lvl="1"/>
            <a:r>
              <a:rPr lang="en-US" sz="2400" dirty="0" smtClean="0"/>
              <a:t>to </a:t>
            </a:r>
            <a:r>
              <a:rPr lang="en-US" sz="2400" dirty="0"/>
              <a:t>evaluate “reasonable progress” </a:t>
            </a:r>
            <a:endParaRPr lang="en-US" sz="2400" dirty="0" smtClean="0"/>
          </a:p>
          <a:p>
            <a:pPr lvl="1"/>
            <a:r>
              <a:rPr lang="en-US" sz="2400" dirty="0" smtClean="0"/>
              <a:t>and </a:t>
            </a:r>
            <a:r>
              <a:rPr lang="en-US" sz="2400" dirty="0"/>
              <a:t>“as appropriate</a:t>
            </a:r>
            <a:r>
              <a:rPr lang="en-US" sz="2400" dirty="0" smtClean="0"/>
              <a:t>”</a:t>
            </a:r>
            <a:endParaRPr lang="en-US" sz="2400" dirty="0"/>
          </a:p>
        </p:txBody>
      </p:sp>
    </p:spTree>
    <p:extLst>
      <p:ext uri="{BB962C8B-B14F-4D97-AF65-F5344CB8AC3E}">
        <p14:creationId xmlns:p14="http://schemas.microsoft.com/office/powerpoint/2010/main" val="17660508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953000"/>
            <a:ext cx="6512511" cy="1143000"/>
          </a:xfrm>
        </p:spPr>
        <p:txBody>
          <a:bodyPr/>
          <a:lstStyle/>
          <a:p>
            <a:r>
              <a:rPr lang="en-US" dirty="0" smtClean="0"/>
              <a:t>FDEP: look away</a:t>
            </a:r>
            <a:endParaRPr lang="en-US" dirty="0"/>
          </a:p>
        </p:txBody>
      </p:sp>
      <p:sp>
        <p:nvSpPr>
          <p:cNvPr id="3" name="Content Placeholder 2"/>
          <p:cNvSpPr>
            <a:spLocks noGrp="1"/>
          </p:cNvSpPr>
          <p:nvPr>
            <p:ph sz="quarter" idx="13"/>
          </p:nvPr>
        </p:nvSpPr>
        <p:spPr>
          <a:xfrm>
            <a:off x="609600" y="731520"/>
            <a:ext cx="7924800" cy="3474720"/>
          </a:xfrm>
        </p:spPr>
        <p:txBody>
          <a:bodyPr>
            <a:noAutofit/>
          </a:bodyPr>
          <a:lstStyle/>
          <a:p>
            <a:r>
              <a:rPr lang="en-US" sz="2800" dirty="0"/>
              <a:t>Implementation, in accordance with rules adopted under this paragraph, of practices that have been initially verified to be effective, or verified to be effective by monitoring at representative sites, by the department, </a:t>
            </a:r>
            <a:r>
              <a:rPr lang="en-US" sz="2800" b="1" i="1" dirty="0"/>
              <a:t>shall provide a presumption of compliance with state water quality standards </a:t>
            </a:r>
            <a:r>
              <a:rPr lang="en-US" sz="2800" dirty="0" smtClean="0"/>
              <a:t>…</a:t>
            </a:r>
          </a:p>
          <a:p>
            <a:pPr lvl="1"/>
            <a:r>
              <a:rPr lang="en-US" sz="2800" dirty="0" smtClean="0"/>
              <a:t>Sec. 403.067(7)(c)3., Fla. Stat. </a:t>
            </a:r>
            <a:endParaRPr lang="en-US" sz="2800" dirty="0"/>
          </a:p>
        </p:txBody>
      </p:sp>
    </p:spTree>
    <p:extLst>
      <p:ext uri="{BB962C8B-B14F-4D97-AF65-F5344CB8AC3E}">
        <p14:creationId xmlns:p14="http://schemas.microsoft.com/office/powerpoint/2010/main" val="20865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Presume compliance</a:t>
            </a:r>
            <a:endParaRPr lang="en-US" dirty="0"/>
          </a:p>
        </p:txBody>
      </p:sp>
      <p:sp>
        <p:nvSpPr>
          <p:cNvPr id="3" name="Content Placeholder 2"/>
          <p:cNvSpPr>
            <a:spLocks noGrp="1"/>
          </p:cNvSpPr>
          <p:nvPr>
            <p:ph sz="quarter" idx="13"/>
          </p:nvPr>
        </p:nvSpPr>
        <p:spPr>
          <a:xfrm>
            <a:off x="609600" y="731520"/>
            <a:ext cx="7924800" cy="3474720"/>
          </a:xfrm>
        </p:spPr>
        <p:txBody>
          <a:bodyPr>
            <a:noAutofit/>
          </a:bodyPr>
          <a:lstStyle/>
          <a:p>
            <a:r>
              <a:rPr lang="en-US" sz="2800" dirty="0" smtClean="0"/>
              <a:t>Implementation [of approved best management practices] shall </a:t>
            </a:r>
            <a:r>
              <a:rPr lang="en-US" sz="2800" dirty="0"/>
              <a:t>provide a presumption of compliance with state water quality standards and </a:t>
            </a:r>
            <a:r>
              <a:rPr lang="en-US" sz="2800" i="1" dirty="0"/>
              <a:t>release from the provisions of s. 376.307(5) </a:t>
            </a:r>
            <a:r>
              <a:rPr lang="en-US" sz="2800" dirty="0"/>
              <a:t>for those pollutants addressed by the </a:t>
            </a:r>
            <a:r>
              <a:rPr lang="en-US" sz="2800" dirty="0" smtClean="0"/>
              <a:t>practices…</a:t>
            </a:r>
          </a:p>
          <a:p>
            <a:pPr lvl="1"/>
            <a:r>
              <a:rPr lang="en-US" sz="2400" dirty="0" smtClean="0"/>
              <a:t>Sec. 403.067(7)(c)3., Fla. Stat. </a:t>
            </a:r>
            <a:endParaRPr lang="en-US" sz="2400" dirty="0"/>
          </a:p>
        </p:txBody>
      </p:sp>
    </p:spTree>
    <p:extLst>
      <p:ext uri="{BB962C8B-B14F-4D97-AF65-F5344CB8AC3E}">
        <p14:creationId xmlns:p14="http://schemas.microsoft.com/office/powerpoint/2010/main" val="2273613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5410200"/>
            <a:ext cx="6512511" cy="1143000"/>
          </a:xfrm>
        </p:spPr>
        <p:txBody>
          <a:bodyPr/>
          <a:lstStyle/>
          <a:p>
            <a:r>
              <a:rPr lang="en-US" dirty="0" smtClean="0"/>
              <a:t>Presume compliance</a:t>
            </a:r>
            <a:endParaRPr lang="en-US" dirty="0"/>
          </a:p>
        </p:txBody>
      </p:sp>
      <p:sp>
        <p:nvSpPr>
          <p:cNvPr id="3" name="Content Placeholder 2"/>
          <p:cNvSpPr>
            <a:spLocks noGrp="1"/>
          </p:cNvSpPr>
          <p:nvPr>
            <p:ph sz="quarter" idx="13"/>
          </p:nvPr>
        </p:nvSpPr>
        <p:spPr>
          <a:xfrm>
            <a:off x="304800" y="228600"/>
            <a:ext cx="8610600" cy="3474720"/>
          </a:xfrm>
        </p:spPr>
        <p:txBody>
          <a:bodyPr>
            <a:noAutofit/>
          </a:bodyPr>
          <a:lstStyle/>
          <a:p>
            <a:r>
              <a:rPr lang="en-US" sz="2800" dirty="0"/>
              <a:t>i. A landowner, discharger, or other responsible person who is implementing applicable management strategies specified in an adopted basin management action plan may not be required by permit, enforcement action, or otherwise to implement additional management strategies, including water quality credit trading, to reduce pollutant loads to attain the pollutant reductions established pursuant to subsection (6) and shall be deemed to be in compliance with this section. </a:t>
            </a:r>
            <a:endParaRPr lang="en-US" sz="2800" b="1" dirty="0" smtClean="0"/>
          </a:p>
          <a:p>
            <a:pPr lvl="1"/>
            <a:r>
              <a:rPr lang="en-US" sz="2400" dirty="0" smtClean="0"/>
              <a:t>Sec. 403.067(7)(c)3., Fla. Stat. </a:t>
            </a:r>
            <a:endParaRPr lang="en-US" sz="2400" dirty="0"/>
          </a:p>
        </p:txBody>
      </p:sp>
    </p:spTree>
    <p:extLst>
      <p:ext uri="{BB962C8B-B14F-4D97-AF65-F5344CB8AC3E}">
        <p14:creationId xmlns:p14="http://schemas.microsoft.com/office/powerpoint/2010/main" val="2722892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029200"/>
            <a:ext cx="6512511" cy="1143000"/>
          </a:xfrm>
        </p:spPr>
        <p:txBody>
          <a:bodyPr/>
          <a:lstStyle/>
          <a:p>
            <a:r>
              <a:rPr lang="en-US" dirty="0" smtClean="0"/>
              <a:t>SFWMD: Look away</a:t>
            </a:r>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38200"/>
            <a:ext cx="2952750" cy="400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371600"/>
            <a:ext cx="251460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7377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981" y="4221480"/>
            <a:ext cx="7731711" cy="1143000"/>
          </a:xfrm>
        </p:spPr>
        <p:txBody>
          <a:bodyPr/>
          <a:lstStyle/>
          <a:p>
            <a:r>
              <a:rPr lang="en-US" dirty="0" smtClean="0"/>
              <a:t>Fewer stations</a:t>
            </a:r>
            <a:endParaRPr lang="en-US" sz="3200" dirty="0"/>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369" t="42708" r="33237" b="32500"/>
          <a:stretch/>
        </p:blipFill>
        <p:spPr bwMode="auto">
          <a:xfrm>
            <a:off x="934065" y="457200"/>
            <a:ext cx="7467600" cy="1813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4065" y="2270760"/>
            <a:ext cx="3014749" cy="3901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80743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Lower budgets</a:t>
            </a:r>
            <a:endParaRPr lang="en-US" dirty="0"/>
          </a:p>
        </p:txBody>
      </p:sp>
      <p:pic>
        <p:nvPicPr>
          <p:cNvPr id="7170"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914400" y="762000"/>
            <a:ext cx="7084594" cy="336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31744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562600"/>
            <a:ext cx="6512511" cy="1143000"/>
          </a:xfrm>
        </p:spPr>
        <p:txBody>
          <a:bodyPr/>
          <a:lstStyle/>
          <a:p>
            <a:r>
              <a:rPr lang="en-US" dirty="0" smtClean="0"/>
              <a:t>Less data</a:t>
            </a:r>
            <a:endParaRPr lang="en-US" dirty="0"/>
          </a:p>
        </p:txBody>
      </p:sp>
      <p:pic>
        <p:nvPicPr>
          <p:cNvPr id="6146"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609600" y="304800"/>
            <a:ext cx="5956308" cy="2505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895600"/>
            <a:ext cx="595630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99263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Coastal adaptation?</a:t>
            </a:r>
            <a:endParaRPr lang="en-US" dirty="0"/>
          </a:p>
        </p:txBody>
      </p:sp>
      <p:sp>
        <p:nvSpPr>
          <p:cNvPr id="3" name="Content Placeholder 2"/>
          <p:cNvSpPr>
            <a:spLocks noGrp="1"/>
          </p:cNvSpPr>
          <p:nvPr>
            <p:ph sz="quarter" idx="13"/>
          </p:nvPr>
        </p:nvSpPr>
        <p:spPr>
          <a:xfrm>
            <a:off x="1295400" y="731520"/>
            <a:ext cx="6248400" cy="3474720"/>
          </a:xfrm>
        </p:spPr>
        <p:txBody>
          <a:bodyPr>
            <a:normAutofit/>
          </a:bodyPr>
          <a:lstStyle/>
          <a:p>
            <a:pPr marL="45720" indent="0">
              <a:buNone/>
            </a:pPr>
            <a:r>
              <a:rPr lang="en-US" sz="4000" dirty="0" smtClean="0"/>
              <a:t>The first step in    problem solving is… </a:t>
            </a:r>
          </a:p>
          <a:p>
            <a:pPr marL="45720" indent="0">
              <a:buNone/>
            </a:pPr>
            <a:r>
              <a:rPr lang="en-US" sz="4000" dirty="0" smtClean="0"/>
              <a:t>Recognition</a:t>
            </a:r>
            <a:r>
              <a:rPr lang="en-US" sz="4000" dirty="0"/>
              <a:t>.</a:t>
            </a:r>
          </a:p>
        </p:txBody>
      </p:sp>
    </p:spTree>
    <p:extLst>
      <p:ext uri="{BB962C8B-B14F-4D97-AF65-F5344CB8AC3E}">
        <p14:creationId xmlns:p14="http://schemas.microsoft.com/office/powerpoint/2010/main" val="291311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800600"/>
            <a:ext cx="7807911" cy="1143000"/>
          </a:xfrm>
        </p:spPr>
        <p:txBody>
          <a:bodyPr/>
          <a:lstStyle/>
          <a:p>
            <a:r>
              <a:rPr lang="en-US" dirty="0" smtClean="0"/>
              <a:t>Citizen monitoring</a:t>
            </a:r>
            <a:br>
              <a:rPr lang="en-US" dirty="0" smtClean="0"/>
            </a:br>
            <a:r>
              <a:rPr lang="en-US" dirty="0"/>
              <a:t/>
            </a:r>
            <a:br>
              <a:rPr lang="en-US" dirty="0"/>
            </a:br>
            <a:r>
              <a:rPr lang="en-US" sz="3200" dirty="0" smtClean="0"/>
              <a:t>(Palm Beach Post / </a:t>
            </a:r>
            <a:r>
              <a:rPr lang="en-US" sz="3200" dirty="0" err="1" smtClean="0"/>
              <a:t>Angari</a:t>
            </a:r>
            <a:r>
              <a:rPr lang="en-US" sz="3200" dirty="0" smtClean="0"/>
              <a:t> Foundation)</a:t>
            </a:r>
            <a:endParaRPr lang="en-US" sz="3200" dirty="0"/>
          </a:p>
        </p:txBody>
      </p:sp>
      <p:pic>
        <p:nvPicPr>
          <p:cNvPr id="18434" name="Picture 2"/>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l="37606" t="30182" r="13599" b="6112"/>
          <a:stretch/>
        </p:blipFill>
        <p:spPr bwMode="auto">
          <a:xfrm>
            <a:off x="1676400" y="457200"/>
            <a:ext cx="5867400" cy="4306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15318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724400"/>
            <a:ext cx="7960311" cy="1143000"/>
          </a:xfrm>
        </p:spPr>
        <p:txBody>
          <a:bodyPr/>
          <a:lstStyle/>
          <a:p>
            <a:r>
              <a:rPr lang="en-US" dirty="0" smtClean="0"/>
              <a:t>Citizen monitoring</a:t>
            </a:r>
            <a:br>
              <a:rPr lang="en-US" dirty="0" smtClean="0"/>
            </a:br>
            <a:r>
              <a:rPr lang="en-US" dirty="0"/>
              <a:t/>
            </a:r>
            <a:br>
              <a:rPr lang="en-US" dirty="0"/>
            </a:br>
            <a:r>
              <a:rPr lang="en-US" sz="3200" dirty="0" smtClean="0"/>
              <a:t>(Minnesota Pollution Control Agency)</a:t>
            </a:r>
            <a:endParaRPr lang="en-US" sz="3200" dirty="0"/>
          </a:p>
        </p:txBody>
      </p:sp>
      <p:pic>
        <p:nvPicPr>
          <p:cNvPr id="17411" name="Picture 3"/>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1676400" y="381000"/>
            <a:ext cx="6019800" cy="4175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75553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Virginia: Look away</a:t>
            </a:r>
            <a:endParaRPr lang="en-US" dirty="0"/>
          </a:p>
        </p:txBody>
      </p:sp>
      <p:sp>
        <p:nvSpPr>
          <p:cNvPr id="3" name="Content Placeholder 2"/>
          <p:cNvSpPr>
            <a:spLocks noGrp="1"/>
          </p:cNvSpPr>
          <p:nvPr>
            <p:ph sz="quarter" idx="13"/>
          </p:nvPr>
        </p:nvSpPr>
        <p:spPr>
          <a:xfrm>
            <a:off x="990600" y="762000"/>
            <a:ext cx="6934200" cy="3474720"/>
          </a:xfrm>
        </p:spPr>
        <p:txBody>
          <a:bodyPr>
            <a:normAutofit/>
          </a:bodyPr>
          <a:lstStyle/>
          <a:p>
            <a:r>
              <a:rPr lang="en-US" sz="3600" dirty="0" smtClean="0"/>
              <a:t>“The </a:t>
            </a:r>
            <a:r>
              <a:rPr lang="en-US" sz="3600" dirty="0"/>
              <a:t>results of such citizen monitoring shall not be used as evidence in any enforcement action</a:t>
            </a:r>
            <a:r>
              <a:rPr lang="en-US" sz="3600" dirty="0" smtClean="0"/>
              <a:t>.”</a:t>
            </a:r>
          </a:p>
          <a:p>
            <a:pPr lvl="1"/>
            <a:r>
              <a:rPr lang="en-US" sz="2800" dirty="0" smtClean="0"/>
              <a:t>Virginia</a:t>
            </a:r>
            <a:r>
              <a:rPr lang="en-US" sz="2800" dirty="0"/>
              <a:t>, VA Code Ann. § </a:t>
            </a:r>
            <a:r>
              <a:rPr lang="en-US" sz="2800" dirty="0" smtClean="0"/>
              <a:t>62.1-44.19:11</a:t>
            </a:r>
            <a:endParaRPr lang="en-US" sz="2800" dirty="0"/>
          </a:p>
        </p:txBody>
      </p:sp>
    </p:spTree>
    <p:extLst>
      <p:ext uri="{BB962C8B-B14F-4D97-AF65-F5344CB8AC3E}">
        <p14:creationId xmlns:p14="http://schemas.microsoft.com/office/powerpoint/2010/main" val="9813225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5181600"/>
            <a:ext cx="6512511" cy="1143000"/>
          </a:xfrm>
        </p:spPr>
        <p:txBody>
          <a:bodyPr/>
          <a:lstStyle/>
          <a:p>
            <a:r>
              <a:rPr lang="en-US" dirty="0" smtClean="0"/>
              <a:t>Oregon: look away</a:t>
            </a:r>
            <a:endParaRPr lang="en-US" dirty="0"/>
          </a:p>
        </p:txBody>
      </p:sp>
      <p:sp>
        <p:nvSpPr>
          <p:cNvPr id="3" name="Content Placeholder 2"/>
          <p:cNvSpPr>
            <a:spLocks noGrp="1"/>
          </p:cNvSpPr>
          <p:nvPr>
            <p:ph sz="quarter" idx="13"/>
          </p:nvPr>
        </p:nvSpPr>
        <p:spPr>
          <a:xfrm>
            <a:off x="533400" y="731520"/>
            <a:ext cx="8229600" cy="3474720"/>
          </a:xfrm>
        </p:spPr>
        <p:txBody>
          <a:bodyPr>
            <a:noAutofit/>
          </a:bodyPr>
          <a:lstStyle/>
          <a:p>
            <a:r>
              <a:rPr lang="en-US" sz="3200" dirty="0" smtClean="0"/>
              <a:t>“The </a:t>
            </a:r>
            <a:r>
              <a:rPr lang="en-US" sz="3200" dirty="0"/>
              <a:t>State Marine Board shall not instruct a volunteer group or any member thereof participating in the Oregon Adopt-a-River Program in the measurement of water quality, encourage any participant to measure water quality or include the measuring of water quality in the duties of any participant</a:t>
            </a:r>
            <a:r>
              <a:rPr lang="en-US" sz="3200" dirty="0" smtClean="0"/>
              <a:t>.”</a:t>
            </a:r>
          </a:p>
          <a:p>
            <a:pPr lvl="1"/>
            <a:r>
              <a:rPr lang="en-US" sz="2400" dirty="0" smtClean="0"/>
              <a:t>O.R.S</a:t>
            </a:r>
            <a:r>
              <a:rPr lang="en-US" sz="2400" dirty="0"/>
              <a:t>. § 830.055(12</a:t>
            </a:r>
            <a:r>
              <a:rPr lang="en-US" sz="2400" dirty="0" smtClean="0"/>
              <a:t>)</a:t>
            </a:r>
            <a:endParaRPr lang="en-US" sz="2400" dirty="0"/>
          </a:p>
        </p:txBody>
      </p:sp>
    </p:spTree>
    <p:extLst>
      <p:ext uri="{BB962C8B-B14F-4D97-AF65-F5344CB8AC3E}">
        <p14:creationId xmlns:p14="http://schemas.microsoft.com/office/powerpoint/2010/main" val="11305586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1" y="4372168"/>
            <a:ext cx="7772400" cy="1143000"/>
          </a:xfrm>
        </p:spPr>
        <p:txBody>
          <a:bodyPr/>
          <a:lstStyle/>
          <a:p>
            <a:r>
              <a:rPr lang="en-US" dirty="0" smtClean="0"/>
              <a:t>Algae is coming </a:t>
            </a:r>
            <a:br>
              <a:rPr lang="en-US" dirty="0" smtClean="0"/>
            </a:br>
            <a:r>
              <a:rPr lang="en-US" dirty="0"/>
              <a:t/>
            </a:r>
            <a:br>
              <a:rPr lang="en-US" dirty="0"/>
            </a:br>
            <a:r>
              <a:rPr lang="en-US" sz="3200" dirty="0"/>
              <a:t>(RICHARD GRAULICH  AP)</a:t>
            </a:r>
          </a:p>
        </p:txBody>
      </p:sp>
      <p:pic>
        <p:nvPicPr>
          <p:cNvPr id="3074" name="Picture 2"/>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rcRect/>
          <a:stretch>
            <a:fillRect/>
          </a:stretch>
        </p:blipFill>
        <p:spPr bwMode="auto">
          <a:xfrm>
            <a:off x="1889251" y="731838"/>
            <a:ext cx="4908297" cy="347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72449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is coming</a:t>
            </a:r>
            <a:br>
              <a:rPr lang="en-US" dirty="0" smtClean="0"/>
            </a:br>
            <a:r>
              <a:rPr lang="en-US" dirty="0"/>
              <a:t/>
            </a:r>
            <a:br>
              <a:rPr lang="en-US" dirty="0"/>
            </a:br>
            <a:r>
              <a:rPr lang="en-US" sz="3200" dirty="0" smtClean="0"/>
              <a:t>(Margo Robinson / WPBF)</a:t>
            </a:r>
            <a:endParaRPr lang="en-US" sz="3200" dirty="0"/>
          </a:p>
        </p:txBody>
      </p:sp>
      <p:pic>
        <p:nvPicPr>
          <p:cNvPr id="19458"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2057400" y="1183481"/>
            <a:ext cx="457200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58427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we looking away?</a:t>
            </a:r>
            <a:endParaRPr lang="en-US" dirty="0"/>
          </a:p>
        </p:txBody>
      </p:sp>
      <p:sp>
        <p:nvSpPr>
          <p:cNvPr id="5" name="Content Placeholder 4"/>
          <p:cNvSpPr>
            <a:spLocks noGrp="1"/>
          </p:cNvSpPr>
          <p:nvPr>
            <p:ph sz="quarter" idx="14"/>
          </p:nvPr>
        </p:nvSpPr>
        <p:spPr/>
        <p:txBody>
          <a:bodyPr/>
          <a:lstStyle/>
          <a:p>
            <a:endParaRPr lang="en-US" dirty="0" smtClean="0"/>
          </a:p>
          <a:p>
            <a:r>
              <a:rPr lang="en-US" sz="2400" dirty="0" smtClean="0"/>
              <a:t>Kelly Hanna</a:t>
            </a:r>
          </a:p>
          <a:p>
            <a:endParaRPr lang="en-US" sz="2400" dirty="0" smtClean="0"/>
          </a:p>
          <a:p>
            <a:r>
              <a:rPr lang="en-US" sz="2400" dirty="0" smtClean="0"/>
              <a:t>Michael </a:t>
            </a:r>
            <a:r>
              <a:rPr lang="en-US" sz="2400" dirty="0" err="1" smtClean="0"/>
              <a:t>Scognomillo</a:t>
            </a:r>
            <a:endParaRPr lang="en-US" sz="2400" dirty="0" smtClean="0"/>
          </a:p>
          <a:p>
            <a:endParaRPr lang="en-US" sz="2400" dirty="0" smtClean="0"/>
          </a:p>
          <a:p>
            <a:r>
              <a:rPr lang="en-US" sz="2400" dirty="0" smtClean="0"/>
              <a:t>Kaitlyn Smith</a:t>
            </a:r>
            <a:endParaRPr lang="en-US" sz="2400" dirty="0"/>
          </a:p>
        </p:txBody>
      </p:sp>
      <p:pic>
        <p:nvPicPr>
          <p:cNvPr id="5123" name="Picture 3"/>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1143000" y="796131"/>
            <a:ext cx="3346450" cy="334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54104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372168"/>
            <a:ext cx="8001000" cy="1143000"/>
          </a:xfrm>
        </p:spPr>
        <p:txBody>
          <a:bodyPr/>
          <a:lstStyle/>
          <a:p>
            <a:r>
              <a:rPr lang="en-US" dirty="0" smtClean="0"/>
              <a:t>Kelly: </a:t>
            </a:r>
            <a:br>
              <a:rPr lang="en-US" dirty="0" smtClean="0"/>
            </a:br>
            <a:r>
              <a:rPr lang="en-US" dirty="0" smtClean="0"/>
              <a:t>the pollution is coming</a:t>
            </a:r>
            <a:br>
              <a:rPr lang="en-US" dirty="0" smtClean="0"/>
            </a:br>
            <a:r>
              <a:rPr lang="en-US" sz="3200" dirty="0" smtClean="0"/>
              <a:t>(NASA)</a:t>
            </a:r>
            <a:endParaRPr lang="en-US" sz="3200" dirty="0"/>
          </a:p>
        </p:txBody>
      </p:sp>
      <p:pic>
        <p:nvPicPr>
          <p:cNvPr id="1026"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1828800" y="685800"/>
            <a:ext cx="5433282" cy="3475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03623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372168"/>
            <a:ext cx="7620001" cy="1143000"/>
          </a:xfrm>
        </p:spPr>
        <p:txBody>
          <a:bodyPr/>
          <a:lstStyle/>
          <a:p>
            <a:r>
              <a:rPr lang="en-US" dirty="0" smtClean="0"/>
              <a:t>Michael:</a:t>
            </a:r>
            <a:br>
              <a:rPr lang="en-US" dirty="0" smtClean="0"/>
            </a:br>
            <a:r>
              <a:rPr lang="en-US" dirty="0" smtClean="0"/>
              <a:t>the insects are coming</a:t>
            </a:r>
            <a:br>
              <a:rPr lang="en-US" dirty="0" smtClean="0"/>
            </a:br>
            <a:r>
              <a:rPr lang="en-US" sz="3200" dirty="0" smtClean="0"/>
              <a:t>(EPA)</a:t>
            </a:r>
            <a:endParaRPr lang="en-US" sz="3200" dirty="0"/>
          </a:p>
        </p:txBody>
      </p:sp>
      <p:pic>
        <p:nvPicPr>
          <p:cNvPr id="2050"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2092029" y="731838"/>
            <a:ext cx="4502742" cy="3475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81467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1" y="4372168"/>
            <a:ext cx="7239000" cy="1143000"/>
          </a:xfrm>
        </p:spPr>
        <p:txBody>
          <a:bodyPr/>
          <a:lstStyle/>
          <a:p>
            <a:r>
              <a:rPr lang="en-US" dirty="0" smtClean="0"/>
              <a:t>Kaitlyn:</a:t>
            </a:r>
            <a:br>
              <a:rPr lang="en-US" dirty="0" smtClean="0"/>
            </a:br>
            <a:r>
              <a:rPr lang="en-US" dirty="0" smtClean="0"/>
              <a:t>the salt water is coming</a:t>
            </a:r>
            <a:br>
              <a:rPr lang="en-US" dirty="0" smtClean="0"/>
            </a:br>
            <a:r>
              <a:rPr lang="en-US" sz="3200" dirty="0" smtClean="0"/>
              <a:t>(Woods Hole)</a:t>
            </a:r>
            <a:endParaRPr lang="en-US" sz="3200" dirty="0"/>
          </a:p>
        </p:txBody>
      </p:sp>
      <p:pic>
        <p:nvPicPr>
          <p:cNvPr id="3074"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1977130" y="731838"/>
            <a:ext cx="4732540" cy="3475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87926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648200"/>
            <a:ext cx="7620000" cy="1143000"/>
          </a:xfrm>
        </p:spPr>
        <p:txBody>
          <a:bodyPr/>
          <a:lstStyle/>
          <a:p>
            <a:r>
              <a:rPr lang="en-US" dirty="0" smtClean="0"/>
              <a:t>Storms are coming </a:t>
            </a:r>
            <a:br>
              <a:rPr lang="en-US" dirty="0" smtClean="0"/>
            </a:br>
            <a:r>
              <a:rPr lang="en-US" sz="1400" dirty="0"/>
              <a:t/>
            </a:r>
            <a:br>
              <a:rPr lang="en-US" sz="1400" dirty="0"/>
            </a:br>
            <a:r>
              <a:rPr lang="en-US" sz="3200" dirty="0" smtClean="0"/>
              <a:t>(Washington Post / NOAA)</a:t>
            </a:r>
            <a:endParaRPr lang="en-US" sz="3200" dirty="0"/>
          </a:p>
        </p:txBody>
      </p:sp>
      <p:pic>
        <p:nvPicPr>
          <p:cNvPr id="2050" name="Picture 2"/>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52400"/>
            <a:ext cx="6237945" cy="4464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60810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Jan McDonald:</a:t>
            </a:r>
            <a:br>
              <a:rPr lang="en-US" dirty="0" smtClean="0"/>
            </a:br>
            <a:r>
              <a:rPr lang="en-US" dirty="0" smtClean="0"/>
              <a:t>the ocean is coming</a:t>
            </a:r>
            <a:br>
              <a:rPr lang="en-US" dirty="0" smtClean="0"/>
            </a:br>
            <a:r>
              <a:rPr lang="en-US" sz="3200" dirty="0" smtClean="0"/>
              <a:t>(Federation Press)</a:t>
            </a:r>
            <a:endParaRPr lang="en-US" sz="3200" dirty="0"/>
          </a:p>
        </p:txBody>
      </p:sp>
      <p:pic>
        <p:nvPicPr>
          <p:cNvPr id="2050" name="Picture 2"/>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l="6199" r="8187" b="1614"/>
          <a:stretch/>
        </p:blipFill>
        <p:spPr bwMode="auto">
          <a:xfrm>
            <a:off x="898358" y="228600"/>
            <a:ext cx="2935705" cy="4423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77423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is coming</a:t>
            </a:r>
            <a:br>
              <a:rPr lang="en-US" dirty="0" smtClean="0"/>
            </a:br>
            <a:endParaRPr lang="en-US" dirty="0"/>
          </a:p>
        </p:txBody>
      </p:sp>
      <p:pic>
        <p:nvPicPr>
          <p:cNvPr id="4099" name="Picture 3"/>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1603554" y="731838"/>
            <a:ext cx="5940245" cy="3475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439821"/>
            <a:ext cx="6019800" cy="391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870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is coming</a:t>
            </a:r>
            <a:br>
              <a:rPr lang="en-US" dirty="0" smtClean="0"/>
            </a:br>
            <a:r>
              <a:rPr lang="en-US" dirty="0"/>
              <a:t/>
            </a:r>
            <a:br>
              <a:rPr lang="en-US" dirty="0"/>
            </a:br>
            <a:r>
              <a:rPr lang="en-US" dirty="0" smtClean="0"/>
              <a:t>(</a:t>
            </a:r>
            <a:r>
              <a:rPr lang="en-US" sz="3200" dirty="0" smtClean="0"/>
              <a:t>NOAA Lake Erie)</a:t>
            </a:r>
            <a:endParaRPr lang="en-US" sz="3200" dirty="0"/>
          </a:p>
        </p:txBody>
      </p:sp>
      <p:pic>
        <p:nvPicPr>
          <p:cNvPr id="20483" name="Picture 3"/>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2044668" y="731838"/>
            <a:ext cx="4597464" cy="3475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78169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372168"/>
            <a:ext cx="8686800" cy="1143000"/>
          </a:xfrm>
        </p:spPr>
        <p:txBody>
          <a:bodyPr/>
          <a:lstStyle/>
          <a:p>
            <a:r>
              <a:rPr lang="en-US" dirty="0" smtClean="0"/>
              <a:t>Climate change:</a:t>
            </a:r>
            <a:br>
              <a:rPr lang="en-US" dirty="0" smtClean="0"/>
            </a:br>
            <a:r>
              <a:rPr lang="en-US" sz="4000" i="1" dirty="0" smtClean="0"/>
              <a:t>THE series of unfortunate events</a:t>
            </a:r>
            <a:br>
              <a:rPr lang="en-US" sz="4000" i="1" dirty="0" smtClean="0"/>
            </a:br>
            <a:r>
              <a:rPr lang="en-US" sz="3200" dirty="0" smtClean="0"/>
              <a:t>(</a:t>
            </a:r>
            <a:r>
              <a:rPr lang="en-US" sz="3200" dirty="0" err="1" smtClean="0"/>
              <a:t>Limony</a:t>
            </a:r>
            <a:r>
              <a:rPr lang="en-US" sz="3200" dirty="0" smtClean="0"/>
              <a:t> </a:t>
            </a:r>
            <a:r>
              <a:rPr lang="en-US" sz="3200" dirty="0" err="1" smtClean="0"/>
              <a:t>Snicket</a:t>
            </a:r>
            <a:r>
              <a:rPr lang="en-US" sz="3200" dirty="0" smtClean="0"/>
              <a:t>/Netflix)</a:t>
            </a:r>
            <a:endParaRPr lang="en-US" sz="3200" dirty="0"/>
          </a:p>
        </p:txBody>
      </p:sp>
      <p:pic>
        <p:nvPicPr>
          <p:cNvPr id="9218"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381000" y="381000"/>
            <a:ext cx="8268930" cy="400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58689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800600"/>
            <a:ext cx="6512511" cy="1143000"/>
          </a:xfrm>
        </p:spPr>
        <p:txBody>
          <a:bodyPr/>
          <a:lstStyle/>
          <a:p>
            <a:r>
              <a:rPr lang="en-US" dirty="0" smtClean="0"/>
              <a:t>Look away?</a:t>
            </a:r>
            <a:endParaRPr lang="en-US" dirty="0"/>
          </a:p>
        </p:txBody>
      </p:sp>
      <p:pic>
        <p:nvPicPr>
          <p:cNvPr id="1026"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2590800" y="838200"/>
            <a:ext cx="3810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15018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289" y="4372168"/>
            <a:ext cx="6512511" cy="885632"/>
          </a:xfrm>
        </p:spPr>
        <p:txBody>
          <a:bodyPr/>
          <a:lstStyle/>
          <a:p>
            <a:r>
              <a:rPr lang="en-US" dirty="0" smtClean="0"/>
              <a:t>We are the VFD</a:t>
            </a:r>
            <a:endParaRPr lang="en-US" dirty="0"/>
          </a:p>
        </p:txBody>
      </p:sp>
      <p:pic>
        <p:nvPicPr>
          <p:cNvPr id="6146"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1724025" y="878681"/>
            <a:ext cx="5238750" cy="318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81000" y="5410200"/>
            <a:ext cx="8610600" cy="1200329"/>
          </a:xfrm>
          <a:prstGeom prst="rect">
            <a:avLst/>
          </a:prstGeom>
          <a:noFill/>
        </p:spPr>
        <p:txBody>
          <a:bodyPr wrap="square" rtlCol="0">
            <a:spAutoFit/>
          </a:bodyPr>
          <a:lstStyle/>
          <a:p>
            <a:pPr algn="r"/>
            <a:r>
              <a:rPr lang="en-US" sz="2400" dirty="0" smtClean="0"/>
              <a:t>Participate &amp; Educate</a:t>
            </a:r>
          </a:p>
          <a:p>
            <a:pPr algn="r"/>
            <a:r>
              <a:rPr lang="en-US" sz="2400" dirty="0" smtClean="0"/>
              <a:t>Insist on Investment</a:t>
            </a:r>
          </a:p>
          <a:p>
            <a:pPr algn="r"/>
            <a:r>
              <a:rPr lang="en-US" sz="2400" dirty="0" smtClean="0"/>
              <a:t>Don’t look away</a:t>
            </a:r>
          </a:p>
        </p:txBody>
      </p:sp>
    </p:spTree>
    <p:extLst>
      <p:ext uri="{BB962C8B-B14F-4D97-AF65-F5344CB8AC3E}">
        <p14:creationId xmlns:p14="http://schemas.microsoft.com/office/powerpoint/2010/main" val="82719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904" t="13158" r="9625" b="39957"/>
          <a:stretch/>
        </p:blipFill>
        <p:spPr bwMode="auto">
          <a:xfrm>
            <a:off x="0" y="0"/>
            <a:ext cx="9144000" cy="2887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40632" y="3505200"/>
            <a:ext cx="8686800" cy="2554545"/>
          </a:xfrm>
          <a:prstGeom prst="rect">
            <a:avLst/>
          </a:prstGeom>
          <a:noFill/>
        </p:spPr>
        <p:txBody>
          <a:bodyPr wrap="square" rtlCol="0">
            <a:spAutoFit/>
          </a:bodyPr>
          <a:lstStyle/>
          <a:p>
            <a:r>
              <a:rPr lang="en-US" sz="3200" dirty="0"/>
              <a:t>Regional Climate Action Plan</a:t>
            </a:r>
            <a:br>
              <a:rPr lang="en-US" sz="3200" dirty="0"/>
            </a:br>
            <a:r>
              <a:rPr lang="en-US" sz="3200" dirty="0"/>
              <a:t>Building Codes</a:t>
            </a:r>
            <a:br>
              <a:rPr lang="en-US" sz="3200" dirty="0"/>
            </a:br>
            <a:r>
              <a:rPr lang="en-US" sz="3200" dirty="0"/>
              <a:t>Procurement Policies</a:t>
            </a:r>
            <a:br>
              <a:rPr lang="en-US" sz="3200" dirty="0"/>
            </a:br>
            <a:r>
              <a:rPr lang="en-US" sz="3200" dirty="0"/>
              <a:t>Summits and Workshops</a:t>
            </a:r>
            <a:br>
              <a:rPr lang="en-US" sz="3200" dirty="0"/>
            </a:br>
            <a:r>
              <a:rPr lang="en-US" sz="3200" dirty="0"/>
              <a:t>Unified Science Reports</a:t>
            </a:r>
          </a:p>
        </p:txBody>
      </p:sp>
    </p:spTree>
    <p:extLst>
      <p:ext uri="{BB962C8B-B14F-4D97-AF65-F5344CB8AC3E}">
        <p14:creationId xmlns:p14="http://schemas.microsoft.com/office/powerpoint/2010/main" val="15454132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Bigger budgets</a:t>
            </a:r>
            <a:endParaRPr lang="en-US" dirty="0"/>
          </a:p>
        </p:txBody>
      </p:sp>
      <p:pic>
        <p:nvPicPr>
          <p:cNvPr id="7170"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914400" y="762000"/>
            <a:ext cx="7084594" cy="336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914400"/>
            <a:ext cx="7084594" cy="3364638"/>
          </a:xfrm>
          <a:prstGeom prst="rect">
            <a:avLst/>
          </a:prstGeom>
          <a:noFill/>
          <a:ln>
            <a:noFill/>
          </a:ln>
          <a:effectLst/>
          <a:scene3d>
            <a:camera prst="orthographicFront">
              <a:rot lat="10800000" lon="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084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data</a:t>
            </a:r>
            <a:endParaRPr lang="en-US" dirty="0"/>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2963508618"/>
              </p:ext>
            </p:extLst>
          </p:nvPr>
        </p:nvGraphicFramePr>
        <p:xfrm>
          <a:off x="1143000" y="731838"/>
          <a:ext cx="6400800" cy="3475037"/>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2133600" y="533400"/>
            <a:ext cx="228600" cy="1981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971800" y="505326"/>
            <a:ext cx="228600" cy="1981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86200" y="477252"/>
            <a:ext cx="228600" cy="1981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24400" y="449178"/>
            <a:ext cx="228600" cy="1981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604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4495800"/>
            <a:ext cx="6512511" cy="1143000"/>
          </a:xfrm>
        </p:spPr>
        <p:txBody>
          <a:bodyPr/>
          <a:lstStyle/>
          <a:p>
            <a:r>
              <a:rPr lang="en-US" dirty="0" smtClean="0"/>
              <a:t>A new model code?</a:t>
            </a:r>
            <a:endParaRPr lang="en-US" dirty="0"/>
          </a:p>
        </p:txBody>
      </p:sp>
      <p:pic>
        <p:nvPicPr>
          <p:cNvPr id="307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2743200" cy="4110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47580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724400"/>
            <a:ext cx="8001000" cy="1143000"/>
          </a:xfrm>
        </p:spPr>
        <p:txBody>
          <a:bodyPr/>
          <a:lstStyle/>
          <a:p>
            <a:r>
              <a:rPr lang="en-US" dirty="0" smtClean="0"/>
              <a:t>Hurricanes are coming </a:t>
            </a:r>
            <a:br>
              <a:rPr lang="en-US" dirty="0" smtClean="0"/>
            </a:br>
            <a:r>
              <a:rPr lang="en-US" dirty="0"/>
              <a:t/>
            </a:r>
            <a:br>
              <a:rPr lang="en-US" dirty="0"/>
            </a:br>
            <a:r>
              <a:rPr lang="en-US" sz="3200" dirty="0" smtClean="0"/>
              <a:t>(abc-10)</a:t>
            </a:r>
            <a:endParaRPr lang="en-US" sz="3200" dirty="0"/>
          </a:p>
        </p:txBody>
      </p:sp>
      <p:pic>
        <p:nvPicPr>
          <p:cNvPr id="15362"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609600" y="381000"/>
            <a:ext cx="7775221" cy="4373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74614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2" y="4956720"/>
            <a:ext cx="8839200" cy="1143000"/>
          </a:xfrm>
        </p:spPr>
        <p:txBody>
          <a:bodyPr/>
          <a:lstStyle/>
          <a:p>
            <a:r>
              <a:rPr lang="en-US" sz="4400" b="0" dirty="0" smtClean="0"/>
              <a:t> We have a duty to look</a:t>
            </a:r>
            <a:endParaRPr lang="en-US" sz="4800" dirty="0"/>
          </a:p>
        </p:txBody>
      </p:sp>
      <p:pic>
        <p:nvPicPr>
          <p:cNvPr id="10242"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304800" y="152401"/>
            <a:ext cx="8601738" cy="4623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38772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4294967295"/>
          </p:nvPr>
        </p:nvSpPr>
        <p:spPr>
          <a:xfrm>
            <a:off x="3505200" y="1752600"/>
            <a:ext cx="5410200" cy="3962400"/>
          </a:xfrm>
          <a:prstGeom prst="rect">
            <a:avLst/>
          </a:prstGeom>
        </p:spPr>
        <p:txBody>
          <a:bodyPr>
            <a:normAutofit/>
          </a:bodyPr>
          <a:lstStyle/>
          <a:p>
            <a:pPr marL="0" indent="0">
              <a:buNone/>
            </a:pPr>
            <a:endParaRPr lang="en-US" sz="3600" dirty="0"/>
          </a:p>
          <a:p>
            <a:pPr marL="0" indent="0">
              <a:buNone/>
            </a:pPr>
            <a:r>
              <a:rPr lang="en-US" sz="3200" dirty="0" smtClean="0"/>
              <a:t>WATER POLLUTION AND   THE DUTY TO KNOW forthcoming in Sea Grant Law Journal (Fall 2019)</a:t>
            </a:r>
            <a:endParaRPr lang="en-US" sz="3200" dirty="0"/>
          </a:p>
        </p:txBody>
      </p:sp>
      <p:sp>
        <p:nvSpPr>
          <p:cNvPr id="4" name="Title 3"/>
          <p:cNvSpPr>
            <a:spLocks noGrp="1"/>
          </p:cNvSpPr>
          <p:nvPr>
            <p:ph type="title"/>
          </p:nvPr>
        </p:nvSpPr>
        <p:spPr>
          <a:xfrm>
            <a:off x="228600" y="762000"/>
            <a:ext cx="3636085" cy="1258493"/>
          </a:xfrm>
        </p:spPr>
        <p:txBody>
          <a:bodyPr/>
          <a:lstStyle/>
          <a:p>
            <a:pPr marL="0" indent="0">
              <a:buNone/>
            </a:pPr>
            <a:r>
              <a:rPr lang="en-US" sz="3600" dirty="0" smtClean="0"/>
              <a:t> @</a:t>
            </a:r>
            <a:r>
              <a:rPr lang="en-US" sz="3600" dirty="0" err="1" smtClean="0"/>
              <a:t>keithinking</a:t>
            </a:r>
            <a:r>
              <a:rPr lang="en-US" sz="3600" dirty="0" smtClean="0"/>
              <a:t/>
            </a:r>
            <a:br>
              <a:rPr lang="en-US" sz="3600" dirty="0" smtClean="0"/>
            </a:br>
            <a:endParaRPr lang="en-US" sz="3600" dirty="0"/>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362200"/>
            <a:ext cx="2743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8627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34" t="18409" r="5699" b="13182"/>
          <a:stretch/>
        </p:blipFill>
        <p:spPr bwMode="auto">
          <a:xfrm>
            <a:off x="498765" y="533400"/>
            <a:ext cx="8188036" cy="3481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21110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 away</a:t>
            </a:r>
            <a:endParaRPr lang="en-US" dirty="0"/>
          </a:p>
        </p:txBody>
      </p:sp>
      <p:pic>
        <p:nvPicPr>
          <p:cNvPr id="2050"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1404937" y="940594"/>
            <a:ext cx="5876925" cy="305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05110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1" y="4372168"/>
            <a:ext cx="7086600" cy="1143000"/>
          </a:xfrm>
        </p:spPr>
        <p:txBody>
          <a:bodyPr/>
          <a:lstStyle/>
          <a:p>
            <a:r>
              <a:rPr lang="en-US" dirty="0" smtClean="0"/>
              <a:t>Winter is coming </a:t>
            </a:r>
            <a:br>
              <a:rPr lang="en-US" dirty="0" smtClean="0"/>
            </a:br>
            <a:r>
              <a:rPr lang="en-US" dirty="0"/>
              <a:t/>
            </a:r>
            <a:br>
              <a:rPr lang="en-US" dirty="0"/>
            </a:br>
            <a:r>
              <a:rPr lang="en-US" sz="3200" dirty="0" smtClean="0"/>
              <a:t>(Game of Thrones/HBO)</a:t>
            </a:r>
            <a:endParaRPr lang="en-US" sz="3200" dirty="0"/>
          </a:p>
        </p:txBody>
      </p:sp>
      <p:pic>
        <p:nvPicPr>
          <p:cNvPr id="1026"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914400" y="228600"/>
            <a:ext cx="7239000" cy="4162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79836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 away? </a:t>
            </a:r>
            <a:br>
              <a:rPr lang="en-US" dirty="0" smtClean="0"/>
            </a:br>
            <a:r>
              <a:rPr lang="en-US" dirty="0"/>
              <a:t/>
            </a:r>
            <a:br>
              <a:rPr lang="en-US" dirty="0"/>
            </a:br>
            <a:r>
              <a:rPr lang="en-US" sz="3200" dirty="0" smtClean="0"/>
              <a:t>(Game of Thrones, HBO)</a:t>
            </a:r>
            <a:endParaRPr lang="en-US" sz="3200" dirty="0"/>
          </a:p>
        </p:txBody>
      </p:sp>
      <p:pic>
        <p:nvPicPr>
          <p:cNvPr id="4098"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1254478" y="731838"/>
            <a:ext cx="6177843" cy="3475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42631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876800"/>
            <a:ext cx="7315200" cy="1143000"/>
          </a:xfrm>
        </p:spPr>
        <p:txBody>
          <a:bodyPr/>
          <a:lstStyle/>
          <a:p>
            <a:r>
              <a:rPr lang="en-US" dirty="0" smtClean="0"/>
              <a:t>Migration is coming </a:t>
            </a:r>
            <a:br>
              <a:rPr lang="en-US" dirty="0" smtClean="0"/>
            </a:br>
            <a:r>
              <a:rPr lang="en-US" sz="3200" dirty="0"/>
              <a:t/>
            </a:r>
            <a:br>
              <a:rPr lang="en-US" sz="3200" dirty="0"/>
            </a:br>
            <a:r>
              <a:rPr lang="en-US" sz="3200" dirty="0" smtClean="0"/>
              <a:t>(Pew Charitable Trusts)</a:t>
            </a:r>
            <a:endParaRPr lang="en-US" sz="3200" dirty="0"/>
          </a:p>
        </p:txBody>
      </p:sp>
      <p:pic>
        <p:nvPicPr>
          <p:cNvPr id="4" name="Content Placehold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573705" y="731838"/>
            <a:ext cx="4284295" cy="4206399"/>
          </a:xfrm>
        </p:spPr>
      </p:pic>
    </p:spTree>
    <p:extLst>
      <p:ext uri="{BB962C8B-B14F-4D97-AF65-F5344CB8AC3E}">
        <p14:creationId xmlns:p14="http://schemas.microsoft.com/office/powerpoint/2010/main" val="8360523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5486400"/>
            <a:ext cx="7350711" cy="1143000"/>
          </a:xfrm>
        </p:spPr>
        <p:txBody>
          <a:bodyPr/>
          <a:lstStyle/>
          <a:p>
            <a:r>
              <a:rPr lang="en-US" dirty="0" smtClean="0"/>
              <a:t>Extinction is coming </a:t>
            </a:r>
            <a:r>
              <a:rPr lang="en-US" sz="3600" dirty="0" smtClean="0"/>
              <a:t>(EPA)</a:t>
            </a:r>
            <a:endParaRPr lang="en-US" sz="3600" dirty="0"/>
          </a:p>
        </p:txBody>
      </p:sp>
      <p:pic>
        <p:nvPicPr>
          <p:cNvPr id="14338" name="Picture 2"/>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t="16900"/>
          <a:stretch/>
        </p:blipFill>
        <p:spPr bwMode="auto">
          <a:xfrm>
            <a:off x="1219200" y="609600"/>
            <a:ext cx="6857999" cy="4668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85576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105400"/>
            <a:ext cx="7772400" cy="1143000"/>
          </a:xfrm>
        </p:spPr>
        <p:txBody>
          <a:bodyPr/>
          <a:lstStyle/>
          <a:p>
            <a:r>
              <a:rPr lang="en-US" dirty="0" smtClean="0"/>
              <a:t>Algae is coming </a:t>
            </a:r>
            <a:br>
              <a:rPr lang="en-US" dirty="0" smtClean="0"/>
            </a:br>
            <a:r>
              <a:rPr lang="en-US" sz="2000" dirty="0"/>
              <a:t/>
            </a:r>
            <a:br>
              <a:rPr lang="en-US" sz="2000" dirty="0"/>
            </a:br>
            <a:r>
              <a:rPr lang="en-US" sz="3200" dirty="0" smtClean="0"/>
              <a:t>(</a:t>
            </a:r>
            <a:r>
              <a:rPr lang="en-US" sz="3200" b="0" cap="all" dirty="0">
                <a:effectLst/>
              </a:rPr>
              <a:t>RICHARD GRAULICH</a:t>
            </a:r>
            <a:r>
              <a:rPr lang="en-US" sz="3200" b="0" dirty="0">
                <a:effectLst/>
              </a:rPr>
              <a:t> </a:t>
            </a:r>
            <a:r>
              <a:rPr lang="en-US" sz="3200" b="0" i="1" cap="all" dirty="0">
                <a:effectLst/>
              </a:rPr>
              <a:t>AP</a:t>
            </a:r>
            <a:r>
              <a:rPr lang="en-US" sz="3200" dirty="0" smtClean="0"/>
              <a:t>)</a:t>
            </a:r>
            <a:endParaRPr lang="en-US" sz="3200" dirty="0"/>
          </a:p>
        </p:txBody>
      </p:sp>
      <p:pic>
        <p:nvPicPr>
          <p:cNvPr id="3074" name="Picture 2"/>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rcRect/>
          <a:stretch>
            <a:fillRect/>
          </a:stretch>
        </p:blipFill>
        <p:spPr bwMode="auto">
          <a:xfrm>
            <a:off x="1178455" y="228600"/>
            <a:ext cx="6780581"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6218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372168"/>
            <a:ext cx="7696201" cy="1143000"/>
          </a:xfrm>
        </p:spPr>
        <p:txBody>
          <a:bodyPr/>
          <a:lstStyle/>
          <a:p>
            <a:r>
              <a:rPr lang="en-US" dirty="0" smtClean="0"/>
              <a:t>Int’l Law </a:t>
            </a:r>
            <a:r>
              <a:rPr lang="en-US" sz="3200" dirty="0" smtClean="0"/>
              <a:t>(</a:t>
            </a:r>
            <a:r>
              <a:rPr lang="en-US" sz="3200" dirty="0" err="1" smtClean="0"/>
              <a:t>WorldWaterDay</a:t>
            </a:r>
            <a:r>
              <a:rPr lang="en-US" sz="3200" dirty="0" smtClean="0"/>
              <a:t> 2018)</a:t>
            </a:r>
            <a:endParaRPr lang="en-US" sz="3200" dirty="0"/>
          </a:p>
        </p:txBody>
      </p:sp>
      <p:pic>
        <p:nvPicPr>
          <p:cNvPr id="5122"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1325772" y="731838"/>
            <a:ext cx="6035256" cy="3475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2309248"/>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7423</TotalTime>
  <Words>1217</Words>
  <Application>Microsoft Office PowerPoint</Application>
  <PresentationFormat>On-screen Show (4:3)</PresentationFormat>
  <Paragraphs>205</Paragraphs>
  <Slides>55</Slides>
  <Notes>51</Notes>
  <HiddenSlides>2</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Book Antiqua</vt:lpstr>
      <vt:lpstr>Calibri</vt:lpstr>
      <vt:lpstr>Georgia</vt:lpstr>
      <vt:lpstr>Trebuchet MS</vt:lpstr>
      <vt:lpstr>Slipstream</vt:lpstr>
      <vt:lpstr>Look Away</vt:lpstr>
      <vt:lpstr>Look away (Limony Snicket/Netflix)</vt:lpstr>
      <vt:lpstr>Coastal adaptation?</vt:lpstr>
      <vt:lpstr>Storms are coming   (Washington Post / NOAA)</vt:lpstr>
      <vt:lpstr>Hurricanes are coming   (abc-10)</vt:lpstr>
      <vt:lpstr>Migration is coming   (Pew Charitable Trusts)</vt:lpstr>
      <vt:lpstr>Extinction is coming (EPA)</vt:lpstr>
      <vt:lpstr>Algae is coming   (RICHARD GRAULICH AP)</vt:lpstr>
      <vt:lpstr>Int’l Law (WorldWaterDay 2018)</vt:lpstr>
      <vt:lpstr>A human right (UN CESCR 2002)</vt:lpstr>
      <vt:lpstr>The right to clean H2o</vt:lpstr>
      <vt:lpstr>The right to know</vt:lpstr>
      <vt:lpstr>USA: Look away (deny)</vt:lpstr>
      <vt:lpstr>Yes, a human right!</vt:lpstr>
      <vt:lpstr>USA: Look away (abstain)</vt:lpstr>
      <vt:lpstr>Clean Water Act  33 U.S.C. §1251 </vt:lpstr>
      <vt:lpstr>Water quality monitoring 33 U.S.C. §1254 </vt:lpstr>
      <vt:lpstr>Water quality monitoring 33 U.S.C. §1256(e)</vt:lpstr>
      <vt:lpstr>EPA Guidance (2003)</vt:lpstr>
      <vt:lpstr>EPA: look away</vt:lpstr>
      <vt:lpstr>Florida Law (Ch. 373)</vt:lpstr>
      <vt:lpstr>Florida Law (Ch. 373)</vt:lpstr>
      <vt:lpstr>FDEP: look away</vt:lpstr>
      <vt:lpstr>Presume compliance</vt:lpstr>
      <vt:lpstr>Presume compliance</vt:lpstr>
      <vt:lpstr>SFWMD: Look away</vt:lpstr>
      <vt:lpstr>Fewer stations</vt:lpstr>
      <vt:lpstr>Lower budgets</vt:lpstr>
      <vt:lpstr>Less data</vt:lpstr>
      <vt:lpstr>Citizen monitoring  (Palm Beach Post / Angari Foundation)</vt:lpstr>
      <vt:lpstr>Citizen monitoring  (Minnesota Pollution Control Agency)</vt:lpstr>
      <vt:lpstr>Virginia: Look away</vt:lpstr>
      <vt:lpstr>Oregon: look away</vt:lpstr>
      <vt:lpstr>Algae is coming   (RICHARD GRAULICH  AP)</vt:lpstr>
      <vt:lpstr>Change is coming  (Margo Robinson / WPBF)</vt:lpstr>
      <vt:lpstr>Are we looking away?</vt:lpstr>
      <vt:lpstr>Kelly:  the pollution is coming (NASA)</vt:lpstr>
      <vt:lpstr>Michael: the insects are coming (EPA)</vt:lpstr>
      <vt:lpstr>Kaitlyn: the salt water is coming (Woods Hole)</vt:lpstr>
      <vt:lpstr>Jan McDonald: the ocean is coming (Federation Press)</vt:lpstr>
      <vt:lpstr>Change is coming </vt:lpstr>
      <vt:lpstr>Change is coming  (NOAA Lake Erie)</vt:lpstr>
      <vt:lpstr>Climate change: THE series of unfortunate events (Limony Snicket/Netflix)</vt:lpstr>
      <vt:lpstr>Look away?</vt:lpstr>
      <vt:lpstr>We are the VFD</vt:lpstr>
      <vt:lpstr>PowerPoint Presentation</vt:lpstr>
      <vt:lpstr>Bigger budgets</vt:lpstr>
      <vt:lpstr>More data</vt:lpstr>
      <vt:lpstr>A new model code?</vt:lpstr>
      <vt:lpstr> We have a duty to look</vt:lpstr>
      <vt:lpstr> @keithinking </vt:lpstr>
      <vt:lpstr>PowerPoint Presentation</vt:lpstr>
      <vt:lpstr>Look away</vt:lpstr>
      <vt:lpstr>Winter is coming   (Game of Thrones/HBO)</vt:lpstr>
      <vt:lpstr>Look away?   (Game of Thrones, HBO)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Look Away</dc:title>
  <dc:creator>Rizzardi, Keith W.</dc:creator>
  <cp:lastModifiedBy>Smith, Robert</cp:lastModifiedBy>
  <cp:revision>46</cp:revision>
  <dcterms:created xsi:type="dcterms:W3CDTF">2019-04-12T21:33:12Z</dcterms:created>
  <dcterms:modified xsi:type="dcterms:W3CDTF">2019-04-23T13:14:59Z</dcterms:modified>
</cp:coreProperties>
</file>