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414" r:id="rId2"/>
    <p:sldId id="334" r:id="rId3"/>
    <p:sldId id="528" r:id="rId4"/>
    <p:sldId id="349" r:id="rId5"/>
    <p:sldId id="445" r:id="rId6"/>
    <p:sldId id="446" r:id="rId7"/>
    <p:sldId id="415" r:id="rId8"/>
    <p:sldId id="447" r:id="rId9"/>
    <p:sldId id="448" r:id="rId10"/>
    <p:sldId id="524" r:id="rId11"/>
    <p:sldId id="525" r:id="rId12"/>
    <p:sldId id="529" r:id="rId13"/>
    <p:sldId id="526" r:id="rId14"/>
    <p:sldId id="462" r:id="rId15"/>
    <p:sldId id="463" r:id="rId16"/>
    <p:sldId id="423" r:id="rId17"/>
    <p:sldId id="492" r:id="rId18"/>
    <p:sldId id="591" r:id="rId19"/>
    <p:sldId id="592" r:id="rId20"/>
    <p:sldId id="593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610" r:id="rId35"/>
    <p:sldId id="612" r:id="rId36"/>
    <p:sldId id="613" r:id="rId37"/>
    <p:sldId id="614" r:id="rId38"/>
    <p:sldId id="615" r:id="rId39"/>
    <p:sldId id="616" r:id="rId40"/>
    <p:sldId id="461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F14"/>
    <a:srgbClr val="FBBA03"/>
    <a:srgbClr val="8BFA26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89987" autoAdjust="0"/>
  </p:normalViewPr>
  <p:slideViewPr>
    <p:cSldViewPr>
      <p:cViewPr varScale="1">
        <p:scale>
          <a:sx n="85" d="100"/>
          <a:sy n="85" d="100"/>
        </p:scale>
        <p:origin x="545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Backup_2011_09\2011\Harvard\Study_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Backup_2011_09\2011\Harvard\Study_7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E:\Backup_2011_09\2011\Harvard\Study_7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E:\Backup_2011_09\2011\Harvard\Study_7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Backup_2011_09\2011\Harvard\Study_7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7898777846467"/>
          <c:y val="0.12163662875473899"/>
          <c:w val="0.68079074673710516"/>
          <c:h val="0.776128608923884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6585CF">
                  <a:lumMod val="20000"/>
                  <a:lumOff val="80000"/>
                </a:srgbClr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918-418E-BE3A-FDFB2182E1C6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918-418E-BE3A-FDFB2182E1C6}"/>
              </c:ext>
            </c:extLst>
          </c:dPt>
          <c:dPt>
            <c:idx val="4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918-418E-BE3A-FDFB2182E1C6}"/>
              </c:ext>
            </c:extLst>
          </c:dPt>
          <c:dPt>
            <c:idx val="4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918-418E-BE3A-FDFB2182E1C6}"/>
              </c:ext>
            </c:extLst>
          </c:dPt>
          <c:cat>
            <c:strRef>
              <c:f>Sheet1!$G$119:$G$165</c:f>
              <c:strCache>
                <c:ptCount val="47"/>
                <c:pt idx="0">
                  <c:v>Legal foundation</c:v>
                </c:pt>
                <c:pt idx="1">
                  <c:v>Eurozone</c:v>
                </c:pt>
                <c:pt idx="2">
                  <c:v>Solidarity</c:v>
                </c:pt>
                <c:pt idx="3">
                  <c:v>Philosophic foundation</c:v>
                </c:pt>
                <c:pt idx="4">
                  <c:v>Angst</c:v>
                </c:pt>
                <c:pt idx="5">
                  <c:v>Financial market and real economy gap</c:v>
                </c:pt>
                <c:pt idx="6">
                  <c:v>Hegemony of the old</c:v>
                </c:pt>
                <c:pt idx="7">
                  <c:v>Unprecedented</c:v>
                </c:pt>
                <c:pt idx="8">
                  <c:v>Leadership</c:v>
                </c:pt>
                <c:pt idx="9">
                  <c:v>Long-term recovery</c:v>
                </c:pt>
                <c:pt idx="10">
                  <c:v>Respect for ethicality</c:v>
                </c:pt>
                <c:pt idx="11">
                  <c:v>Need for change</c:v>
                </c:pt>
                <c:pt idx="12">
                  <c:v>Unemployment</c:v>
                </c:pt>
                <c:pt idx="13">
                  <c:v>Solidarity breaking apart</c:v>
                </c:pt>
                <c:pt idx="14">
                  <c:v>Interesting topic</c:v>
                </c:pt>
                <c:pt idx="15">
                  <c:v>Sustainable development</c:v>
                </c:pt>
                <c:pt idx="16">
                  <c:v>Energy efficiency</c:v>
                </c:pt>
                <c:pt idx="17">
                  <c:v>Examples</c:v>
                </c:pt>
                <c:pt idx="18">
                  <c:v>Human right</c:v>
                </c:pt>
                <c:pt idx="19">
                  <c:v>Social glue</c:v>
                </c:pt>
                <c:pt idx="20">
                  <c:v>Information</c:v>
                </c:pt>
                <c:pt idx="21">
                  <c:v>2008/09 World Financial Crisis</c:v>
                </c:pt>
                <c:pt idx="22">
                  <c:v>Interdependence</c:v>
                </c:pt>
                <c:pt idx="23">
                  <c:v>Religious foundation</c:v>
                </c:pt>
                <c:pt idx="24">
                  <c:v>Future uncertainty</c:v>
                </c:pt>
                <c:pt idx="25">
                  <c:v>Social responsibility</c:v>
                </c:pt>
                <c:pt idx="26">
                  <c:v>Common goods</c:v>
                </c:pt>
                <c:pt idx="27">
                  <c:v>Questionning intergenerational imbalances</c:v>
                </c:pt>
                <c:pt idx="28">
                  <c:v>Short-termism and narrowmindedness</c:v>
                </c:pt>
                <c:pt idx="29">
                  <c:v>Nationalism</c:v>
                </c:pt>
                <c:pt idx="30">
                  <c:v>Natural law</c:v>
                </c:pt>
                <c:pt idx="31">
                  <c:v>Taking from future generation</c:v>
                </c:pt>
                <c:pt idx="32">
                  <c:v>Market mechanisms</c:v>
                </c:pt>
                <c:pt idx="33">
                  <c:v>Family</c:v>
                </c:pt>
                <c:pt idx="34">
                  <c:v>Historical similarities</c:v>
                </c:pt>
                <c:pt idx="35">
                  <c:v>Urgency</c:v>
                </c:pt>
                <c:pt idx="36">
                  <c:v>Lacking opportunities and perspectives</c:v>
                </c:pt>
                <c:pt idx="37">
                  <c:v>Economic growth - Fairness trade-off</c:v>
                </c:pt>
                <c:pt idx="38">
                  <c:v>Doubts in ability to change</c:v>
                </c:pt>
                <c:pt idx="39">
                  <c:v>Demography</c:v>
                </c:pt>
                <c:pt idx="40">
                  <c:v>Unfamiliar</c:v>
                </c:pt>
                <c:pt idx="41">
                  <c:v>Climate change</c:v>
                </c:pt>
                <c:pt idx="42">
                  <c:v>Complexity</c:v>
                </c:pt>
                <c:pt idx="43">
                  <c:v>Fairness</c:v>
                </c:pt>
                <c:pt idx="44">
                  <c:v>Ecologic sustainability</c:v>
                </c:pt>
                <c:pt idx="45">
                  <c:v>Overindebtedness</c:v>
                </c:pt>
                <c:pt idx="46">
                  <c:v>Pension</c:v>
                </c:pt>
              </c:strCache>
            </c:strRef>
          </c:cat>
          <c:val>
            <c:numRef>
              <c:f>Sheet1!$H$119:$H$165</c:f>
              <c:numCache>
                <c:formatCode>General</c:formatCode>
                <c:ptCount val="4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16</c:v>
                </c:pt>
                <c:pt idx="35">
                  <c:v>16</c:v>
                </c:pt>
                <c:pt idx="36">
                  <c:v>18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23</c:v>
                </c:pt>
                <c:pt idx="43">
                  <c:v>25</c:v>
                </c:pt>
                <c:pt idx="44">
                  <c:v>28</c:v>
                </c:pt>
                <c:pt idx="45">
                  <c:v>29</c:v>
                </c:pt>
                <c:pt idx="4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18-418E-BE3A-FDFB2182E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422214832"/>
        <c:axId val="422217184"/>
      </c:barChart>
      <c:catAx>
        <c:axId val="422214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22217184"/>
        <c:crosses val="autoZero"/>
        <c:auto val="1"/>
        <c:lblAlgn val="ctr"/>
        <c:lblOffset val="200"/>
        <c:tickLblSkip val="1"/>
        <c:noMultiLvlLbl val="0"/>
      </c:catAx>
      <c:valAx>
        <c:axId val="4222171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42221483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7898777846467"/>
          <c:y val="0.12163662875473899"/>
          <c:w val="0.68079074673710516"/>
          <c:h val="0.776128608923884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6585CF">
                  <a:lumMod val="20000"/>
                  <a:lumOff val="80000"/>
                </a:srgb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D5-4A24-8AC1-B21C46298BF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D5-4A24-8AC1-B21C46298BF3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BD5-4A24-8AC1-B21C46298BF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BD5-4A24-8AC1-B21C46298BF3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BD5-4A24-8AC1-B21C46298BF3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BD5-4A24-8AC1-B21C46298BF3}"/>
              </c:ext>
            </c:extLst>
          </c:dPt>
          <c:dPt>
            <c:idx val="4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BD5-4A24-8AC1-B21C46298BF3}"/>
              </c:ext>
            </c:extLst>
          </c:dPt>
          <c:dPt>
            <c:idx val="4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6BD5-4A24-8AC1-B21C46298BF3}"/>
              </c:ext>
            </c:extLst>
          </c:dPt>
          <c:cat>
            <c:strRef>
              <c:f>Sheet1!$G$119:$G$165</c:f>
              <c:strCache>
                <c:ptCount val="47"/>
                <c:pt idx="0">
                  <c:v>Legal foundation</c:v>
                </c:pt>
                <c:pt idx="1">
                  <c:v>Eurozone</c:v>
                </c:pt>
                <c:pt idx="2">
                  <c:v>Solidarity</c:v>
                </c:pt>
                <c:pt idx="3">
                  <c:v>Philosophic foundation</c:v>
                </c:pt>
                <c:pt idx="4">
                  <c:v>Angst</c:v>
                </c:pt>
                <c:pt idx="5">
                  <c:v>Financial market and real economy gap</c:v>
                </c:pt>
                <c:pt idx="6">
                  <c:v>Hegemony of the old</c:v>
                </c:pt>
                <c:pt idx="7">
                  <c:v>Unprecedented</c:v>
                </c:pt>
                <c:pt idx="8">
                  <c:v>Leadership</c:v>
                </c:pt>
                <c:pt idx="9">
                  <c:v>Long-term recovery</c:v>
                </c:pt>
                <c:pt idx="10">
                  <c:v>Respect for ethicality</c:v>
                </c:pt>
                <c:pt idx="11">
                  <c:v>Need for change</c:v>
                </c:pt>
                <c:pt idx="12">
                  <c:v>Unemployment</c:v>
                </c:pt>
                <c:pt idx="13">
                  <c:v>Solidarity breaking apart</c:v>
                </c:pt>
                <c:pt idx="14">
                  <c:v>Interesting topic</c:v>
                </c:pt>
                <c:pt idx="15">
                  <c:v>Sustainable development</c:v>
                </c:pt>
                <c:pt idx="16">
                  <c:v>Energy efficiency</c:v>
                </c:pt>
                <c:pt idx="17">
                  <c:v>Examples</c:v>
                </c:pt>
                <c:pt idx="18">
                  <c:v>Human right</c:v>
                </c:pt>
                <c:pt idx="19">
                  <c:v>Social glue</c:v>
                </c:pt>
                <c:pt idx="20">
                  <c:v>Information</c:v>
                </c:pt>
                <c:pt idx="21">
                  <c:v>2008/09 World Financial Crisis</c:v>
                </c:pt>
                <c:pt idx="22">
                  <c:v>Interdependence</c:v>
                </c:pt>
                <c:pt idx="23">
                  <c:v>Religious foundation</c:v>
                </c:pt>
                <c:pt idx="24">
                  <c:v>Future uncertainty</c:v>
                </c:pt>
                <c:pt idx="25">
                  <c:v>Social responsibility</c:v>
                </c:pt>
                <c:pt idx="26">
                  <c:v>Common goods</c:v>
                </c:pt>
                <c:pt idx="27">
                  <c:v>Questionning intergenerational imbalances</c:v>
                </c:pt>
                <c:pt idx="28">
                  <c:v>Short-termism and narrowmindedness</c:v>
                </c:pt>
                <c:pt idx="29">
                  <c:v>Nationalism</c:v>
                </c:pt>
                <c:pt idx="30">
                  <c:v>Natural law</c:v>
                </c:pt>
                <c:pt idx="31">
                  <c:v>Taking from future generation</c:v>
                </c:pt>
                <c:pt idx="32">
                  <c:v>Market mechanisms</c:v>
                </c:pt>
                <c:pt idx="33">
                  <c:v>Family</c:v>
                </c:pt>
                <c:pt idx="34">
                  <c:v>Historical similarities</c:v>
                </c:pt>
                <c:pt idx="35">
                  <c:v>Urgency</c:v>
                </c:pt>
                <c:pt idx="36">
                  <c:v>Lacking opportunities and perspectives</c:v>
                </c:pt>
                <c:pt idx="37">
                  <c:v>Economic growth - Fairness trade-off</c:v>
                </c:pt>
                <c:pt idx="38">
                  <c:v>Doubts in ability to change</c:v>
                </c:pt>
                <c:pt idx="39">
                  <c:v>Demography</c:v>
                </c:pt>
                <c:pt idx="40">
                  <c:v>Unfamiliar</c:v>
                </c:pt>
                <c:pt idx="41">
                  <c:v>Climate change</c:v>
                </c:pt>
                <c:pt idx="42">
                  <c:v>Complexity</c:v>
                </c:pt>
                <c:pt idx="43">
                  <c:v>Fairness</c:v>
                </c:pt>
                <c:pt idx="44">
                  <c:v>Ecologic sustainability</c:v>
                </c:pt>
                <c:pt idx="45">
                  <c:v>Overindebtedness</c:v>
                </c:pt>
                <c:pt idx="46">
                  <c:v>Pension</c:v>
                </c:pt>
              </c:strCache>
            </c:strRef>
          </c:cat>
          <c:val>
            <c:numRef>
              <c:f>Sheet1!$H$119:$H$165</c:f>
              <c:numCache>
                <c:formatCode>General</c:formatCode>
                <c:ptCount val="4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16</c:v>
                </c:pt>
                <c:pt idx="35">
                  <c:v>16</c:v>
                </c:pt>
                <c:pt idx="36">
                  <c:v>18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23</c:v>
                </c:pt>
                <c:pt idx="43">
                  <c:v>25</c:v>
                </c:pt>
                <c:pt idx="44">
                  <c:v>28</c:v>
                </c:pt>
                <c:pt idx="45">
                  <c:v>29</c:v>
                </c:pt>
                <c:pt idx="4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BD5-4A24-8AC1-B21C46298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433384840"/>
        <c:axId val="433377392"/>
      </c:barChart>
      <c:catAx>
        <c:axId val="433384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33377392"/>
        <c:crosses val="autoZero"/>
        <c:auto val="1"/>
        <c:lblAlgn val="ctr"/>
        <c:lblOffset val="200"/>
        <c:tickLblSkip val="1"/>
        <c:noMultiLvlLbl val="0"/>
      </c:catAx>
      <c:valAx>
        <c:axId val="43337739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43338484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7898777846467"/>
          <c:y val="0.12163662875473899"/>
          <c:w val="0.68079074673710516"/>
          <c:h val="0.776128608923884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6585CF">
                  <a:lumMod val="20000"/>
                  <a:lumOff val="80000"/>
                </a:srgb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D5-4A24-8AC1-B21C46298BF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D5-4A24-8AC1-B21C46298BF3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BD5-4A24-8AC1-B21C46298BF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BD5-4A24-8AC1-B21C46298BF3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BD5-4A24-8AC1-B21C46298BF3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BD5-4A24-8AC1-B21C46298BF3}"/>
              </c:ext>
            </c:extLst>
          </c:dPt>
          <c:dPt>
            <c:idx val="4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BD5-4A24-8AC1-B21C46298BF3}"/>
              </c:ext>
            </c:extLst>
          </c:dPt>
          <c:dPt>
            <c:idx val="4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6BD5-4A24-8AC1-B21C46298BF3}"/>
              </c:ext>
            </c:extLst>
          </c:dPt>
          <c:cat>
            <c:strRef>
              <c:f>Sheet1!$G$119:$G$165</c:f>
              <c:strCache>
                <c:ptCount val="47"/>
                <c:pt idx="0">
                  <c:v>Legal foundation</c:v>
                </c:pt>
                <c:pt idx="1">
                  <c:v>Eurozone</c:v>
                </c:pt>
                <c:pt idx="2">
                  <c:v>Solidarity</c:v>
                </c:pt>
                <c:pt idx="3">
                  <c:v>Philosophic foundation</c:v>
                </c:pt>
                <c:pt idx="4">
                  <c:v>Angst</c:v>
                </c:pt>
                <c:pt idx="5">
                  <c:v>Financial market and real economy gap</c:v>
                </c:pt>
                <c:pt idx="6">
                  <c:v>Hegemony of the old</c:v>
                </c:pt>
                <c:pt idx="7">
                  <c:v>Unprecedented</c:v>
                </c:pt>
                <c:pt idx="8">
                  <c:v>Leadership</c:v>
                </c:pt>
                <c:pt idx="9">
                  <c:v>Long-term recovery</c:v>
                </c:pt>
                <c:pt idx="10">
                  <c:v>Respect for ethicality</c:v>
                </c:pt>
                <c:pt idx="11">
                  <c:v>Need for change</c:v>
                </c:pt>
                <c:pt idx="12">
                  <c:v>Unemployment</c:v>
                </c:pt>
                <c:pt idx="13">
                  <c:v>Solidarity breaking apart</c:v>
                </c:pt>
                <c:pt idx="14">
                  <c:v>Interesting topic</c:v>
                </c:pt>
                <c:pt idx="15">
                  <c:v>Sustainable development</c:v>
                </c:pt>
                <c:pt idx="16">
                  <c:v>Energy efficiency</c:v>
                </c:pt>
                <c:pt idx="17">
                  <c:v>Examples</c:v>
                </c:pt>
                <c:pt idx="18">
                  <c:v>Human right</c:v>
                </c:pt>
                <c:pt idx="19">
                  <c:v>Social glue</c:v>
                </c:pt>
                <c:pt idx="20">
                  <c:v>Information</c:v>
                </c:pt>
                <c:pt idx="21">
                  <c:v>2008/09 World Financial Crisis</c:v>
                </c:pt>
                <c:pt idx="22">
                  <c:v>Interdependence</c:v>
                </c:pt>
                <c:pt idx="23">
                  <c:v>Religious foundation</c:v>
                </c:pt>
                <c:pt idx="24">
                  <c:v>Future uncertainty</c:v>
                </c:pt>
                <c:pt idx="25">
                  <c:v>Social responsibility</c:v>
                </c:pt>
                <c:pt idx="26">
                  <c:v>Common goods</c:v>
                </c:pt>
                <c:pt idx="27">
                  <c:v>Questionning intergenerational imbalances</c:v>
                </c:pt>
                <c:pt idx="28">
                  <c:v>Short-termism and narrowmindedness</c:v>
                </c:pt>
                <c:pt idx="29">
                  <c:v>Nationalism</c:v>
                </c:pt>
                <c:pt idx="30">
                  <c:v>Natural law</c:v>
                </c:pt>
                <c:pt idx="31">
                  <c:v>Taking from future generation</c:v>
                </c:pt>
                <c:pt idx="32">
                  <c:v>Market mechanisms</c:v>
                </c:pt>
                <c:pt idx="33">
                  <c:v>Family</c:v>
                </c:pt>
                <c:pt idx="34">
                  <c:v>Historical similarities</c:v>
                </c:pt>
                <c:pt idx="35">
                  <c:v>Urgency</c:v>
                </c:pt>
                <c:pt idx="36">
                  <c:v>Lacking opportunities and perspectives</c:v>
                </c:pt>
                <c:pt idx="37">
                  <c:v>Economic growth - Fairness trade-off</c:v>
                </c:pt>
                <c:pt idx="38">
                  <c:v>Doubts in ability to change</c:v>
                </c:pt>
                <c:pt idx="39">
                  <c:v>Demography</c:v>
                </c:pt>
                <c:pt idx="40">
                  <c:v>Unfamiliar</c:v>
                </c:pt>
                <c:pt idx="41">
                  <c:v>Climate change</c:v>
                </c:pt>
                <c:pt idx="42">
                  <c:v>Complexity</c:v>
                </c:pt>
                <c:pt idx="43">
                  <c:v>Fairness</c:v>
                </c:pt>
                <c:pt idx="44">
                  <c:v>Ecologic sustainability</c:v>
                </c:pt>
                <c:pt idx="45">
                  <c:v>Overindebtedness</c:v>
                </c:pt>
                <c:pt idx="46">
                  <c:v>Pension</c:v>
                </c:pt>
              </c:strCache>
            </c:strRef>
          </c:cat>
          <c:val>
            <c:numRef>
              <c:f>Sheet1!$H$119:$H$165</c:f>
              <c:numCache>
                <c:formatCode>General</c:formatCode>
                <c:ptCount val="4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16</c:v>
                </c:pt>
                <c:pt idx="35">
                  <c:v>16</c:v>
                </c:pt>
                <c:pt idx="36">
                  <c:v>18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23</c:v>
                </c:pt>
                <c:pt idx="43">
                  <c:v>25</c:v>
                </c:pt>
                <c:pt idx="44">
                  <c:v>28</c:v>
                </c:pt>
                <c:pt idx="45">
                  <c:v>29</c:v>
                </c:pt>
                <c:pt idx="4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BD5-4A24-8AC1-B21C46298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433381704"/>
        <c:axId val="433387584"/>
      </c:barChart>
      <c:catAx>
        <c:axId val="433381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33387584"/>
        <c:crosses val="autoZero"/>
        <c:auto val="1"/>
        <c:lblAlgn val="ctr"/>
        <c:lblOffset val="200"/>
        <c:tickLblSkip val="1"/>
        <c:noMultiLvlLbl val="0"/>
      </c:catAx>
      <c:valAx>
        <c:axId val="4333875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43338170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7898777846467"/>
          <c:y val="0.12163662875473899"/>
          <c:w val="0.68079074673710516"/>
          <c:h val="0.776128608923884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6585CF">
                  <a:lumMod val="20000"/>
                  <a:lumOff val="80000"/>
                </a:srgbClr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BB-47C3-950F-3DCED35397F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BB-47C3-950F-3DCED35397F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BB-47C3-950F-3DCED35397F1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6BB-47C3-950F-3DCED35397F1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6BB-47C3-950F-3DCED35397F1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36BB-47C3-950F-3DCED35397F1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6BB-47C3-950F-3DCED35397F1}"/>
              </c:ext>
            </c:extLst>
          </c:dPt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6BB-47C3-950F-3DCED35397F1}"/>
              </c:ext>
            </c:extLst>
          </c:dPt>
          <c:dPt>
            <c:idx val="4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6BB-47C3-950F-3DCED35397F1}"/>
              </c:ext>
            </c:extLst>
          </c:dPt>
          <c:dPt>
            <c:idx val="4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6BB-47C3-950F-3DCED35397F1}"/>
              </c:ext>
            </c:extLst>
          </c:dPt>
          <c:dPt>
            <c:idx val="4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6585CF">
                    <a:lumMod val="20000"/>
                    <a:lumOff val="8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0-36BB-47C3-950F-3DCED35397F1}"/>
              </c:ext>
            </c:extLst>
          </c:dPt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6BB-47C3-950F-3DCED35397F1}"/>
              </c:ext>
            </c:extLst>
          </c:dPt>
          <c:cat>
            <c:strRef>
              <c:f>Sheet1!$G$119:$G$165</c:f>
              <c:strCache>
                <c:ptCount val="47"/>
                <c:pt idx="0">
                  <c:v>Legal foundation</c:v>
                </c:pt>
                <c:pt idx="1">
                  <c:v>Eurozone</c:v>
                </c:pt>
                <c:pt idx="2">
                  <c:v>Solidarity</c:v>
                </c:pt>
                <c:pt idx="3">
                  <c:v>Philosophic foundation</c:v>
                </c:pt>
                <c:pt idx="4">
                  <c:v>Angst</c:v>
                </c:pt>
                <c:pt idx="5">
                  <c:v>Financial market and real economy gap</c:v>
                </c:pt>
                <c:pt idx="6">
                  <c:v>Hegemony of the old</c:v>
                </c:pt>
                <c:pt idx="7">
                  <c:v>Unprecedented</c:v>
                </c:pt>
                <c:pt idx="8">
                  <c:v>Leadership</c:v>
                </c:pt>
                <c:pt idx="9">
                  <c:v>Long-term recovery</c:v>
                </c:pt>
                <c:pt idx="10">
                  <c:v>Respect for ethicality</c:v>
                </c:pt>
                <c:pt idx="11">
                  <c:v>Need for change</c:v>
                </c:pt>
                <c:pt idx="12">
                  <c:v>Unemployment</c:v>
                </c:pt>
                <c:pt idx="13">
                  <c:v>Solidarity breaking apart</c:v>
                </c:pt>
                <c:pt idx="14">
                  <c:v>Interesting topic</c:v>
                </c:pt>
                <c:pt idx="15">
                  <c:v>Sustainable development</c:v>
                </c:pt>
                <c:pt idx="16">
                  <c:v>Energy efficiency</c:v>
                </c:pt>
                <c:pt idx="17">
                  <c:v>Examples</c:v>
                </c:pt>
                <c:pt idx="18">
                  <c:v>Human right</c:v>
                </c:pt>
                <c:pt idx="19">
                  <c:v>Social glue</c:v>
                </c:pt>
                <c:pt idx="20">
                  <c:v>Information</c:v>
                </c:pt>
                <c:pt idx="21">
                  <c:v>2008/09 World Financial Crisis</c:v>
                </c:pt>
                <c:pt idx="22">
                  <c:v>Interdependence</c:v>
                </c:pt>
                <c:pt idx="23">
                  <c:v>Religious foundation</c:v>
                </c:pt>
                <c:pt idx="24">
                  <c:v>Future uncertainty</c:v>
                </c:pt>
                <c:pt idx="25">
                  <c:v>Social responsibility</c:v>
                </c:pt>
                <c:pt idx="26">
                  <c:v>Common goods</c:v>
                </c:pt>
                <c:pt idx="27">
                  <c:v>Questionning intergenerational imbalances</c:v>
                </c:pt>
                <c:pt idx="28">
                  <c:v>Short-termism and narrowmindedness</c:v>
                </c:pt>
                <c:pt idx="29">
                  <c:v>Nationalism</c:v>
                </c:pt>
                <c:pt idx="30">
                  <c:v>Natural law</c:v>
                </c:pt>
                <c:pt idx="31">
                  <c:v>Taking from future generation</c:v>
                </c:pt>
                <c:pt idx="32">
                  <c:v>Market mechanisms</c:v>
                </c:pt>
                <c:pt idx="33">
                  <c:v>Family</c:v>
                </c:pt>
                <c:pt idx="34">
                  <c:v>Historical similarities</c:v>
                </c:pt>
                <c:pt idx="35">
                  <c:v>Urgency</c:v>
                </c:pt>
                <c:pt idx="36">
                  <c:v>Lacking opportunities and perspectives</c:v>
                </c:pt>
                <c:pt idx="37">
                  <c:v>Economic growth - Fairness trade-off</c:v>
                </c:pt>
                <c:pt idx="38">
                  <c:v>Doubts in ability to change</c:v>
                </c:pt>
                <c:pt idx="39">
                  <c:v>Demography</c:v>
                </c:pt>
                <c:pt idx="40">
                  <c:v>Unfamiliar</c:v>
                </c:pt>
                <c:pt idx="41">
                  <c:v>Climate change</c:v>
                </c:pt>
                <c:pt idx="42">
                  <c:v>Complexity</c:v>
                </c:pt>
                <c:pt idx="43">
                  <c:v>Fairness</c:v>
                </c:pt>
                <c:pt idx="44">
                  <c:v>Ecologic sustainability</c:v>
                </c:pt>
                <c:pt idx="45">
                  <c:v>Overindebtedness</c:v>
                </c:pt>
                <c:pt idx="46">
                  <c:v>Pension</c:v>
                </c:pt>
              </c:strCache>
            </c:strRef>
          </c:cat>
          <c:val>
            <c:numRef>
              <c:f>Sheet1!$H$119:$H$165</c:f>
              <c:numCache>
                <c:formatCode>General</c:formatCode>
                <c:ptCount val="4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16</c:v>
                </c:pt>
                <c:pt idx="35">
                  <c:v>16</c:v>
                </c:pt>
                <c:pt idx="36">
                  <c:v>18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23</c:v>
                </c:pt>
                <c:pt idx="43">
                  <c:v>25</c:v>
                </c:pt>
                <c:pt idx="44">
                  <c:v>28</c:v>
                </c:pt>
                <c:pt idx="45">
                  <c:v>29</c:v>
                </c:pt>
                <c:pt idx="4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6BB-47C3-950F-3DCED3539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420565400"/>
        <c:axId val="420570496"/>
      </c:barChart>
      <c:catAx>
        <c:axId val="420565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20570496"/>
        <c:crosses val="autoZero"/>
        <c:auto val="1"/>
        <c:lblAlgn val="ctr"/>
        <c:lblOffset val="200"/>
        <c:tickLblSkip val="1"/>
        <c:noMultiLvlLbl val="0"/>
      </c:catAx>
      <c:valAx>
        <c:axId val="4205704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42056540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7898777846467"/>
          <c:y val="0.12163662875473899"/>
          <c:w val="0.68079074673710516"/>
          <c:h val="0.776128608923884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6585CF">
                  <a:lumMod val="20000"/>
                  <a:lumOff val="80000"/>
                </a:srgbClr>
              </a:solidFill>
            </a:ln>
          </c:spPr>
          <c:invertIfNegative val="0"/>
          <c:cat>
            <c:strRef>
              <c:f>Sheet1!$G$119:$G$165</c:f>
              <c:strCache>
                <c:ptCount val="47"/>
                <c:pt idx="0">
                  <c:v>Legal foundation</c:v>
                </c:pt>
                <c:pt idx="1">
                  <c:v>Eurozone</c:v>
                </c:pt>
                <c:pt idx="2">
                  <c:v>Solidarity</c:v>
                </c:pt>
                <c:pt idx="3">
                  <c:v>Philosophic foundation</c:v>
                </c:pt>
                <c:pt idx="4">
                  <c:v>Angst</c:v>
                </c:pt>
                <c:pt idx="5">
                  <c:v>Financial market and real economy gap</c:v>
                </c:pt>
                <c:pt idx="6">
                  <c:v>Hegemony of the old</c:v>
                </c:pt>
                <c:pt idx="7">
                  <c:v>Unprecedented</c:v>
                </c:pt>
                <c:pt idx="8">
                  <c:v>Leadership</c:v>
                </c:pt>
                <c:pt idx="9">
                  <c:v>Long-term recovery</c:v>
                </c:pt>
                <c:pt idx="10">
                  <c:v>Respect for ethicality</c:v>
                </c:pt>
                <c:pt idx="11">
                  <c:v>Need for change</c:v>
                </c:pt>
                <c:pt idx="12">
                  <c:v>Unemployment</c:v>
                </c:pt>
                <c:pt idx="13">
                  <c:v>Solidarity breaking apart</c:v>
                </c:pt>
                <c:pt idx="14">
                  <c:v>Interesting topic</c:v>
                </c:pt>
                <c:pt idx="15">
                  <c:v>Sustainable development</c:v>
                </c:pt>
                <c:pt idx="16">
                  <c:v>Energy efficiency</c:v>
                </c:pt>
                <c:pt idx="17">
                  <c:v>Examples</c:v>
                </c:pt>
                <c:pt idx="18">
                  <c:v>Human right</c:v>
                </c:pt>
                <c:pt idx="19">
                  <c:v>Social glue</c:v>
                </c:pt>
                <c:pt idx="20">
                  <c:v>Information</c:v>
                </c:pt>
                <c:pt idx="21">
                  <c:v>2008/09 World Financial Crisis</c:v>
                </c:pt>
                <c:pt idx="22">
                  <c:v>Interdependence</c:v>
                </c:pt>
                <c:pt idx="23">
                  <c:v>Religious foundation</c:v>
                </c:pt>
                <c:pt idx="24">
                  <c:v>Future uncertainty</c:v>
                </c:pt>
                <c:pt idx="25">
                  <c:v>Social responsibility</c:v>
                </c:pt>
                <c:pt idx="26">
                  <c:v>Common goods</c:v>
                </c:pt>
                <c:pt idx="27">
                  <c:v>Questionning intergenerational imbalances</c:v>
                </c:pt>
                <c:pt idx="28">
                  <c:v>Short-termism and narrowmindedness</c:v>
                </c:pt>
                <c:pt idx="29">
                  <c:v>Nationalism</c:v>
                </c:pt>
                <c:pt idx="30">
                  <c:v>Natural law</c:v>
                </c:pt>
                <c:pt idx="31">
                  <c:v>Taking from future generation</c:v>
                </c:pt>
                <c:pt idx="32">
                  <c:v>Market mechanisms</c:v>
                </c:pt>
                <c:pt idx="33">
                  <c:v>Family</c:v>
                </c:pt>
                <c:pt idx="34">
                  <c:v>Historical similarities</c:v>
                </c:pt>
                <c:pt idx="35">
                  <c:v>Urgency</c:v>
                </c:pt>
                <c:pt idx="36">
                  <c:v>Lacking opportunities and perspectives</c:v>
                </c:pt>
                <c:pt idx="37">
                  <c:v>Economic growth - Fairness trade-off</c:v>
                </c:pt>
                <c:pt idx="38">
                  <c:v>Doubts in ability to change</c:v>
                </c:pt>
                <c:pt idx="39">
                  <c:v>Demography</c:v>
                </c:pt>
                <c:pt idx="40">
                  <c:v>Unfamiliar</c:v>
                </c:pt>
                <c:pt idx="41">
                  <c:v>Climate change</c:v>
                </c:pt>
                <c:pt idx="42">
                  <c:v>Complexity</c:v>
                </c:pt>
                <c:pt idx="43">
                  <c:v>Fairness</c:v>
                </c:pt>
                <c:pt idx="44">
                  <c:v>Ecologic sustainability</c:v>
                </c:pt>
                <c:pt idx="45">
                  <c:v>Overindebtedness</c:v>
                </c:pt>
                <c:pt idx="46">
                  <c:v>Pension</c:v>
                </c:pt>
              </c:strCache>
            </c:strRef>
          </c:cat>
          <c:val>
            <c:numRef>
              <c:f>Sheet1!$H$119:$H$165</c:f>
              <c:numCache>
                <c:formatCode>General</c:formatCode>
                <c:ptCount val="4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16</c:v>
                </c:pt>
                <c:pt idx="35">
                  <c:v>16</c:v>
                </c:pt>
                <c:pt idx="36">
                  <c:v>18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23</c:v>
                </c:pt>
                <c:pt idx="43">
                  <c:v>25</c:v>
                </c:pt>
                <c:pt idx="44">
                  <c:v>28</c:v>
                </c:pt>
                <c:pt idx="45">
                  <c:v>29</c:v>
                </c:pt>
                <c:pt idx="4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4-40AE-B05E-39E4E9886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426487544"/>
        <c:axId val="426490288"/>
      </c:barChart>
      <c:catAx>
        <c:axId val="4264875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26490288"/>
        <c:crosses val="autoZero"/>
        <c:auto val="1"/>
        <c:lblAlgn val="ctr"/>
        <c:lblOffset val="200"/>
        <c:tickLblSkip val="1"/>
        <c:noMultiLvlLbl val="0"/>
      </c:catAx>
      <c:valAx>
        <c:axId val="4264902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42648754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0.09932</cdr:y>
    </cdr:from>
    <cdr:to>
      <cdr:x>0.2982</cdr:x>
      <cdr:y>0.89899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92696"/>
          <a:ext cx="2952328" cy="55774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2200" b="1" dirty="0" smtClean="0">
              <a:solidFill>
                <a:srgbClr val="FFFF00"/>
              </a:solidFill>
            </a:rPr>
            <a:t>Pension</a:t>
          </a: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6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4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Demography</a:t>
          </a:r>
        </a:p>
        <a:p xmlns:a="http://schemas.openxmlformats.org/drawingml/2006/main">
          <a:pPr algn="r"/>
          <a:endParaRPr lang="en-US" sz="10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10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Lacking opportunities/perspectives</a:t>
          </a:r>
        </a:p>
        <a:p xmlns:a="http://schemas.openxmlformats.org/drawingml/2006/main">
          <a:pPr algn="r"/>
          <a:endParaRPr lang="en-US" sz="12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6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Hegemony of the old</a:t>
          </a:r>
          <a:endParaRPr lang="en-US" sz="1000" b="1" dirty="0">
            <a:solidFill>
              <a:schemeClr val="tx1"/>
            </a:solidFill>
          </a:endParaRPr>
        </a:p>
        <a:p xmlns:a="http://schemas.openxmlformats.org/drawingml/2006/main"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endParaRPr lang="en-US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0.00741</cdr:y>
    </cdr:from>
    <cdr:to>
      <cdr:x>1</cdr:x>
      <cdr:y>0.11891</cdr:y>
    </cdr:to>
    <cdr:sp macro="" textlink="">
      <cdr:nvSpPr>
        <cdr:cNvPr id="3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15456" y="50800"/>
          <a:ext cx="9540552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  <a:scene3d>
            <a:camera prst="orthographicFront"/>
            <a:lightRig rig="soft" dir="t">
              <a:rot lat="0" lon="0" rev="16800000"/>
            </a:lightRig>
          </a:scene3d>
          <a:sp3d prstMaterial="softEdge">
            <a:bevelT w="38100" h="38100"/>
          </a:sp3d>
        </a:bodyPr>
        <a:lstStyle xmlns:a="http://schemas.openxmlformats.org/drawingml/2006/main">
          <a:lvl1pPr algn="ctr" rtl="0" eaLnBrk="0" fontAlgn="base" hangingPunct="0">
            <a:spcBef>
              <a:spcPct val="0"/>
            </a:spcBef>
            <a:spcAft>
              <a:spcPct val="0"/>
            </a:spcAft>
            <a:defRPr sz="4100" b="1" kern="120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defRPr>
          </a:lvl1pPr>
          <a:lvl2pPr algn="ctr" rtl="0" eaLnBrk="0" fontAlgn="base" hangingPunct="0">
            <a:spcBef>
              <a:spcPct val="0"/>
            </a:spcBef>
            <a:spcAft>
              <a:spcPct val="0"/>
            </a:spcAft>
            <a:defRPr sz="4100" b="1">
              <a:solidFill>
                <a:schemeClr val="tx1"/>
              </a:solidFill>
              <a:latin typeface="Calibri" pitchFamily="34" charset="0"/>
            </a:defRPr>
          </a:lvl2pPr>
          <a:lvl3pPr algn="ctr" rtl="0" eaLnBrk="0" fontAlgn="base" hangingPunct="0">
            <a:spcBef>
              <a:spcPct val="0"/>
            </a:spcBef>
            <a:spcAft>
              <a:spcPct val="0"/>
            </a:spcAft>
            <a:defRPr sz="4100" b="1">
              <a:solidFill>
                <a:schemeClr val="tx1"/>
              </a:solidFill>
              <a:latin typeface="Calibri" pitchFamily="34" charset="0"/>
            </a:defRPr>
          </a:lvl3pPr>
          <a:lvl4pPr algn="ctr" rtl="0" eaLnBrk="0" fontAlgn="base" hangingPunct="0">
            <a:spcBef>
              <a:spcPct val="0"/>
            </a:spcBef>
            <a:spcAft>
              <a:spcPct val="0"/>
            </a:spcAft>
            <a:defRPr sz="4100" b="1">
              <a:solidFill>
                <a:schemeClr val="tx1"/>
              </a:solidFill>
              <a:latin typeface="Calibri" pitchFamily="34" charset="0"/>
            </a:defRPr>
          </a:lvl4pPr>
          <a:lvl5pPr algn="ctr" rtl="0" eaLnBrk="0" fontAlgn="base" hangingPunct="0">
            <a:spcBef>
              <a:spcPct val="0"/>
            </a:spcBef>
            <a:spcAft>
              <a:spcPct val="0"/>
            </a:spcAft>
            <a:defRPr sz="4100" b="1">
              <a:solidFill>
                <a:schemeClr val="tx1"/>
              </a:solidFill>
              <a:latin typeface="Calibri" pitchFamily="34" charset="0"/>
            </a:defRPr>
          </a:lvl5pPr>
          <a:lvl6pPr marL="457200" algn="ctr" rtl="0" fontAlgn="base">
            <a:spcBef>
              <a:spcPct val="0"/>
            </a:spcBef>
            <a:spcAft>
              <a:spcPct val="0"/>
            </a:spcAft>
            <a:defRPr sz="4100" b="1">
              <a:solidFill>
                <a:schemeClr val="tx1"/>
              </a:solidFill>
              <a:latin typeface="Calibri" pitchFamily="34" charset="0"/>
            </a:defRPr>
          </a:lvl6pPr>
          <a:lvl7pPr marL="914400" algn="ctr" rtl="0" fontAlgn="base">
            <a:spcBef>
              <a:spcPct val="0"/>
            </a:spcBef>
            <a:spcAft>
              <a:spcPct val="0"/>
            </a:spcAft>
            <a:defRPr sz="4100" b="1">
              <a:solidFill>
                <a:schemeClr val="tx1"/>
              </a:solidFill>
              <a:latin typeface="Calibri" pitchFamily="34" charset="0"/>
            </a:defRPr>
          </a:lvl7pPr>
          <a:lvl8pPr marL="1371600" algn="ctr" rtl="0" fontAlgn="base">
            <a:spcBef>
              <a:spcPct val="0"/>
            </a:spcBef>
            <a:spcAft>
              <a:spcPct val="0"/>
            </a:spcAft>
            <a:defRPr sz="4100" b="1">
              <a:solidFill>
                <a:schemeClr val="tx1"/>
              </a:solidFill>
              <a:latin typeface="Calibri" pitchFamily="34" charset="0"/>
            </a:defRPr>
          </a:lvl8pPr>
          <a:lvl9pPr marL="1828800" algn="ctr" rtl="0" fontAlgn="base">
            <a:spcBef>
              <a:spcPct val="0"/>
            </a:spcBef>
            <a:spcAft>
              <a:spcPct val="0"/>
            </a:spcAft>
            <a:defRPr sz="4100" b="1">
              <a:solidFill>
                <a:schemeClr val="tx1"/>
              </a:solidFill>
              <a:latin typeface="Calibri" pitchFamily="34" charset="0"/>
            </a:defRPr>
          </a:lvl9pPr>
        </a:lstStyle>
        <a:p xmlns:a="http://schemas.openxmlformats.org/drawingml/2006/main">
          <a:pPr eaLnBrk="1" fontAlgn="auto" hangingPunct="1">
            <a:spcAft>
              <a:spcPts val="0"/>
            </a:spcAft>
            <a:defRPr/>
          </a:pPr>
          <a:r>
            <a:rPr lang="de-AT" sz="3300" dirty="0" smtClean="0">
              <a:solidFill>
                <a:srgbClr val="FCBF14"/>
              </a:solidFill>
              <a:effectLst/>
            </a:rPr>
            <a:t>Intergenerational equity – Pension </a:t>
          </a:r>
          <a:r>
            <a:rPr lang="de-AT" sz="3300" dirty="0" err="1" smtClean="0">
              <a:solidFill>
                <a:srgbClr val="FCBF14"/>
              </a:solidFill>
              <a:effectLst/>
            </a:rPr>
            <a:t>system</a:t>
          </a:r>
          <a:endParaRPr lang="en-US" sz="3300" dirty="0">
            <a:solidFill>
              <a:srgbClr val="FCBF14"/>
            </a:solidFill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0.02729</cdr:x>
      <cdr:y>0.10179</cdr:y>
    </cdr:from>
    <cdr:to>
      <cdr:x>0.29574</cdr:x>
      <cdr:y>0.90949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431" y="720080"/>
          <a:ext cx="2522501" cy="57136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en-US" sz="300" b="1" dirty="0" smtClean="0">
            <a:solidFill>
              <a:srgbClr val="FFC000"/>
            </a:solidFill>
          </a:endParaRPr>
        </a:p>
        <a:p xmlns:a="http://schemas.openxmlformats.org/drawingml/2006/main">
          <a:pPr algn="r"/>
          <a:r>
            <a:rPr lang="en-US" sz="2200" b="1" dirty="0" err="1" smtClean="0">
              <a:solidFill>
                <a:srgbClr val="FFFF00"/>
              </a:solidFill>
            </a:rPr>
            <a:t>Overindebtedness</a:t>
          </a:r>
          <a:endParaRPr lang="en-US" sz="2200" b="1" dirty="0" smtClean="0">
            <a:solidFill>
              <a:srgbClr val="FFFF00"/>
            </a:solidFill>
          </a:endParaRPr>
        </a:p>
        <a:p xmlns:a="http://schemas.openxmlformats.org/drawingml/2006/main">
          <a:pPr algn="r"/>
          <a:endParaRPr lang="en-US" sz="500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Fairness</a:t>
          </a: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4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5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Market mechanisms</a:t>
          </a: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2008/09 World Financial Crisis</a:t>
          </a: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5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Wealth distribution</a:t>
          </a: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Financial market and real economy gap</a:t>
          </a:r>
        </a:p>
        <a:p xmlns:a="http://schemas.openxmlformats.org/drawingml/2006/main">
          <a:pPr algn="r"/>
          <a:endParaRPr lang="en-US" sz="2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Angst</a:t>
          </a:r>
        </a:p>
        <a:p xmlns:a="http://schemas.openxmlformats.org/drawingml/2006/main">
          <a:pPr algn="r"/>
          <a:endParaRPr lang="en-US" sz="7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600" b="1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Eurozone</a:t>
          </a:r>
          <a:endParaRPr lang="en-US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0.09339</cdr:x>
      <cdr:y>0.00195</cdr:y>
    </cdr:from>
    <cdr:to>
      <cdr:x>1</cdr:x>
      <cdr:y>0.11345</cdr:y>
    </cdr:to>
    <cdr:sp macro="" textlink="">
      <cdr:nvSpPr>
        <cdr:cNvPr id="3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64096" y="13370"/>
          <a:ext cx="8388424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  <a:scene3d>
            <a:camera prst="orthographicFront"/>
            <a:lightRig rig="soft" dir="t">
              <a:rot lat="0" lon="0" rev="16800000"/>
            </a:lightRig>
          </a:scene3d>
          <a:sp3d prstMaterial="softEdge">
            <a:bevelT w="38100" h="38100"/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hangingPunct="1">
            <a:spcAft>
              <a:spcPts val="0"/>
            </a:spcAft>
            <a:defRPr/>
          </a:pPr>
          <a:r>
            <a:rPr lang="de-AT" sz="3300" dirty="0" smtClean="0">
              <a:solidFill>
                <a:srgbClr val="FCBF14"/>
              </a:solidFill>
              <a:effectLst/>
            </a:rPr>
            <a:t>Intergenerational equity – Overindebtedness</a:t>
          </a:r>
          <a:endParaRPr lang="en-US" sz="3300" dirty="0">
            <a:solidFill>
              <a:srgbClr val="FCBF14"/>
            </a:solidFill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0.02729</cdr:x>
      <cdr:y>0.10179</cdr:y>
    </cdr:from>
    <cdr:to>
      <cdr:x>0.29574</cdr:x>
      <cdr:y>0.90949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431" y="720080"/>
          <a:ext cx="2522501" cy="57136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en-US" sz="300" b="1" dirty="0" smtClean="0">
            <a:solidFill>
              <a:srgbClr val="FFC000"/>
            </a:solidFill>
          </a:endParaRPr>
        </a:p>
        <a:p xmlns:a="http://schemas.openxmlformats.org/drawingml/2006/main">
          <a:pPr algn="r"/>
          <a:r>
            <a:rPr lang="en-US" sz="2200" b="1" dirty="0" err="1" smtClean="0">
              <a:solidFill>
                <a:srgbClr val="FFFF00"/>
              </a:solidFill>
            </a:rPr>
            <a:t>Overindebtedness</a:t>
          </a:r>
          <a:endParaRPr lang="en-US" sz="2200" b="1" dirty="0" smtClean="0">
            <a:solidFill>
              <a:srgbClr val="FFFF00"/>
            </a:solidFill>
          </a:endParaRPr>
        </a:p>
        <a:p xmlns:a="http://schemas.openxmlformats.org/drawingml/2006/main">
          <a:pPr algn="r"/>
          <a:endParaRPr lang="en-US" sz="500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Fairness</a:t>
          </a: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4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5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Market mechanisms</a:t>
          </a: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2008/09 World Financial Crisis</a:t>
          </a: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5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Wealth distribution</a:t>
          </a: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Financial market and real economy gap</a:t>
          </a:r>
        </a:p>
        <a:p xmlns:a="http://schemas.openxmlformats.org/drawingml/2006/main">
          <a:pPr algn="r"/>
          <a:endParaRPr lang="en-US" sz="2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Angst</a:t>
          </a:r>
        </a:p>
        <a:p xmlns:a="http://schemas.openxmlformats.org/drawingml/2006/main">
          <a:pPr algn="r"/>
          <a:endParaRPr lang="en-US" sz="7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600" b="1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Eurozone</a:t>
          </a:r>
          <a:endParaRPr lang="en-US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0.09339</cdr:x>
      <cdr:y>0.00195</cdr:y>
    </cdr:from>
    <cdr:to>
      <cdr:x>1</cdr:x>
      <cdr:y>0.11345</cdr:y>
    </cdr:to>
    <cdr:sp macro="" textlink="">
      <cdr:nvSpPr>
        <cdr:cNvPr id="3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64096" y="13370"/>
          <a:ext cx="8388424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  <a:scene3d>
            <a:camera prst="orthographicFront"/>
            <a:lightRig rig="soft" dir="t">
              <a:rot lat="0" lon="0" rev="16800000"/>
            </a:lightRig>
          </a:scene3d>
          <a:sp3d prstMaterial="softEdge">
            <a:bevelT w="38100" h="38100"/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hangingPunct="1">
            <a:spcAft>
              <a:spcPts val="0"/>
            </a:spcAft>
            <a:defRPr/>
          </a:pPr>
          <a:r>
            <a:rPr lang="de-AT" sz="3300" dirty="0" smtClean="0">
              <a:solidFill>
                <a:srgbClr val="FCBF14"/>
              </a:solidFill>
              <a:effectLst/>
            </a:rPr>
            <a:t>Intergenerational equity – Overindebtedness</a:t>
          </a:r>
          <a:endParaRPr lang="en-US" sz="3300" dirty="0">
            <a:solidFill>
              <a:srgbClr val="FCBF14"/>
            </a:solidFill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0.12201</cdr:y>
    </cdr:from>
    <cdr:to>
      <cdr:x>0.30653</cdr:x>
      <cdr:y>0.90949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36745"/>
          <a:ext cx="2880320" cy="54005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en-US" sz="5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2100" b="1" dirty="0" smtClean="0">
              <a:solidFill>
                <a:srgbClr val="FFFF00"/>
              </a:solidFill>
            </a:rPr>
            <a:t>Ecologic sustainability</a:t>
          </a:r>
        </a:p>
        <a:p xmlns:a="http://schemas.openxmlformats.org/drawingml/2006/main">
          <a:pPr algn="r"/>
          <a:endParaRPr lang="en-US" sz="2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4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Climate change</a:t>
          </a: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Economic growth – Fairness trade-off</a:t>
          </a: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8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1000" b="1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Common goods</a:t>
          </a: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10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Energy efficiency</a:t>
          </a: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1000" b="1" dirty="0" smtClean="0">
              <a:solidFill>
                <a:schemeClr val="tx1"/>
              </a:solidFill>
            </a:rPr>
            <a:t>Sustainable development</a:t>
          </a:r>
          <a:endParaRPr lang="en-US" sz="10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900" dirty="0" smtClean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900" b="1" dirty="0" smtClean="0">
              <a:solidFill>
                <a:schemeClr val="tx1"/>
              </a:solidFill>
            </a:rPr>
            <a:t>Financial market and real economy gap</a:t>
          </a:r>
        </a:p>
        <a:p xmlns:a="http://schemas.openxmlformats.org/drawingml/2006/main">
          <a:pPr algn="r"/>
          <a:endParaRPr lang="en-US" sz="600" b="1" dirty="0" smtClean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900" b="1" dirty="0" smtClean="0">
              <a:solidFill>
                <a:schemeClr val="tx1"/>
              </a:solidFill>
            </a:rPr>
            <a:t>Angst</a:t>
          </a:r>
        </a:p>
        <a:p xmlns:a="http://schemas.openxmlformats.org/drawingml/2006/main">
          <a:pPr algn="r"/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pPr algn="r"/>
          <a:endParaRPr lang="en-US" sz="600" b="1" dirty="0">
            <a:solidFill>
              <a:schemeClr val="tx1"/>
            </a:solidFill>
          </a:endParaRPr>
        </a:p>
        <a:p xmlns:a="http://schemas.openxmlformats.org/drawingml/2006/main">
          <a:pPr algn="r"/>
          <a:r>
            <a:rPr lang="en-US" sz="900" b="1" dirty="0" smtClean="0">
              <a:solidFill>
                <a:schemeClr val="tx1"/>
              </a:solidFill>
            </a:rPr>
            <a:t>Eurozone</a:t>
          </a:r>
          <a:endParaRPr lang="en-US" sz="9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0.03891</cdr:x>
      <cdr:y>0.00936</cdr:y>
    </cdr:from>
    <cdr:to>
      <cdr:x>1</cdr:x>
      <cdr:y>0.12086</cdr:y>
    </cdr:to>
    <cdr:sp macro="" textlink="">
      <cdr:nvSpPr>
        <cdr:cNvPr id="3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60040" y="64170"/>
          <a:ext cx="889248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anchor="ctr">
          <a:noAutofit/>
          <a:scene3d>
            <a:camera prst="orthographicFront"/>
            <a:lightRig rig="soft" dir="t">
              <a:rot lat="0" lon="0" rev="16800000"/>
            </a:lightRig>
          </a:scene3d>
          <a:sp3d prstMaterial="softEdge">
            <a:bevelT w="38100" h="38100"/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hangingPunct="1">
            <a:spcAft>
              <a:spcPts val="0"/>
            </a:spcAft>
            <a:defRPr/>
          </a:pPr>
          <a:r>
            <a:rPr lang="de-AT" sz="3300" dirty="0" smtClean="0">
              <a:solidFill>
                <a:srgbClr val="FCBF14"/>
              </a:solidFill>
              <a:effectLst/>
            </a:rPr>
            <a:t>Intergenerational equity – Environmental ethicality</a:t>
          </a:r>
          <a:endParaRPr lang="en-US" sz="3300" dirty="0">
            <a:solidFill>
              <a:srgbClr val="FCBF14"/>
            </a:solidFill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wrap="square" lIns="85992" tIns="42998" rIns="85992" bIns="429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85992" tIns="42998" rIns="85992" bIns="429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5BE9AA-60A0-4279-9A3D-FB9D1127C72C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wrap="square" lIns="85992" tIns="42998" rIns="85992" bIns="429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85992" tIns="42998" rIns="85992" bIns="429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65A8A7A4-E429-4F5B-9D8D-A0EAE878D9B4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0894" tIns="45448" rIns="90894" bIns="4544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0894" tIns="45448" rIns="90894" bIns="454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067D865-5746-4026-8A7A-1A05B84230CA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4" tIns="45448" rIns="90894" bIns="4544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lIns="90894" tIns="45448" rIns="90894" bIns="4544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0894" tIns="45448" rIns="90894" bIns="4544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0894" tIns="45448" rIns="90894" bIns="454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7D5002-1703-4173-8C82-01704EF25EB6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8500" indent="-268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4738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04950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35163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923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95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67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639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FAAE8C-FF82-4185-8139-2632CF598AFB}" type="slidenum">
              <a:rPr lang="en-US" altLang="de-DE" sz="1100" smtClean="0"/>
              <a:pPr>
                <a:spcBef>
                  <a:spcPct val="0"/>
                </a:spcBef>
              </a:pPr>
              <a:t>4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46E4F5-864B-4B3B-AE7E-8EDFD7F8DF83}" type="slidenum">
              <a:rPr lang="en-US" altLang="de-DE" sz="1100" smtClean="0"/>
              <a:pPr>
                <a:spcBef>
                  <a:spcPct val="0"/>
                </a:spcBef>
              </a:pPr>
              <a:t>13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53470B-51FC-4BDD-973F-A2C4F5278BED}" type="slidenum">
              <a:rPr lang="en-US" altLang="de-DE" sz="1100" smtClean="0"/>
              <a:pPr>
                <a:spcBef>
                  <a:spcPct val="0"/>
                </a:spcBef>
              </a:pPr>
              <a:t>14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7B9BD3-B83A-48C2-9469-7EA8110B9F3A}" type="slidenum">
              <a:rPr lang="en-US" altLang="de-DE" sz="1100" smtClean="0"/>
              <a:pPr>
                <a:spcBef>
                  <a:spcPct val="0"/>
                </a:spcBef>
              </a:pPr>
              <a:t>15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A895EC-67A1-4CD1-B4F6-1FCBD7E51CD5}" type="slidenum">
              <a:rPr lang="en-US" altLang="de-DE" sz="1100" smtClean="0"/>
              <a:pPr>
                <a:spcBef>
                  <a:spcPct val="0"/>
                </a:spcBef>
              </a:pPr>
              <a:t>16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2484BD-CF27-4ED7-8FB4-830E5E7560FF}" type="slidenum">
              <a:rPr lang="en-US" altLang="de-DE" sz="1000" smtClean="0"/>
              <a:pPr>
                <a:spcBef>
                  <a:spcPct val="0"/>
                </a:spcBef>
              </a:pPr>
              <a:t>18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A5B625-2CE0-40A6-99BA-75C9110EE2A7}" type="slidenum">
              <a:rPr lang="en-US" altLang="de-DE" sz="1000" smtClean="0"/>
              <a:pPr>
                <a:spcBef>
                  <a:spcPct val="0"/>
                </a:spcBef>
              </a:pPr>
              <a:t>19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5ED6B8-0512-490A-9604-539DAA657F7E}" type="slidenum">
              <a:rPr lang="en-US" altLang="de-DE" sz="1000" smtClean="0"/>
              <a:pPr>
                <a:spcBef>
                  <a:spcPct val="0"/>
                </a:spcBef>
              </a:pPr>
              <a:t>20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C72818-9FE3-4A34-9019-CEE5E4D42FDF}" type="slidenum">
              <a:rPr lang="en-US" altLang="de-DE" sz="1000" smtClean="0"/>
              <a:pPr>
                <a:spcBef>
                  <a:spcPct val="0"/>
                </a:spcBef>
              </a:pPr>
              <a:t>21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EFEC5D-E253-4B55-A33F-D9FDA5532497}" type="slidenum">
              <a:rPr lang="en-US" altLang="de-DE" sz="1000" smtClean="0"/>
              <a:pPr>
                <a:spcBef>
                  <a:spcPct val="0"/>
                </a:spcBef>
              </a:pPr>
              <a:t>22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26480A-AE69-454B-96F9-CE8C99E7C345}" type="slidenum">
              <a:rPr lang="en-US" altLang="de-DE" sz="1000" smtClean="0"/>
              <a:pPr>
                <a:spcBef>
                  <a:spcPct val="0"/>
                </a:spcBef>
              </a:pPr>
              <a:t>23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8500" indent="-268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4738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04950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35163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923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95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67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639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1BAAA-B3F2-4F61-9AB0-8FDBA058AFA8}" type="slidenum">
              <a:rPr lang="en-US" altLang="de-DE" sz="1100" smtClean="0"/>
              <a:pPr>
                <a:spcBef>
                  <a:spcPct val="0"/>
                </a:spcBef>
              </a:pPr>
              <a:t>5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30D8B8-C366-45D6-A499-B8FDF1BCBFD3}" type="slidenum">
              <a:rPr lang="en-US" altLang="de-DE" sz="1000" smtClean="0"/>
              <a:pPr>
                <a:spcBef>
                  <a:spcPct val="0"/>
                </a:spcBef>
              </a:pPr>
              <a:t>24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6EFF2D-D2BF-4DF8-91D7-02E1A8D4B047}" type="slidenum">
              <a:rPr lang="en-US" altLang="de-DE" sz="1000" smtClean="0"/>
              <a:pPr>
                <a:spcBef>
                  <a:spcPct val="0"/>
                </a:spcBef>
              </a:pPr>
              <a:t>25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7EF1CC-856C-4FFE-9FC1-122989C46527}" type="slidenum">
              <a:rPr lang="en-US" altLang="de-DE" sz="1000" smtClean="0"/>
              <a:pPr>
                <a:spcBef>
                  <a:spcPct val="0"/>
                </a:spcBef>
              </a:pPr>
              <a:t>26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655A87-C1F2-4A98-9155-59BAF87765A1}" type="slidenum">
              <a:rPr lang="en-US" altLang="de-DE" sz="1000" smtClean="0"/>
              <a:pPr>
                <a:spcBef>
                  <a:spcPct val="0"/>
                </a:spcBef>
              </a:pPr>
              <a:t>27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065F09-8602-4290-A9FE-9F53A0EFF701}" type="slidenum">
              <a:rPr lang="en-US" altLang="de-DE" sz="1000" smtClean="0"/>
              <a:pPr>
                <a:spcBef>
                  <a:spcPct val="0"/>
                </a:spcBef>
              </a:pPr>
              <a:t>28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1D64E7-FC7C-46AA-BA90-5F1F6AF9FFC2}" type="slidenum">
              <a:rPr lang="en-US" altLang="de-DE" sz="1000" smtClean="0"/>
              <a:pPr>
                <a:spcBef>
                  <a:spcPct val="0"/>
                </a:spcBef>
              </a:pPr>
              <a:t>29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00FF2A-3764-4FEB-8654-7213B324AB4D}" type="slidenum">
              <a:rPr lang="en-US" altLang="de-DE" sz="1000" smtClean="0"/>
              <a:pPr>
                <a:spcBef>
                  <a:spcPct val="0"/>
                </a:spcBef>
              </a:pPr>
              <a:t>30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5A2A83-0E5D-4CBC-9071-061499A8986B}" type="slidenum">
              <a:rPr lang="en-US" altLang="de-DE" sz="1000" smtClean="0"/>
              <a:pPr>
                <a:spcBef>
                  <a:spcPct val="0"/>
                </a:spcBef>
              </a:pPr>
              <a:t>31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ACF78-A620-4A95-80FF-F2473CC9E918}" type="slidenum">
              <a:rPr lang="en-US" altLang="de-DE" sz="1000" smtClean="0"/>
              <a:pPr>
                <a:spcBef>
                  <a:spcPct val="0"/>
                </a:spcBef>
              </a:pPr>
              <a:t>32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03B64E-6DAA-455F-904F-B8A21A2A6152}" type="slidenum">
              <a:rPr lang="en-US" altLang="de-DE" sz="1000" smtClean="0"/>
              <a:pPr>
                <a:spcBef>
                  <a:spcPct val="0"/>
                </a:spcBef>
              </a:pPr>
              <a:t>33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8500" indent="-268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4738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04950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35163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923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95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67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63963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96834C-21D0-46A9-AEE5-16A557038537}" type="slidenum">
              <a:rPr lang="en-US" altLang="de-DE" sz="1100" smtClean="0"/>
              <a:pPr>
                <a:spcBef>
                  <a:spcPct val="0"/>
                </a:spcBef>
              </a:pPr>
              <a:t>6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FE85A7-A988-4B13-8E4B-586D214BA470}" type="slidenum">
              <a:rPr lang="en-US" altLang="de-DE" sz="1000" smtClean="0"/>
              <a:pPr>
                <a:spcBef>
                  <a:spcPct val="0"/>
                </a:spcBef>
              </a:pPr>
              <a:t>34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6913" indent="-2667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1563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01775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30400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876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48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20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92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75EB1-9D51-43F6-901E-AD6A4AB899BC}" type="slidenum">
              <a:rPr lang="en-US" altLang="de-DE" sz="1100" smtClean="0"/>
              <a:pPr>
                <a:spcBef>
                  <a:spcPct val="0"/>
                </a:spcBef>
              </a:pPr>
              <a:t>35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6913" indent="-2667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1563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01775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30400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876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48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20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92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47F534-C79A-4370-AA98-3A05F1B45697}" type="slidenum">
              <a:rPr lang="en-US" altLang="de-DE" sz="1100" smtClean="0"/>
              <a:pPr>
                <a:spcBef>
                  <a:spcPct val="0"/>
                </a:spcBef>
              </a:pPr>
              <a:t>36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6913" indent="-2667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1563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01775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30400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876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48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20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9200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30D5B-1F7A-4436-BE1F-74EE17CEC764}" type="slidenum">
              <a:rPr lang="en-US" altLang="de-DE" sz="1100" smtClean="0"/>
              <a:pPr>
                <a:spcBef>
                  <a:spcPct val="0"/>
                </a:spcBef>
              </a:pPr>
              <a:t>37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71513" indent="-2571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33463" indent="-206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47800" indent="-206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62138" indent="-2063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19338" indent="-206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76538" indent="-206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33738" indent="-206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90938" indent="-206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63038D-2601-4995-A7BF-30BD53365805}" type="slidenum">
              <a:rPr lang="en-US" altLang="de-DE" sz="1100" smtClean="0"/>
              <a:pPr>
                <a:spcBef>
                  <a:spcPct val="0"/>
                </a:spcBef>
              </a:pPr>
              <a:t>38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023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1550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0488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1013" indent="-193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82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654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226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79813" indent="-193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3B21D9-C0E1-4EC1-BFDF-01EC2FC67512}" type="slidenum">
              <a:rPr lang="en-US" altLang="de-DE" sz="1000" smtClean="0"/>
              <a:pPr>
                <a:spcBef>
                  <a:spcPct val="0"/>
                </a:spcBef>
              </a:pPr>
              <a:t>39</a:t>
            </a:fld>
            <a:endParaRPr lang="en-US" altLang="de-DE" sz="10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5A8994-D7A3-49D6-81FD-18A6035E19B2}" type="slidenum">
              <a:rPr lang="en-US" altLang="de-DE" sz="1100" smtClean="0"/>
              <a:pPr>
                <a:spcBef>
                  <a:spcPct val="0"/>
                </a:spcBef>
              </a:pPr>
              <a:t>40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649615-3D5F-4943-B7E6-6E86C2E245FB}" type="slidenum">
              <a:rPr lang="en-US" altLang="de-DE" sz="1100" smtClean="0"/>
              <a:pPr>
                <a:spcBef>
                  <a:spcPct val="0"/>
                </a:spcBef>
              </a:pPr>
              <a:t>7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6872D5-40F2-4932-AEA5-107178AE50CE}" type="slidenum">
              <a:rPr lang="en-US" altLang="de-DE" sz="1100" smtClean="0"/>
              <a:pPr>
                <a:spcBef>
                  <a:spcPct val="0"/>
                </a:spcBef>
              </a:pPr>
              <a:t>8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7139AE-FAD8-479C-B890-A97622CEB12E}" type="slidenum">
              <a:rPr lang="en-US" altLang="de-DE" sz="1100" smtClean="0"/>
              <a:pPr>
                <a:spcBef>
                  <a:spcPct val="0"/>
                </a:spcBef>
              </a:pPr>
              <a:t>9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48417C-330B-4F67-8D07-EF33B7170756}" type="slidenum">
              <a:rPr lang="en-US" altLang="de-DE" sz="1100" smtClean="0"/>
              <a:pPr>
                <a:spcBef>
                  <a:spcPct val="0"/>
                </a:spcBef>
              </a:pPr>
              <a:t>10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62B0B-9BBC-4917-B5EF-14039CD9E3EF}" type="slidenum">
              <a:rPr lang="en-US" altLang="de-DE" sz="1100" smtClean="0"/>
              <a:pPr>
                <a:spcBef>
                  <a:spcPct val="0"/>
                </a:spcBef>
              </a:pPr>
              <a:t>11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390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2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05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66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38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10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2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40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FC1BBD-4511-4AE0-A042-FB3D03E10D32}" type="slidenum">
              <a:rPr lang="en-US" altLang="de-DE" sz="1100" smtClean="0"/>
              <a:pPr>
                <a:spcBef>
                  <a:spcPct val="0"/>
                </a:spcBef>
              </a:pPr>
              <a:t>12</a:t>
            </a:fld>
            <a:endParaRPr lang="en-US" altLang="de-DE" sz="11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3AA0-F0DA-480E-8933-B60730DEBDD4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D2B85-5FFC-4436-BB81-DE379D1B95C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8292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A055-32BE-4001-8EDB-E30B6293930C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0C29-E4BF-4B94-8B5B-A2A2C18FC1D8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685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393C-73CE-494D-894C-F895B38A6B71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F062-A9BA-42DD-BE35-4BDE9D22526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9364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8859-A9F4-46D7-9894-A395199B8CB4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5A81-7F5B-49C6-826B-18146D50362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6730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7423-E944-4D5E-A54B-8249C3DEE33A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510F-DA6F-4532-82E1-1883CB3268B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4033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39A0-701F-4CBD-8BDF-12230735FF28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3D43-20AF-4C22-8C8B-447B5BFEC63E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3611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C6BD-6C2F-479C-8727-E55018A5A4E1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C233-2F8D-4BB0-B948-2A26F715A91F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9668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02D1-812A-403E-967B-EC87947F4FEA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F009-1A72-4D2C-AC8A-19294F92DC46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963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CF1C-F5C2-4E29-AFC3-8059DF1290A6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C0A7-02F3-4E82-834A-BE60B5CFCE97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0984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74E6-882B-487B-8ED4-19754516C1CB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588EA-1976-463D-BEFF-81E3CA5D8C6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8334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279B-B9DA-4357-AB85-26C7CF65B389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47A2-3CC8-4FD1-A0B5-C42A951FED24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9068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CBCB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0F0C7DC-21EF-4D16-8B93-00CC24B6EE22}" type="datetimeFigureOut">
              <a:rPr lang="en-US"/>
              <a:pPr>
                <a:defRPr/>
              </a:pPr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CBCBC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D072BB-5918-4A81-B7ED-610D965A4F79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uliampuaschunder.com/mapping-climate-justic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uliampuaschunder.com/mapping-climate-justic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-756592" y="0"/>
          <a:ext cx="9900592" cy="697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6237312"/>
            <a:ext cx="9144000" cy="85752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12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n=110 experts, European Forum Alpbach                                  Absolute frequencies of categories in speeches/interviews comprising 48,460 words  </a:t>
            </a:r>
            <a:endParaRPr lang="en-US" sz="12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-252536" y="-171400"/>
          <a:ext cx="9396536" cy="707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6237312"/>
            <a:ext cx="9144000" cy="85752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12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n=110 experts, European Forum Alpbach                           Absolute frequencies of categories mentioned in speeches/interviews comprising 48,460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AT" sz="12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http://www.usdebtclock.org/  </a:t>
            </a:r>
            <a:endParaRPr lang="en-US" sz="12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-252536" y="-171400"/>
          <a:ext cx="9396536" cy="707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6237312"/>
            <a:ext cx="9144000" cy="85752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12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n=110 experts, European Forum Alpbach                           Absolute frequencies of categories mentioned in speeches/interviews comprising 48,460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AT" sz="12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http://www.usdebtclock.org/  </a:t>
            </a:r>
            <a:endParaRPr lang="en-US" sz="12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716338"/>
            <a:ext cx="55975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-252536" y="0"/>
          <a:ext cx="939653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6381328"/>
            <a:ext cx="9144000" cy="71351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12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n=110 experts, European Forum Alpbach                           Absolute frequencies of categories mentioned in speeches/interviews comprising 48,460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AT" sz="12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12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256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Social representations of intergenerational equity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4450" y="876300"/>
            <a:ext cx="9442450" cy="495617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en-US" altLang="de-DE" smtClean="0"/>
              <a:t>Intergenerational equity constraints </a:t>
            </a:r>
            <a:r>
              <a:rPr lang="de-DE" altLang="de-DE" smtClean="0"/>
              <a:t>per </a:t>
            </a:r>
            <a:r>
              <a:rPr lang="de-DE" altLang="de-DE" smtClean="0">
                <a:solidFill>
                  <a:srgbClr val="FFFF00"/>
                </a:solidFill>
              </a:rPr>
              <a:t>stakeholder group</a:t>
            </a:r>
            <a:endParaRPr lang="de-AT" altLang="de-DE" sz="2400" smtClean="0">
              <a:solidFill>
                <a:srgbClr val="FFFF00"/>
              </a:solidFill>
            </a:endParaRPr>
          </a:p>
          <a:p>
            <a:pPr marL="1138238" lvl="3" indent="-285750" eaLnBrk="1" hangingPunct="1">
              <a:buFont typeface="Wingdings 3" panose="05040102010807070707" pitchFamily="18" charset="2"/>
              <a:buNone/>
            </a:pPr>
            <a:endParaRPr lang="de-AT" altLang="de-DE" sz="700" smtClean="0"/>
          </a:p>
          <a:p>
            <a:pPr marL="1138238" lvl="3" indent="-285750" eaLnBrk="1" hangingPunct="1">
              <a:buFont typeface="Wingdings" panose="05000000000000000000" pitchFamily="2" charset="2"/>
              <a:buChar char="§"/>
            </a:pPr>
            <a:endParaRPr lang="de-AT" altLang="de-DE" smtClean="0"/>
          </a:p>
          <a:p>
            <a:pPr marL="1138238" lvl="3" indent="-285750" eaLnBrk="1" hangingPunct="1">
              <a:buFont typeface="Arial" panose="020B0604020202020204" pitchFamily="34" charset="0"/>
              <a:buChar char="•"/>
            </a:pPr>
            <a:endParaRPr lang="en-US" altLang="de-DE" sz="1400" smtClean="0"/>
          </a:p>
          <a:p>
            <a:pPr marL="1138238" lvl="3" indent="-285750" eaLnBrk="1" hangingPunct="1">
              <a:buFont typeface="Arial" panose="020B0604020202020204" pitchFamily="34" charset="0"/>
              <a:buChar char="•"/>
            </a:pPr>
            <a:endParaRPr lang="de-AT" altLang="de-DE" i="1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3296"/>
            <a:ext cx="8481120" cy="85752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19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Kirchler, 2011; Moscovici, 1961, 1963, 1984</a:t>
            </a:r>
            <a:endParaRPr lang="en-US" sz="19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62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78300"/>
            <a:ext cx="7239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439863"/>
            <a:ext cx="8232775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152650" y="1700213"/>
            <a:ext cx="936625" cy="2741612"/>
          </a:xfrm>
          <a:prstGeom prst="straightConnector1">
            <a:avLst/>
          </a:prstGeom>
          <a:ln w="38100">
            <a:solidFill>
              <a:srgbClr val="8BFA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60563" y="1657350"/>
            <a:ext cx="2419350" cy="255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256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Current intergenerational equity constraints 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286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-1284288"/>
            <a:ext cx="8064500" cy="81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2749550" y="-100013"/>
            <a:ext cx="363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b="1">
                <a:solidFill>
                  <a:srgbClr val="FFC000"/>
                </a:solidFill>
                <a:latin typeface="Arial" panose="020B0604020202020204" pitchFamily="34" charset="0"/>
              </a:rPr>
              <a:t>Correspondence Chart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31913" y="296863"/>
            <a:ext cx="648017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1323975" y="-80963"/>
            <a:ext cx="468313" cy="36830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7308850" y="-88900"/>
            <a:ext cx="935038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688" y="0"/>
            <a:ext cx="9540876" cy="981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>
                <a:solidFill>
                  <a:srgbClr val="FCBF14"/>
                </a:solidFill>
                <a:effectLst/>
              </a:rPr>
              <a:t>Intergenerational 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imbalances </a:t>
            </a:r>
            <a:r>
              <a:rPr lang="de-AT" sz="3300" dirty="0" smtClean="0">
                <a:solidFill>
                  <a:schemeClr val="tx1"/>
                </a:solidFill>
                <a:effectLst/>
              </a:rPr>
              <a:t>– </a:t>
            </a:r>
            <a:r>
              <a:rPr lang="de-AT" sz="3300" dirty="0" smtClean="0">
                <a:solidFill>
                  <a:srgbClr val="8BFA26"/>
                </a:solidFill>
                <a:effectLst/>
              </a:rPr>
              <a:t>Solution</a:t>
            </a:r>
            <a:endParaRPr lang="en-US" sz="3300" dirty="0">
              <a:solidFill>
                <a:srgbClr val="8BFA26"/>
              </a:solidFill>
              <a:effectLst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125538"/>
            <a:ext cx="8532812" cy="3155950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de-AT" dirty="0" smtClean="0"/>
              <a:t>Voice </a:t>
            </a:r>
            <a:r>
              <a:rPr lang="de-AT" dirty="0" err="1" smtClean="0"/>
              <a:t>unborn</a:t>
            </a: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International solutions</a:t>
            </a: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global </a:t>
            </a:r>
            <a:r>
              <a:rPr lang="en-US" dirty="0"/>
              <a:t>capitalism </a:t>
            </a:r>
            <a:r>
              <a:rPr lang="en-US" dirty="0" smtClean="0"/>
              <a:t>reform to form </a:t>
            </a: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de-AT" dirty="0" smtClean="0"/>
              <a:t>Inclusive </a:t>
            </a:r>
            <a:r>
              <a:rPr lang="de-AT" dirty="0" err="1" smtClean="0"/>
              <a:t>societies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stable</a:t>
            </a:r>
            <a:r>
              <a:rPr lang="de-AT" dirty="0" smtClean="0"/>
              <a:t> </a:t>
            </a:r>
            <a:r>
              <a:rPr lang="de-AT" dirty="0" err="1" smtClean="0"/>
              <a:t>economies</a:t>
            </a: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sz="1400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>
              <a:solidFill>
                <a:srgbClr val="FFC000"/>
              </a:solidFill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marL="1138238" lvl="3" indent="-223838" eaLnBrk="1" hangingPunct="1">
              <a:buFont typeface="Wingdings" pitchFamily="2" charset="2"/>
              <a:buChar char="§"/>
              <a:defRPr/>
            </a:pPr>
            <a:endParaRPr lang="de-AT" sz="700" dirty="0" smtClean="0"/>
          </a:p>
          <a:p>
            <a:pPr marL="1138238" lvl="3" indent="-285750" eaLnBrk="1" hangingPunct="1">
              <a:buFont typeface="Wingdings" pitchFamily="2" charset="2"/>
              <a:buChar char="§"/>
              <a:defRPr/>
            </a:pPr>
            <a:endParaRPr lang="de-AT" dirty="0" smtClean="0"/>
          </a:p>
          <a:p>
            <a:pPr marL="1138238" lvl="3" indent="-285750" eaLnBrk="1" hangingPunct="1">
              <a:buFont typeface="Arial" charset="0"/>
              <a:buChar char="•"/>
              <a:defRPr/>
            </a:pPr>
            <a:endParaRPr lang="en-US" sz="1400" dirty="0" smtClean="0"/>
          </a:p>
          <a:p>
            <a:pPr marL="1138238" lvl="3" indent="-285750" eaLnBrk="1" hangingPunct="1">
              <a:buFont typeface="Arial" charset="0"/>
              <a:buChar char="•"/>
              <a:defRPr/>
            </a:pPr>
            <a:endParaRPr lang="de-AT" i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62325" y="1168400"/>
            <a:ext cx="56022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de-AT" dirty="0" smtClean="0">
                <a:solidFill>
                  <a:srgbClr val="FFFF00"/>
                </a:solidFill>
              </a:rPr>
              <a:t>Top-down </a:t>
            </a:r>
            <a:r>
              <a:rPr lang="de-AT" dirty="0" err="1" smtClean="0">
                <a:solidFill>
                  <a:srgbClr val="FFFF00"/>
                </a:solidFill>
              </a:rPr>
              <a:t>institutionalism</a:t>
            </a:r>
            <a:endParaRPr lang="de-AT" dirty="0" smtClean="0"/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de-AT" dirty="0" err="1" smtClean="0">
                <a:solidFill>
                  <a:srgbClr val="FFFF00"/>
                </a:solidFill>
              </a:rPr>
              <a:t>Bottom-up</a:t>
            </a:r>
            <a:r>
              <a:rPr lang="de-AT" dirty="0" smtClean="0">
                <a:solidFill>
                  <a:srgbClr val="FFFF00"/>
                </a:solidFill>
              </a:rPr>
              <a:t> </a:t>
            </a:r>
            <a:r>
              <a:rPr lang="de-AT" dirty="0" err="1" smtClean="0">
                <a:solidFill>
                  <a:srgbClr val="FFFF00"/>
                </a:solidFill>
              </a:rPr>
              <a:t>democracy</a:t>
            </a:r>
            <a:r>
              <a:rPr lang="de-AT" dirty="0" smtClean="0"/>
              <a:t>-in-action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de-AT" dirty="0" smtClean="0">
                <a:solidFill>
                  <a:srgbClr val="FFFF00"/>
                </a:solidFill>
              </a:rPr>
              <a:t>Academic &amp; legal </a:t>
            </a:r>
            <a:r>
              <a:rPr lang="de-AT" dirty="0" err="1" smtClean="0"/>
              <a:t>writing</a:t>
            </a:r>
            <a:endParaRPr lang="en-US" dirty="0" smtClean="0"/>
          </a:p>
          <a:p>
            <a:pPr marL="1138238" lvl="3" indent="-223838" eaLnBrk="1" hangingPunct="1">
              <a:buFont typeface="Wingdings" pitchFamily="2" charset="2"/>
              <a:buChar char="§"/>
              <a:defRPr/>
            </a:pPr>
            <a:endParaRPr lang="de-AT" sz="700" dirty="0" smtClean="0"/>
          </a:p>
          <a:p>
            <a:pPr marL="1138238" lvl="3" indent="-285750" eaLnBrk="1" hangingPunct="1">
              <a:buFont typeface="Wingdings" pitchFamily="2" charset="2"/>
              <a:buChar char="§"/>
              <a:defRPr/>
            </a:pPr>
            <a:endParaRPr lang="de-AT" dirty="0" smtClean="0"/>
          </a:p>
          <a:p>
            <a:pPr marL="1138238" lvl="3" indent="-285750" eaLnBrk="1" hangingPunct="1">
              <a:buFont typeface="Arial" charset="0"/>
              <a:buChar char="•"/>
              <a:defRPr/>
            </a:pPr>
            <a:endParaRPr lang="en-US" sz="1400" dirty="0" smtClean="0"/>
          </a:p>
          <a:p>
            <a:pPr marL="1138238" lvl="3" indent="-285750" eaLnBrk="1" hangingPunct="1">
              <a:buFont typeface="Arial" charset="0"/>
              <a:buChar char="•"/>
              <a:defRPr/>
            </a:pPr>
            <a:endParaRPr lang="de-AT" i="1" dirty="0" smtClean="0"/>
          </a:p>
          <a:p>
            <a:pPr marL="1138238" lvl="3" indent="-285750" eaLnBrk="1" hangingPunct="1">
              <a:buFont typeface="Arial" charset="0"/>
              <a:buChar char="•"/>
              <a:defRPr/>
            </a:pPr>
            <a:endParaRPr lang="de-AT" i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6093296"/>
            <a:ext cx="9324528" cy="87431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Binder et al.,  2014; </a:t>
            </a:r>
            <a:r>
              <a:rPr lang="en-US" sz="2000" dirty="0" err="1">
                <a:latin typeface="+mj-lt"/>
              </a:rPr>
              <a:t>Heldo</a:t>
            </a:r>
            <a:r>
              <a:rPr lang="en-US" sz="2000" dirty="0">
                <a:latin typeface="+mj-lt"/>
              </a:rPr>
              <a:t> &amp; McGrew, 2007; </a:t>
            </a:r>
            <a:r>
              <a:rPr lang="en-US" sz="2000" dirty="0" err="1">
                <a:latin typeface="+mj-lt"/>
              </a:rPr>
              <a:t>Panitch</a:t>
            </a:r>
            <a:r>
              <a:rPr lang="en-US" sz="2000" dirty="0">
                <a:latin typeface="+mj-lt"/>
              </a:rPr>
              <a:t> &amp; </a:t>
            </a:r>
            <a:r>
              <a:rPr lang="en-US" sz="2000" dirty="0" err="1">
                <a:latin typeface="+mj-lt"/>
              </a:rPr>
              <a:t>Gindin</a:t>
            </a:r>
            <a:r>
              <a:rPr lang="en-US" sz="2000" dirty="0">
                <a:latin typeface="+mj-lt"/>
              </a:rPr>
              <a:t>, 2012; Shaikh, 2016</a:t>
            </a: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318" y="1300844"/>
            <a:ext cx="8589640" cy="23042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0" cap="none" dirty="0" smtClean="0">
                <a:solidFill>
                  <a:schemeClr val="tx1"/>
                </a:solidFill>
              </a:rPr>
              <a:t/>
            </a:r>
            <a:br>
              <a:rPr lang="en-US" b="0" cap="none" dirty="0" smtClean="0">
                <a:solidFill>
                  <a:schemeClr val="tx1"/>
                </a:solidFill>
              </a:rPr>
            </a:br>
            <a:r>
              <a:rPr lang="en-US" b="0" cap="none" dirty="0" smtClean="0">
                <a:solidFill>
                  <a:schemeClr val="tx1"/>
                </a:solidFill>
              </a:rPr>
              <a:t/>
            </a:r>
            <a:br>
              <a:rPr lang="en-US" b="0" cap="none" dirty="0" smtClean="0">
                <a:solidFill>
                  <a:schemeClr val="tx1"/>
                </a:solidFill>
              </a:rPr>
            </a:br>
            <a:r>
              <a:rPr lang="en-US" b="0" cap="none" dirty="0" smtClean="0">
                <a:solidFill>
                  <a:schemeClr val="tx1"/>
                </a:solidFill>
              </a:rPr>
              <a:t/>
            </a:r>
            <a:br>
              <a:rPr lang="en-US" b="0" cap="none" dirty="0" smtClean="0">
                <a:solidFill>
                  <a:schemeClr val="tx1"/>
                </a:solidFill>
              </a:rPr>
            </a:br>
            <a:r>
              <a:rPr lang="en-US" b="0" cap="none" dirty="0">
                <a:solidFill>
                  <a:schemeClr val="tx1"/>
                </a:solidFill>
              </a:rPr>
              <a:t/>
            </a:r>
            <a:br>
              <a:rPr lang="en-US" b="0" cap="none" dirty="0">
                <a:solidFill>
                  <a:schemeClr val="tx1"/>
                </a:solidFill>
              </a:rPr>
            </a:br>
            <a:r>
              <a:rPr lang="en-US" b="0" cap="none" dirty="0" smtClean="0">
                <a:solidFill>
                  <a:srgbClr val="FFC000"/>
                </a:solidFill>
              </a:rPr>
              <a:t>Mapping Climate Justice</a:t>
            </a:r>
            <a:endParaRPr lang="en-US" sz="2200" b="0" cap="none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79388" y="885825"/>
            <a:ext cx="9442450" cy="180022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Fairness </a:t>
            </a:r>
            <a:r>
              <a:rPr lang="de-AT" altLang="en-US" i="1" smtClean="0">
                <a:solidFill>
                  <a:srgbClr val="FFFF00"/>
                </a:solidFill>
              </a:rPr>
              <a:t>within</a:t>
            </a:r>
            <a:r>
              <a:rPr lang="de-AT" altLang="en-US" smtClean="0">
                <a:solidFill>
                  <a:srgbClr val="FFFF00"/>
                </a:solidFill>
              </a:rPr>
              <a:t> </a:t>
            </a:r>
            <a:r>
              <a:rPr lang="de-AT" altLang="en-US" smtClean="0"/>
              <a:t>country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ym typeface="Wingdings" panose="05000000000000000000" pitchFamily="2" charset="2"/>
              </a:rPr>
              <a:t>Progressive tax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ym typeface="Wingdings" panose="05000000000000000000" pitchFamily="2" charset="2"/>
              </a:rPr>
              <a:t>Should we </a:t>
            </a:r>
            <a:r>
              <a:rPr lang="de-AT" altLang="en-US" smtClean="0">
                <a:solidFill>
                  <a:srgbClr val="FFFF00"/>
                </a:solidFill>
                <a:sym typeface="Wingdings" panose="05000000000000000000" pitchFamily="2" charset="2"/>
              </a:rPr>
              <a:t>tax former world inhabitants</a:t>
            </a:r>
            <a:r>
              <a:rPr lang="de-AT" altLang="en-US" smtClean="0">
                <a:sym typeface="Wingdings" panose="05000000000000000000" pitchFamily="2" charset="2"/>
              </a:rPr>
              <a:t>?</a:t>
            </a:r>
          </a:p>
          <a:p>
            <a:pPr marL="941388" lvl="3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olidFill>
                  <a:srgbClr val="FFFF00"/>
                </a:solidFill>
                <a:sym typeface="Wingdings" panose="05000000000000000000" pitchFamily="2" charset="2"/>
              </a:rPr>
              <a:t>inheritance</a:t>
            </a:r>
            <a:r>
              <a:rPr lang="de-AT" altLang="en-US" smtClean="0">
                <a:sym typeface="Wingdings" panose="05000000000000000000" pitchFamily="2" charset="2"/>
              </a:rPr>
              <a:t> tax to reap wealth built on past pollution</a:t>
            </a:r>
          </a:p>
          <a:p>
            <a:pPr marL="941388" lvl="3" indent="-368300" eaLnBrk="1" hangingPunct="1">
              <a:buFont typeface="Wingdings" panose="05000000000000000000" pitchFamily="2" charset="2"/>
              <a:buChar char="§"/>
            </a:pPr>
            <a:endParaRPr lang="de-AT" altLang="en-US" sz="600" smtClean="0">
              <a:sym typeface="Wingdings" panose="05000000000000000000" pitchFamily="2" charset="2"/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</a:pPr>
            <a:endParaRPr lang="de-AT" altLang="en-US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Mapping Climate Justice - </a:t>
            </a:r>
            <a:r>
              <a:rPr lang="de-AT" sz="3300" dirty="0" smtClean="0">
                <a:solidFill>
                  <a:srgbClr val="FCBF14"/>
                </a:solidFill>
                <a:effectLst/>
                <a:hlinkClick r:id="rId3"/>
              </a:rPr>
              <a:t>Maps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79388" y="885825"/>
            <a:ext cx="9442450" cy="180022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Fairness </a:t>
            </a:r>
            <a:r>
              <a:rPr lang="de-AT" altLang="en-US" i="1" smtClean="0">
                <a:solidFill>
                  <a:srgbClr val="FFFF00"/>
                </a:solidFill>
              </a:rPr>
              <a:t>within</a:t>
            </a:r>
            <a:r>
              <a:rPr lang="de-AT" altLang="en-US" smtClean="0">
                <a:solidFill>
                  <a:srgbClr val="FFFF00"/>
                </a:solidFill>
              </a:rPr>
              <a:t> </a:t>
            </a:r>
            <a:r>
              <a:rPr lang="de-AT" altLang="en-US" smtClean="0"/>
              <a:t>country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ym typeface="Wingdings" panose="05000000000000000000" pitchFamily="2" charset="2"/>
              </a:rPr>
              <a:t>Progressive tax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ym typeface="Wingdings" panose="05000000000000000000" pitchFamily="2" charset="2"/>
              </a:rPr>
              <a:t>Should we </a:t>
            </a:r>
            <a:r>
              <a:rPr lang="de-AT" altLang="en-US" smtClean="0">
                <a:solidFill>
                  <a:srgbClr val="FFFF00"/>
                </a:solidFill>
                <a:sym typeface="Wingdings" panose="05000000000000000000" pitchFamily="2" charset="2"/>
              </a:rPr>
              <a:t>tax former world inhabitants</a:t>
            </a:r>
            <a:r>
              <a:rPr lang="de-AT" altLang="en-US" smtClean="0">
                <a:sym typeface="Wingdings" panose="05000000000000000000" pitchFamily="2" charset="2"/>
              </a:rPr>
              <a:t>?</a:t>
            </a:r>
          </a:p>
          <a:p>
            <a:pPr marL="941388" lvl="3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olidFill>
                  <a:srgbClr val="FFFF00"/>
                </a:solidFill>
                <a:sym typeface="Wingdings" panose="05000000000000000000" pitchFamily="2" charset="2"/>
              </a:rPr>
              <a:t>inheritance</a:t>
            </a:r>
            <a:r>
              <a:rPr lang="de-AT" altLang="en-US" smtClean="0">
                <a:sym typeface="Wingdings" panose="05000000000000000000" pitchFamily="2" charset="2"/>
              </a:rPr>
              <a:t> tax to reap wealth built on past pollution</a:t>
            </a:r>
          </a:p>
          <a:p>
            <a:pPr marL="941388" lvl="3" indent="-368300" eaLnBrk="1" hangingPunct="1">
              <a:buFont typeface="Wingdings" panose="05000000000000000000" pitchFamily="2" charset="2"/>
              <a:buChar char="§"/>
            </a:pPr>
            <a:endParaRPr lang="de-AT" altLang="en-US" sz="600" smtClean="0">
              <a:sym typeface="Wingdings" panose="05000000000000000000" pitchFamily="2" charset="2"/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Fairness </a:t>
            </a:r>
            <a:r>
              <a:rPr lang="de-AT" altLang="en-US" i="1" smtClean="0">
                <a:solidFill>
                  <a:srgbClr val="FFFF00"/>
                </a:solidFill>
              </a:rPr>
              <a:t>between</a:t>
            </a:r>
            <a:r>
              <a:rPr lang="de-AT" altLang="en-US" smtClean="0">
                <a:solidFill>
                  <a:srgbClr val="FFFF00"/>
                </a:solidFill>
              </a:rPr>
              <a:t> </a:t>
            </a:r>
            <a:r>
              <a:rPr lang="de-AT" altLang="en-US" smtClean="0"/>
              <a:t>country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endParaRPr lang="de-AT" altLang="en-US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smtClean="0">
                <a:solidFill>
                  <a:srgbClr val="FCBF14"/>
                </a:solidFill>
                <a:effectLst/>
              </a:rPr>
              <a:t>Mapping Climate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Justice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79388" y="2935288"/>
            <a:ext cx="942975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endParaRPr lang="de-AT" altLang="en-US" sz="5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endParaRPr lang="de-AT" altLang="en-US" sz="5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Private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property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or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common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good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</a:p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r>
              <a:rPr lang="de-AT" altLang="en-US" dirty="0" smtClean="0">
                <a:sym typeface="Wingdings" panose="05000000000000000000" pitchFamily="2" charset="2"/>
              </a:rPr>
              <a:t></a:t>
            </a:r>
            <a:r>
              <a:rPr lang="de-AT" alt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  Public </a:t>
            </a:r>
            <a:r>
              <a:rPr lang="de-AT" altLang="en-US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access</a:t>
            </a:r>
            <a:r>
              <a:rPr lang="de-AT" alt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to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stable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climate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trumps</a:t>
            </a:r>
            <a:endParaRPr lang="de-AT" alt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Corporate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taxation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justification</a:t>
            </a:r>
            <a:endParaRPr lang="de-AT" altLang="en-US" dirty="0" smtClean="0"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r>
              <a:rPr lang="de-AT" altLang="en-US" dirty="0" err="1" smtClean="0">
                <a:sym typeface="Wingdings" panose="05000000000000000000" pitchFamily="2" charset="2"/>
              </a:rPr>
              <a:t>Governments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with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better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ability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to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 </a:t>
            </a:r>
            <a:r>
              <a:rPr lang="de-AT" altLang="en-US" dirty="0" err="1" smtClean="0">
                <a:solidFill>
                  <a:srgbClr val="8BFA26"/>
                </a:solidFill>
                <a:sym typeface="Wingdings" panose="05000000000000000000" pitchFamily="2" charset="2"/>
              </a:rPr>
              <a:t>protection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8BFA26"/>
                </a:solidFill>
                <a:sym typeface="Wingdings" panose="05000000000000000000" pitchFamily="2" charset="2"/>
              </a:rPr>
              <a:t>and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8BFA26"/>
                </a:solidFill>
                <a:sym typeface="Wingdings" panose="05000000000000000000" pitchFamily="2" charset="2"/>
              </a:rPr>
              <a:t>conservation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/>
              <a:t>have higher responsibility to carry burden</a:t>
            </a:r>
            <a:endParaRPr lang="en-US" sz="500" dirty="0" smtClean="0"/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endParaRPr lang="de-AT" altLang="en-US" dirty="0"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endParaRPr lang="de-AT" altLang="en-US" dirty="0" smtClean="0">
              <a:sym typeface="Wingdings" panose="05000000000000000000" pitchFamily="2" charset="2"/>
            </a:endParaRPr>
          </a:p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endParaRPr lang="de-AT" altLang="en-US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288" y="3716338"/>
            <a:ext cx="8229600" cy="1357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0" cap="none" dirty="0" smtClean="0">
                <a:solidFill>
                  <a:schemeClr val="tx1"/>
                </a:solidFill>
              </a:rPr>
              <a:t/>
            </a:r>
            <a:br>
              <a:rPr lang="en-US" b="0" cap="none" dirty="0" smtClean="0">
                <a:solidFill>
                  <a:schemeClr val="tx1"/>
                </a:solidFill>
              </a:rPr>
            </a:br>
            <a:r>
              <a:rPr lang="en-US" b="0" cap="none" dirty="0" smtClean="0">
                <a:solidFill>
                  <a:schemeClr val="tx1"/>
                </a:solidFill>
              </a:rPr>
              <a:t/>
            </a:r>
            <a:br>
              <a:rPr lang="en-US" b="0" cap="none" dirty="0" smtClean="0">
                <a:solidFill>
                  <a:schemeClr val="tx1"/>
                </a:solidFill>
              </a:rPr>
            </a:br>
            <a:r>
              <a:rPr lang="en-US" b="0" cap="none" dirty="0" smtClean="0">
                <a:solidFill>
                  <a:schemeClr val="tx1"/>
                </a:solidFill>
              </a:rPr>
              <a:t>Global </a:t>
            </a:r>
            <a:br>
              <a:rPr lang="en-US" b="0" cap="none" dirty="0" smtClean="0">
                <a:solidFill>
                  <a:schemeClr val="tx1"/>
                </a:solidFill>
              </a:rPr>
            </a:br>
            <a:r>
              <a:rPr lang="en-US" b="0" cap="none" dirty="0" smtClean="0">
                <a:solidFill>
                  <a:schemeClr val="tx1"/>
                </a:solidFill>
              </a:rPr>
              <a:t>responsible </a:t>
            </a:r>
            <a:br>
              <a:rPr lang="en-US" b="0" cap="none" dirty="0" smtClean="0">
                <a:solidFill>
                  <a:schemeClr val="tx1"/>
                </a:solidFill>
              </a:rPr>
            </a:br>
            <a:r>
              <a:rPr lang="en-US" b="0" cap="none" dirty="0" smtClean="0">
                <a:solidFill>
                  <a:schemeClr val="tx1"/>
                </a:solidFill>
              </a:rPr>
              <a:t>intergenerational </a:t>
            </a:r>
            <a:br>
              <a:rPr lang="en-US" b="0" cap="none" dirty="0" smtClean="0">
                <a:solidFill>
                  <a:schemeClr val="tx1"/>
                </a:solidFill>
              </a:rPr>
            </a:br>
            <a:r>
              <a:rPr lang="en-US" b="0" cap="none" dirty="0" smtClean="0">
                <a:solidFill>
                  <a:schemeClr val="tx1"/>
                </a:solidFill>
              </a:rPr>
              <a:t>leadership</a:t>
            </a:r>
            <a:endParaRPr lang="en-US" sz="2200" b="0" cap="none" dirty="0">
              <a:solidFill>
                <a:schemeClr val="tx1"/>
              </a:solidFill>
            </a:endParaRP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371600" y="4437063"/>
            <a:ext cx="6400800" cy="1152525"/>
          </a:xfrm>
        </p:spPr>
        <p:txBody>
          <a:bodyPr/>
          <a:lstStyle/>
          <a:p>
            <a:endParaRPr lang="de-AT" altLang="de-DE" sz="2100" smtClean="0"/>
          </a:p>
          <a:p>
            <a:endParaRPr lang="de-AT" altLang="de-DE" sz="2100" smtClean="0"/>
          </a:p>
          <a:p>
            <a:r>
              <a:rPr lang="de-AT" altLang="de-DE" sz="1600" smtClean="0"/>
              <a:t>Julia M. Puaschunder</a:t>
            </a:r>
          </a:p>
          <a:p>
            <a:r>
              <a:rPr lang="de-AT" altLang="de-DE" sz="1600" smtClean="0"/>
              <a:t>10/5/2017</a:t>
            </a:r>
          </a:p>
          <a:p>
            <a:endParaRPr lang="de-AT" altLang="de-DE" sz="2100" smtClean="0"/>
          </a:p>
          <a:p>
            <a:endParaRPr lang="en-US" altLang="de-DE" sz="2100" smtClean="0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79388" y="885825"/>
            <a:ext cx="9442450" cy="180022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Fairness </a:t>
            </a:r>
            <a:r>
              <a:rPr lang="de-AT" altLang="en-US" i="1" smtClean="0">
                <a:solidFill>
                  <a:srgbClr val="FFFF00"/>
                </a:solidFill>
              </a:rPr>
              <a:t>within</a:t>
            </a:r>
            <a:r>
              <a:rPr lang="de-AT" altLang="en-US" smtClean="0">
                <a:solidFill>
                  <a:srgbClr val="FFFF00"/>
                </a:solidFill>
              </a:rPr>
              <a:t> </a:t>
            </a:r>
            <a:r>
              <a:rPr lang="de-AT" altLang="en-US" smtClean="0"/>
              <a:t>country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ym typeface="Wingdings" panose="05000000000000000000" pitchFamily="2" charset="2"/>
              </a:rPr>
              <a:t>Progressive tax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ym typeface="Wingdings" panose="05000000000000000000" pitchFamily="2" charset="2"/>
              </a:rPr>
              <a:t>Should we </a:t>
            </a:r>
            <a:r>
              <a:rPr lang="de-AT" altLang="en-US" smtClean="0">
                <a:solidFill>
                  <a:srgbClr val="FFFF00"/>
                </a:solidFill>
                <a:sym typeface="Wingdings" panose="05000000000000000000" pitchFamily="2" charset="2"/>
              </a:rPr>
              <a:t>tax former world inhabitants</a:t>
            </a:r>
            <a:r>
              <a:rPr lang="de-AT" altLang="en-US" smtClean="0">
                <a:sym typeface="Wingdings" panose="05000000000000000000" pitchFamily="2" charset="2"/>
              </a:rPr>
              <a:t>?</a:t>
            </a:r>
          </a:p>
          <a:p>
            <a:pPr marL="941388" lvl="3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olidFill>
                  <a:srgbClr val="FFFF00"/>
                </a:solidFill>
                <a:sym typeface="Wingdings" panose="05000000000000000000" pitchFamily="2" charset="2"/>
              </a:rPr>
              <a:t>inheritance</a:t>
            </a:r>
            <a:r>
              <a:rPr lang="de-AT" altLang="en-US" smtClean="0">
                <a:sym typeface="Wingdings" panose="05000000000000000000" pitchFamily="2" charset="2"/>
              </a:rPr>
              <a:t> tax to reap wealth built on past pollution</a:t>
            </a:r>
          </a:p>
          <a:p>
            <a:pPr marL="941388" lvl="3" indent="-368300" eaLnBrk="1" hangingPunct="1">
              <a:buFont typeface="Wingdings" panose="05000000000000000000" pitchFamily="2" charset="2"/>
              <a:buChar char="§"/>
            </a:pPr>
            <a:endParaRPr lang="de-AT" altLang="en-US" sz="600" smtClean="0">
              <a:sym typeface="Wingdings" panose="05000000000000000000" pitchFamily="2" charset="2"/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Fairness </a:t>
            </a:r>
            <a:r>
              <a:rPr lang="de-AT" altLang="en-US" i="1" smtClean="0">
                <a:solidFill>
                  <a:srgbClr val="FFFF00"/>
                </a:solidFill>
              </a:rPr>
              <a:t>between</a:t>
            </a:r>
            <a:r>
              <a:rPr lang="de-AT" altLang="en-US" smtClean="0">
                <a:solidFill>
                  <a:srgbClr val="FFFF00"/>
                </a:solidFill>
              </a:rPr>
              <a:t> </a:t>
            </a:r>
            <a:r>
              <a:rPr lang="de-AT" altLang="en-US" smtClean="0"/>
              <a:t>country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endParaRPr lang="de-AT" altLang="en-US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smtClean="0">
                <a:solidFill>
                  <a:srgbClr val="FCBF14"/>
                </a:solidFill>
                <a:effectLst/>
              </a:rPr>
              <a:t>Mapping Climate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Justice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79388" y="2935288"/>
            <a:ext cx="942975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endParaRPr lang="de-AT" altLang="en-US" sz="5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endParaRPr lang="de-AT" altLang="en-US" sz="5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Private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property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or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common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good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</a:p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r>
              <a:rPr lang="de-AT" altLang="en-US" dirty="0" smtClean="0">
                <a:sym typeface="Wingdings" panose="05000000000000000000" pitchFamily="2" charset="2"/>
              </a:rPr>
              <a:t></a:t>
            </a:r>
            <a:r>
              <a:rPr lang="de-AT" alt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  Public </a:t>
            </a:r>
            <a:r>
              <a:rPr lang="de-AT" altLang="en-US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access</a:t>
            </a:r>
            <a:r>
              <a:rPr lang="de-AT" alt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to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stable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climate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trumps</a:t>
            </a:r>
            <a:endParaRPr lang="de-AT" alt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Corporate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taxation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justification</a:t>
            </a:r>
            <a:endParaRPr lang="de-AT" altLang="en-US" dirty="0" smtClean="0"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r>
              <a:rPr lang="de-AT" altLang="en-US" dirty="0" err="1" smtClean="0">
                <a:sym typeface="Wingdings" panose="05000000000000000000" pitchFamily="2" charset="2"/>
              </a:rPr>
              <a:t>Governments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with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better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ability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to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 </a:t>
            </a:r>
            <a:r>
              <a:rPr lang="de-AT" altLang="en-US" dirty="0" err="1" smtClean="0">
                <a:solidFill>
                  <a:srgbClr val="8BFA26"/>
                </a:solidFill>
                <a:sym typeface="Wingdings" panose="05000000000000000000" pitchFamily="2" charset="2"/>
              </a:rPr>
              <a:t>protection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8BFA26"/>
                </a:solidFill>
                <a:sym typeface="Wingdings" panose="05000000000000000000" pitchFamily="2" charset="2"/>
              </a:rPr>
              <a:t>and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8BFA26"/>
                </a:solidFill>
                <a:sym typeface="Wingdings" panose="05000000000000000000" pitchFamily="2" charset="2"/>
              </a:rPr>
              <a:t>conservation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/>
              <a:t>have higher responsibility to carry burden</a:t>
            </a:r>
            <a:endParaRPr lang="en-US" sz="500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de-AT" altLang="en-US" dirty="0"/>
              <a:t>Fairness </a:t>
            </a:r>
            <a:r>
              <a:rPr lang="de-AT" altLang="en-US" i="1" dirty="0" err="1" smtClean="0">
                <a:solidFill>
                  <a:srgbClr val="FFFF00"/>
                </a:solidFill>
              </a:rPr>
              <a:t>over</a:t>
            </a:r>
            <a:r>
              <a:rPr lang="de-AT" altLang="en-US" i="1" dirty="0" smtClean="0">
                <a:solidFill>
                  <a:srgbClr val="FFFF00"/>
                </a:solidFill>
              </a:rPr>
              <a:t> time</a:t>
            </a:r>
            <a:endParaRPr lang="de-AT" altLang="en-US" i="1" dirty="0">
              <a:solidFill>
                <a:srgbClr val="FFFF00"/>
              </a:solidFill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Climate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change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burden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sharing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with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bonds</a:t>
            </a:r>
            <a:endParaRPr lang="de-AT" alt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r>
              <a:rPr lang="de-AT" altLang="en-US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Gestalt: </a:t>
            </a:r>
            <a:r>
              <a:rPr lang="de-AT" alt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Whole</a:t>
            </a:r>
            <a:r>
              <a:rPr lang="de-AT" alt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>
                <a:sym typeface="Wingdings" panose="05000000000000000000" pitchFamily="2" charset="2"/>
              </a:rPr>
              <a:t>&gt; </a:t>
            </a:r>
            <a:r>
              <a:rPr lang="el-GR" altLang="en-US" dirty="0">
                <a:sym typeface="Wingdings" panose="05000000000000000000" pitchFamily="2" charset="2"/>
              </a:rPr>
              <a:t>Σ</a:t>
            </a:r>
            <a:r>
              <a:rPr lang="de-AT" altLang="en-US" dirty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parts</a:t>
            </a:r>
            <a:r>
              <a:rPr lang="de-AT" altLang="en-US" i="1" dirty="0" smtClean="0">
                <a:sym typeface="Wingdings" panose="05000000000000000000" pitchFamily="2" charset="2"/>
              </a:rPr>
              <a:t> </a:t>
            </a:r>
            <a:r>
              <a:rPr lang="de-AT" altLang="en-US" i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over</a:t>
            </a:r>
            <a:r>
              <a:rPr lang="de-AT" altLang="en-US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time</a:t>
            </a:r>
            <a:r>
              <a:rPr lang="de-AT" alt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de-AT" alt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tipping</a:t>
            </a:r>
            <a:r>
              <a:rPr lang="de-AT" alt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points</a:t>
            </a:r>
            <a:r>
              <a:rPr lang="de-AT" alt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>
                <a:sym typeface="Wingdings" panose="05000000000000000000" pitchFamily="2" charset="2"/>
              </a:rPr>
              <a:t>&amp;</a:t>
            </a:r>
            <a:r>
              <a:rPr lang="de-AT" alt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irreversible lock-ins</a:t>
            </a:r>
            <a:endParaRPr lang="de-AT" altLang="en-US" dirty="0"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endParaRPr lang="de-AT" altLang="en-US" dirty="0"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endParaRPr lang="de-AT" altLang="en-US" dirty="0" smtClean="0">
              <a:sym typeface="Wingdings" panose="05000000000000000000" pitchFamily="2" charset="2"/>
            </a:endParaRPr>
          </a:p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endParaRPr lang="de-AT" altLang="en-US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Climate change </a:t>
            </a:r>
            <a:r>
              <a:rPr lang="de-AT" sz="3300" dirty="0" smtClean="0">
                <a:solidFill>
                  <a:srgbClr val="8BFA26"/>
                </a:solidFill>
                <a:effectLst/>
              </a:rPr>
              <a:t>winners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and </a:t>
            </a:r>
            <a:r>
              <a:rPr lang="de-AT" sz="3300" dirty="0" smtClean="0">
                <a:solidFill>
                  <a:srgbClr val="FF0000"/>
                </a:solidFill>
                <a:effectLst/>
              </a:rPr>
              <a:t>losers </a:t>
            </a:r>
            <a:r>
              <a:rPr lang="de-AT" sz="3300" dirty="0" smtClean="0">
                <a:solidFill>
                  <a:srgbClr val="FF0000"/>
                </a:solidFill>
                <a:effectLst/>
                <a:hlinkClick r:id="rId3"/>
              </a:rPr>
              <a:t>web</a:t>
            </a:r>
            <a:endParaRPr lang="en-US" sz="3300" dirty="0">
              <a:solidFill>
                <a:srgbClr val="FF0000"/>
              </a:solidFill>
              <a:effectLst/>
            </a:endParaRP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765175"/>
            <a:ext cx="914241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Climate change benefits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55638"/>
            <a:ext cx="9161463" cy="620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Climate change winners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81038"/>
            <a:ext cx="8888413" cy="616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Climate change winners per capita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613"/>
            <a:ext cx="9144000" cy="6148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Climate change losers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"/>
            <a:ext cx="9144000" cy="624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Climate change losses per capita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Climate gain loss perspective emission connection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522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1316038"/>
            <a:ext cx="9585326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Climate change benefits transfers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542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706438"/>
            <a:ext cx="7172325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Climate change benefits transfers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573713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44875"/>
            <a:ext cx="522605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Transfer grantors </a:t>
            </a:r>
            <a:r>
              <a:rPr lang="de-AT" sz="3300" dirty="0">
                <a:solidFill>
                  <a:srgbClr val="FCBF14"/>
                </a:solidFill>
                <a:effectLst/>
              </a:rPr>
              <a:t>weighted per GDP/inhabitant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125538"/>
            <a:ext cx="9467850" cy="528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>
                <a:solidFill>
                  <a:srgbClr val="FCBF14"/>
                </a:solidFill>
                <a:effectLst/>
              </a:rPr>
              <a:t>T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ransfer beneficiaries weighted per GDP/inhabitant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82650"/>
            <a:ext cx="10334625" cy="597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Climate change </a:t>
            </a:r>
            <a:r>
              <a:rPr lang="de-AT" sz="3300" dirty="0" smtClean="0">
                <a:solidFill>
                  <a:srgbClr val="8BFA26"/>
                </a:solidFill>
                <a:effectLst/>
              </a:rPr>
              <a:t>grantors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and </a:t>
            </a:r>
            <a:r>
              <a:rPr lang="de-AT" sz="3300" dirty="0" smtClean="0">
                <a:solidFill>
                  <a:srgbClr val="FF0000"/>
                </a:solidFill>
                <a:effectLst/>
              </a:rPr>
              <a:t>beneficiaries</a:t>
            </a:r>
            <a:endParaRPr lang="en-US" sz="3300" dirty="0">
              <a:solidFill>
                <a:srgbClr val="FF0000"/>
              </a:solidFill>
              <a:effectLst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92150"/>
            <a:ext cx="9147175" cy="6049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179388" y="1736725"/>
            <a:ext cx="8713787" cy="180022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Climate induced </a:t>
            </a:r>
            <a:r>
              <a:rPr lang="de-AT" altLang="en-US" smtClean="0">
                <a:solidFill>
                  <a:srgbClr val="FFFF00"/>
                </a:solidFill>
              </a:rPr>
              <a:t>migration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When investigating the relation of human migration and climate change winners and losers in 187 countries of the world, a highly </a:t>
            </a:r>
            <a:r>
              <a:rPr lang="en-US" altLang="en-US" smtClean="0">
                <a:solidFill>
                  <a:srgbClr val="FFFF00"/>
                </a:solidFill>
              </a:rPr>
              <a:t>significant correlation </a:t>
            </a:r>
            <a:r>
              <a:rPr lang="en-US" altLang="en-US" smtClean="0"/>
              <a:t>(</a:t>
            </a:r>
            <a:r>
              <a:rPr lang="en-US" altLang="en-US" i="1" smtClean="0"/>
              <a:t>r</a:t>
            </a:r>
            <a:r>
              <a:rPr lang="en-US" altLang="en-US" sz="700" smtClean="0"/>
              <a:t>Pearson</a:t>
            </a:r>
            <a:r>
              <a:rPr lang="en-US" altLang="en-US" smtClean="0"/>
              <a:t>(187)=.184, </a:t>
            </a:r>
            <a:r>
              <a:rPr lang="en-US" altLang="en-US" i="1" smtClean="0"/>
              <a:t>p </a:t>
            </a:r>
            <a:r>
              <a:rPr lang="en-US" altLang="en-US" smtClean="0"/>
              <a:t>&lt; .006), is found between being </a:t>
            </a:r>
            <a:r>
              <a:rPr lang="en-US" altLang="en-US" smtClean="0">
                <a:solidFill>
                  <a:srgbClr val="FFFF00"/>
                </a:solidFill>
              </a:rPr>
              <a:t>climate change winner </a:t>
            </a:r>
            <a:r>
              <a:rPr lang="en-US" altLang="en-US" smtClean="0"/>
              <a:t>and </a:t>
            </a:r>
            <a:r>
              <a:rPr lang="en-US" altLang="en-US" smtClean="0">
                <a:solidFill>
                  <a:srgbClr val="FFFF00"/>
                </a:solidFill>
              </a:rPr>
              <a:t>human migration inflows</a:t>
            </a:r>
            <a:r>
              <a:rPr lang="en-US" altLang="en-US" smtClean="0"/>
              <a:t>.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A highly significant independent t-test with </a:t>
            </a:r>
            <a:r>
              <a:rPr lang="en-US" altLang="en-US" i="1" smtClean="0"/>
              <a:t>t</a:t>
            </a:r>
            <a:r>
              <a:rPr lang="en-US" altLang="en-US" sz="800" smtClean="0"/>
              <a:t>(185)</a:t>
            </a:r>
            <a:r>
              <a:rPr lang="en-US" altLang="en-US" smtClean="0"/>
              <a:t>=-2.401, </a:t>
            </a:r>
            <a:r>
              <a:rPr lang="en-US" altLang="en-US" i="1" smtClean="0"/>
              <a:t>p</a:t>
            </a:r>
            <a:r>
              <a:rPr lang="en-US" altLang="en-US" smtClean="0"/>
              <a:t>=0.017 of 110 climate change loser and 77 winner countries consolidates the finding.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300" dirty="0" smtClean="0">
                <a:solidFill>
                  <a:srgbClr val="FCBF14"/>
                </a:solidFill>
                <a:effectLst/>
              </a:rPr>
              <a:t>Human </a:t>
            </a:r>
            <a:r>
              <a:rPr lang="de-DE" sz="3300" dirty="0" err="1" smtClean="0">
                <a:solidFill>
                  <a:srgbClr val="FCBF14"/>
                </a:solidFill>
                <a:effectLst/>
              </a:rPr>
              <a:t>capital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 &amp; </a:t>
            </a:r>
            <a:r>
              <a:rPr lang="de-DE" sz="3300" dirty="0" err="1" smtClean="0">
                <a:solidFill>
                  <a:srgbClr val="FCBF14"/>
                </a:solidFill>
                <a:effectLst/>
              </a:rPr>
              <a:t>Finance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DE" sz="3300" dirty="0" err="1" smtClean="0">
                <a:solidFill>
                  <a:srgbClr val="FCBF14"/>
                </a:solidFill>
                <a:effectLst/>
              </a:rPr>
              <a:t>streams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: Migration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713787" cy="180022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Financial inflows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When investigating the relation of financial inflows and climate change winners and losers including 181 countries of the world, a </a:t>
            </a:r>
            <a:r>
              <a:rPr lang="en-US" altLang="en-US" smtClean="0">
                <a:solidFill>
                  <a:srgbClr val="FFFF00"/>
                </a:solidFill>
              </a:rPr>
              <a:t>significant correlation </a:t>
            </a:r>
            <a:r>
              <a:rPr lang="en-US" altLang="en-US" smtClean="0"/>
              <a:t>(</a:t>
            </a:r>
            <a:r>
              <a:rPr lang="en-US" altLang="en-US" i="1" smtClean="0"/>
              <a:t>r</a:t>
            </a:r>
            <a:r>
              <a:rPr lang="en-US" altLang="en-US" sz="800" smtClean="0"/>
              <a:t>Pearson</a:t>
            </a:r>
            <a:r>
              <a:rPr lang="en-US" altLang="en-US" smtClean="0"/>
              <a:t>(181)=.180, </a:t>
            </a:r>
            <a:r>
              <a:rPr lang="en-US" altLang="en-US" i="1" smtClean="0"/>
              <a:t>p </a:t>
            </a:r>
            <a:r>
              <a:rPr lang="en-US" altLang="en-US" smtClean="0"/>
              <a:t>&lt; .016), is found between being </a:t>
            </a:r>
            <a:r>
              <a:rPr lang="en-US" altLang="en-US" smtClean="0">
                <a:solidFill>
                  <a:srgbClr val="FFFF00"/>
                </a:solidFill>
              </a:rPr>
              <a:t>climate change winner </a:t>
            </a:r>
            <a:r>
              <a:rPr lang="en-US" altLang="en-US" smtClean="0"/>
              <a:t>and </a:t>
            </a:r>
            <a:r>
              <a:rPr lang="en-US" altLang="en-US" smtClean="0">
                <a:solidFill>
                  <a:srgbClr val="FFFF00"/>
                </a:solidFill>
              </a:rPr>
              <a:t>FDI inflows</a:t>
            </a:r>
            <a:r>
              <a:rPr lang="en-US" altLang="en-US" smtClean="0"/>
              <a:t>.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A highly significant independent t-test with </a:t>
            </a:r>
            <a:r>
              <a:rPr lang="en-US" altLang="en-US" i="1" smtClean="0"/>
              <a:t>t</a:t>
            </a:r>
            <a:r>
              <a:rPr lang="en-US" altLang="en-US" sz="800" smtClean="0"/>
              <a:t>(179)</a:t>
            </a:r>
            <a:r>
              <a:rPr lang="en-US" altLang="en-US" smtClean="0"/>
              <a:t>=2.680, </a:t>
            </a:r>
            <a:r>
              <a:rPr lang="en-US" altLang="en-US" i="1" smtClean="0"/>
              <a:t>p</a:t>
            </a:r>
            <a:r>
              <a:rPr lang="en-US" altLang="en-US" smtClean="0"/>
              <a:t>=0.008 of 110 climate change loser and 77 winner countries consolidates the finding. 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As a </a:t>
            </a:r>
            <a:r>
              <a:rPr lang="en-US" altLang="en-US" smtClean="0">
                <a:solidFill>
                  <a:srgbClr val="FFFF00"/>
                </a:solidFill>
              </a:rPr>
              <a:t>cross validation </a:t>
            </a:r>
            <a:r>
              <a:rPr lang="en-US" altLang="en-US" smtClean="0"/>
              <a:t>of </a:t>
            </a:r>
            <a:r>
              <a:rPr lang="en-US" altLang="en-US" smtClean="0">
                <a:solidFill>
                  <a:srgbClr val="FFFF00"/>
                </a:solidFill>
              </a:rPr>
              <a:t>lasting financial inflows </a:t>
            </a:r>
            <a:r>
              <a:rPr lang="en-US" altLang="en-US" smtClean="0"/>
              <a:t>into climate change winner countries, a non-significant correlation and non-significant </a:t>
            </a:r>
            <a:r>
              <a:rPr lang="de-AT" altLang="en-US" smtClean="0"/>
              <a:t>independent t-tests are reported.</a:t>
            </a:r>
            <a:endParaRPr lang="de-AT" altLang="en-US" smtClean="0"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endParaRPr lang="de-AT" altLang="en-US" smtClean="0">
              <a:sym typeface="Wingdings" panose="05000000000000000000" pitchFamily="2" charset="2"/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</a:pPr>
            <a:endParaRPr lang="de-AT" altLang="en-US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300" dirty="0" smtClean="0">
                <a:solidFill>
                  <a:srgbClr val="FCBF14"/>
                </a:solidFill>
                <a:effectLst/>
              </a:rPr>
              <a:t>Human </a:t>
            </a:r>
            <a:r>
              <a:rPr lang="de-DE" sz="3300" dirty="0" err="1" smtClean="0">
                <a:solidFill>
                  <a:srgbClr val="FCBF14"/>
                </a:solidFill>
                <a:effectLst/>
              </a:rPr>
              <a:t>capital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 &amp; </a:t>
            </a:r>
            <a:r>
              <a:rPr lang="de-DE" sz="3300" dirty="0" err="1" smtClean="0">
                <a:solidFill>
                  <a:srgbClr val="FCBF14"/>
                </a:solidFill>
                <a:effectLst/>
              </a:rPr>
              <a:t>Finance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DE" sz="3300" dirty="0" err="1" smtClean="0">
                <a:solidFill>
                  <a:srgbClr val="FCBF14"/>
                </a:solidFill>
                <a:effectLst/>
              </a:rPr>
              <a:t>streams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: </a:t>
            </a:r>
            <a:br>
              <a:rPr lang="de-DE" sz="3300" dirty="0" smtClean="0">
                <a:solidFill>
                  <a:srgbClr val="FCBF14"/>
                </a:solidFill>
                <a:effectLst/>
              </a:rPr>
            </a:br>
            <a:r>
              <a:rPr lang="de-DE" sz="3300" dirty="0" err="1" smtClean="0">
                <a:solidFill>
                  <a:srgbClr val="FCBF14"/>
                </a:solidFill>
                <a:effectLst/>
              </a:rPr>
              <a:t>Foreign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DE" sz="3300" dirty="0" err="1" smtClean="0">
                <a:solidFill>
                  <a:srgbClr val="FCBF14"/>
                </a:solidFill>
                <a:effectLst/>
              </a:rPr>
              <a:t>Direct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 Investment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256" y="0"/>
            <a:ext cx="9540552" cy="980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AT" sz="3600" dirty="0">
                <a:effectLst/>
              </a:rPr>
              <a:t/>
            </a:r>
            <a:br>
              <a:rPr lang="de-AT" sz="3600" dirty="0">
                <a:effectLst/>
              </a:rPr>
            </a:br>
            <a:r>
              <a:rPr lang="de-AT" sz="3300" dirty="0" smtClean="0">
                <a:solidFill>
                  <a:srgbClr val="FCBF14"/>
                </a:solidFill>
                <a:effectLst/>
              </a:rPr>
              <a:t>An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inquiry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into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the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nature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and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causes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of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br>
              <a:rPr lang="de-AT" sz="3300" dirty="0" smtClean="0">
                <a:solidFill>
                  <a:srgbClr val="FCBF14"/>
                </a:solidFill>
                <a:effectLst/>
              </a:rPr>
            </a:br>
            <a:r>
              <a:rPr lang="de-AT" sz="3300" dirty="0" err="1" smtClean="0">
                <a:solidFill>
                  <a:srgbClr val="FCBF14"/>
                </a:solidFill>
                <a:effectLst/>
              </a:rPr>
              <a:t>Climate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Wealth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of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Nations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179388" y="1773238"/>
            <a:ext cx="9442450" cy="1295400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Climate flexibility</a:t>
            </a:r>
            <a:endParaRPr lang="de-AT" altLang="en-US" sz="600" smtClean="0">
              <a:sym typeface="Wingdings" panose="05000000000000000000" pitchFamily="2" charset="2"/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</a:pPr>
            <a:endParaRPr lang="de-AT" alt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256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err="1" smtClean="0">
                <a:solidFill>
                  <a:srgbClr val="FCBF14"/>
                </a:solidFill>
                <a:effectLst/>
              </a:rPr>
              <a:t>Climate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Wealth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of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Nations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: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Climate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Flexibility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5" name="Grafi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4388"/>
            <a:ext cx="9144000" cy="57102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256" y="0"/>
            <a:ext cx="9540552" cy="980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AT" sz="3600" dirty="0">
                <a:effectLst/>
              </a:rPr>
              <a:t/>
            </a:r>
            <a:br>
              <a:rPr lang="de-AT" sz="3600" dirty="0">
                <a:effectLst/>
              </a:rPr>
            </a:br>
            <a:r>
              <a:rPr lang="de-AT" sz="3300" dirty="0" smtClean="0">
                <a:solidFill>
                  <a:srgbClr val="FCBF14"/>
                </a:solidFill>
                <a:effectLst/>
              </a:rPr>
              <a:t>An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inquiry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into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the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nature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and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causes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of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br>
              <a:rPr lang="de-AT" sz="3300" dirty="0" smtClean="0">
                <a:solidFill>
                  <a:srgbClr val="FCBF14"/>
                </a:solidFill>
                <a:effectLst/>
              </a:rPr>
            </a:br>
            <a:r>
              <a:rPr lang="de-AT" sz="3300" dirty="0" err="1" smtClean="0">
                <a:solidFill>
                  <a:srgbClr val="FCBF14"/>
                </a:solidFill>
                <a:effectLst/>
              </a:rPr>
              <a:t>Climate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Wealth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of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AT" sz="3300" dirty="0" err="1" smtClean="0">
                <a:solidFill>
                  <a:srgbClr val="FCBF14"/>
                </a:solidFill>
                <a:effectLst/>
              </a:rPr>
              <a:t>Nations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72708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9442450" cy="180022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Climate change induced market flows</a:t>
            </a:r>
            <a:endParaRPr lang="de-AT" altLang="en-US" sz="600" smtClean="0">
              <a:sym typeface="Wingdings" panose="05000000000000000000" pitchFamily="2" charset="2"/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</a:pPr>
            <a:endParaRPr lang="de-AT" alt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179388" y="1736725"/>
            <a:ext cx="8713787" cy="180022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Climate induced </a:t>
            </a:r>
            <a:r>
              <a:rPr lang="de-AT" altLang="en-US" smtClean="0">
                <a:solidFill>
                  <a:srgbClr val="FFFF00"/>
                </a:solidFill>
              </a:rPr>
              <a:t>migration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en-US" altLang="de-DE" smtClean="0"/>
              <a:t>When investigating the relation of human migration and climate change flexibility in 86 countries of the world, a highly </a:t>
            </a:r>
            <a:r>
              <a:rPr lang="en-US" altLang="de-DE" smtClean="0">
                <a:solidFill>
                  <a:srgbClr val="FFFF00"/>
                </a:solidFill>
              </a:rPr>
              <a:t>significant correlation </a:t>
            </a:r>
            <a:r>
              <a:rPr lang="en-US" altLang="de-DE" smtClean="0"/>
              <a:t>(</a:t>
            </a:r>
            <a:r>
              <a:rPr lang="en-US" altLang="de-DE" i="1" smtClean="0"/>
              <a:t>r</a:t>
            </a:r>
            <a:r>
              <a:rPr lang="en-US" altLang="de-DE" sz="700" smtClean="0"/>
              <a:t>Pearson</a:t>
            </a:r>
            <a:r>
              <a:rPr lang="en-US" altLang="de-DE" smtClean="0"/>
              <a:t>(86)=.307, </a:t>
            </a:r>
            <a:r>
              <a:rPr lang="en-US" altLang="de-DE" i="1" smtClean="0"/>
              <a:t>p </a:t>
            </a:r>
            <a:r>
              <a:rPr lang="en-US" altLang="de-DE" smtClean="0"/>
              <a:t>&lt;.002), is found between being </a:t>
            </a:r>
            <a:r>
              <a:rPr lang="en-US" altLang="de-DE" smtClean="0">
                <a:solidFill>
                  <a:srgbClr val="FFFF00"/>
                </a:solidFill>
              </a:rPr>
              <a:t>climate flexibility </a:t>
            </a:r>
            <a:r>
              <a:rPr lang="en-US" altLang="de-DE" smtClean="0"/>
              <a:t>and </a:t>
            </a:r>
            <a:r>
              <a:rPr lang="en-US" altLang="de-DE" smtClean="0">
                <a:solidFill>
                  <a:srgbClr val="FFFF00"/>
                </a:solidFill>
              </a:rPr>
              <a:t>human migration inflows</a:t>
            </a:r>
            <a:r>
              <a:rPr lang="en-US" altLang="de-DE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300" dirty="0" smtClean="0">
                <a:solidFill>
                  <a:srgbClr val="FCBF14"/>
                </a:solidFill>
                <a:effectLst/>
              </a:rPr>
              <a:t>Human </a:t>
            </a:r>
            <a:r>
              <a:rPr lang="de-DE" sz="3300" dirty="0" err="1" smtClean="0">
                <a:solidFill>
                  <a:srgbClr val="FCBF14"/>
                </a:solidFill>
                <a:effectLst/>
              </a:rPr>
              <a:t>capital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 &amp; </a:t>
            </a:r>
            <a:r>
              <a:rPr lang="de-DE" sz="3300" dirty="0" err="1" smtClean="0">
                <a:solidFill>
                  <a:srgbClr val="FCBF14"/>
                </a:solidFill>
                <a:effectLst/>
              </a:rPr>
              <a:t>Finance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 </a:t>
            </a:r>
            <a:r>
              <a:rPr lang="de-DE" sz="3300" dirty="0" err="1" smtClean="0">
                <a:solidFill>
                  <a:srgbClr val="FCBF14"/>
                </a:solidFill>
                <a:effectLst/>
              </a:rPr>
              <a:t>streams</a:t>
            </a:r>
            <a:r>
              <a:rPr lang="de-DE" sz="3300" dirty="0" smtClean="0">
                <a:solidFill>
                  <a:srgbClr val="FCBF14"/>
                </a:solidFill>
                <a:effectLst/>
              </a:rPr>
              <a:t>: Migration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79388" y="885825"/>
            <a:ext cx="9442450" cy="180022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Fairness </a:t>
            </a:r>
            <a:r>
              <a:rPr lang="de-AT" altLang="en-US" i="1" smtClean="0">
                <a:solidFill>
                  <a:srgbClr val="FFFF00"/>
                </a:solidFill>
              </a:rPr>
              <a:t>within</a:t>
            </a:r>
            <a:r>
              <a:rPr lang="de-AT" altLang="en-US" smtClean="0">
                <a:solidFill>
                  <a:srgbClr val="FFFF00"/>
                </a:solidFill>
              </a:rPr>
              <a:t> </a:t>
            </a:r>
            <a:r>
              <a:rPr lang="de-AT" altLang="en-US" smtClean="0"/>
              <a:t>country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ym typeface="Wingdings" panose="05000000000000000000" pitchFamily="2" charset="2"/>
              </a:rPr>
              <a:t>Progressive tax</a:t>
            </a:r>
          </a:p>
          <a:p>
            <a:pPr marL="722313" lvl="2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ym typeface="Wingdings" panose="05000000000000000000" pitchFamily="2" charset="2"/>
              </a:rPr>
              <a:t>Should we </a:t>
            </a:r>
            <a:r>
              <a:rPr lang="de-AT" altLang="en-US" smtClean="0">
                <a:solidFill>
                  <a:srgbClr val="FFFF00"/>
                </a:solidFill>
                <a:sym typeface="Wingdings" panose="05000000000000000000" pitchFamily="2" charset="2"/>
              </a:rPr>
              <a:t>tax former world inhabitants</a:t>
            </a:r>
            <a:r>
              <a:rPr lang="de-AT" altLang="en-US" smtClean="0">
                <a:sym typeface="Wingdings" panose="05000000000000000000" pitchFamily="2" charset="2"/>
              </a:rPr>
              <a:t>?</a:t>
            </a:r>
          </a:p>
          <a:p>
            <a:pPr marL="941388" lvl="3" indent="-368300" eaLnBrk="1" hangingPunct="1">
              <a:buFont typeface="Wingdings" panose="05000000000000000000" pitchFamily="2" charset="2"/>
              <a:buChar char="§"/>
            </a:pPr>
            <a:r>
              <a:rPr lang="de-AT" altLang="en-US" smtClean="0">
                <a:solidFill>
                  <a:srgbClr val="FFFF00"/>
                </a:solidFill>
                <a:sym typeface="Wingdings" panose="05000000000000000000" pitchFamily="2" charset="2"/>
              </a:rPr>
              <a:t>inheritance</a:t>
            </a:r>
            <a:r>
              <a:rPr lang="de-AT" altLang="en-US" smtClean="0">
                <a:sym typeface="Wingdings" panose="05000000000000000000" pitchFamily="2" charset="2"/>
              </a:rPr>
              <a:t> tax to reap wealth built on past pollution</a:t>
            </a:r>
          </a:p>
          <a:p>
            <a:pPr marL="941388" lvl="3" indent="-368300" eaLnBrk="1" hangingPunct="1">
              <a:buFont typeface="Wingdings" panose="05000000000000000000" pitchFamily="2" charset="2"/>
              <a:buChar char="§"/>
            </a:pPr>
            <a:endParaRPr lang="de-AT" altLang="en-US" sz="600" smtClean="0">
              <a:sym typeface="Wingdings" panose="05000000000000000000" pitchFamily="2" charset="2"/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de-AT" altLang="en-US" smtClean="0"/>
              <a:t>Fairness </a:t>
            </a:r>
            <a:r>
              <a:rPr lang="de-AT" altLang="en-US" i="1" smtClean="0">
                <a:solidFill>
                  <a:srgbClr val="FFFF00"/>
                </a:solidFill>
              </a:rPr>
              <a:t>between</a:t>
            </a:r>
            <a:r>
              <a:rPr lang="de-AT" altLang="en-US" smtClean="0">
                <a:solidFill>
                  <a:srgbClr val="FFFF00"/>
                </a:solidFill>
              </a:rPr>
              <a:t> </a:t>
            </a:r>
            <a:r>
              <a:rPr lang="de-AT" altLang="en-US" smtClean="0"/>
              <a:t>country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endParaRPr lang="de-AT" altLang="en-US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388" y="6092825"/>
            <a:ext cx="9324975" cy="8747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smtClean="0">
                <a:solidFill>
                  <a:srgbClr val="FCBF14"/>
                </a:solidFill>
                <a:effectLst/>
              </a:rPr>
              <a:t>Mapping Climate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 Justice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79388" y="2935288"/>
            <a:ext cx="942975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endParaRPr lang="de-AT" altLang="en-US" sz="5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endParaRPr lang="de-AT" altLang="en-US" sz="5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Private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property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or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common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good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</a:p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r>
              <a:rPr lang="de-AT" altLang="en-US" dirty="0" smtClean="0">
                <a:sym typeface="Wingdings" panose="05000000000000000000" pitchFamily="2" charset="2"/>
              </a:rPr>
              <a:t></a:t>
            </a:r>
            <a:r>
              <a:rPr lang="de-AT" alt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  Public </a:t>
            </a:r>
            <a:r>
              <a:rPr lang="de-AT" altLang="en-US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access</a:t>
            </a:r>
            <a:r>
              <a:rPr lang="de-AT" alt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to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stable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climate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trumps</a:t>
            </a:r>
            <a:endParaRPr lang="de-AT" alt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Corporate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taxation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justification</a:t>
            </a:r>
            <a:endParaRPr lang="de-AT" altLang="en-US" dirty="0" smtClean="0"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r>
              <a:rPr lang="de-AT" altLang="en-US" dirty="0" err="1" smtClean="0">
                <a:sym typeface="Wingdings" panose="05000000000000000000" pitchFamily="2" charset="2"/>
              </a:rPr>
              <a:t>Governments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with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better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ability</a:t>
            </a:r>
            <a:r>
              <a:rPr lang="de-AT" altLang="en-US" dirty="0" smtClean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to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 </a:t>
            </a:r>
            <a:r>
              <a:rPr lang="de-AT" altLang="en-US" dirty="0" err="1" smtClean="0">
                <a:solidFill>
                  <a:srgbClr val="8BFA26"/>
                </a:solidFill>
                <a:sym typeface="Wingdings" panose="05000000000000000000" pitchFamily="2" charset="2"/>
              </a:rPr>
              <a:t>protection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8BFA26"/>
                </a:solidFill>
                <a:sym typeface="Wingdings" panose="05000000000000000000" pitchFamily="2" charset="2"/>
              </a:rPr>
              <a:t>and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8BFA26"/>
                </a:solidFill>
                <a:sym typeface="Wingdings" panose="05000000000000000000" pitchFamily="2" charset="2"/>
              </a:rPr>
              <a:t>conservation</a:t>
            </a:r>
            <a:r>
              <a:rPr lang="de-AT" altLang="en-US" dirty="0" smtClean="0">
                <a:solidFill>
                  <a:srgbClr val="8BFA26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/>
              <a:t>have higher responsibility to carry burden</a:t>
            </a:r>
            <a:endParaRPr lang="en-US" sz="500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de-AT" altLang="en-US" dirty="0"/>
              <a:t>Fairness </a:t>
            </a:r>
            <a:r>
              <a:rPr lang="de-AT" altLang="en-US" i="1" dirty="0" err="1" smtClean="0">
                <a:solidFill>
                  <a:srgbClr val="FFFF00"/>
                </a:solidFill>
              </a:rPr>
              <a:t>over</a:t>
            </a:r>
            <a:r>
              <a:rPr lang="de-AT" altLang="en-US" i="1" dirty="0" smtClean="0">
                <a:solidFill>
                  <a:srgbClr val="FFFF00"/>
                </a:solidFill>
              </a:rPr>
              <a:t> time</a:t>
            </a:r>
            <a:endParaRPr lang="de-AT" altLang="en-US" i="1" dirty="0">
              <a:solidFill>
                <a:srgbClr val="FFFF00"/>
              </a:solidFill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Climate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change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burden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sharing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with</a:t>
            </a:r>
            <a:r>
              <a:rPr lang="de-AT" alt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bonds</a:t>
            </a:r>
            <a:endParaRPr lang="de-AT" alt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r>
              <a:rPr lang="de-AT" altLang="en-US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Gestalt: </a:t>
            </a:r>
            <a:r>
              <a:rPr lang="de-AT" alt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Whole</a:t>
            </a:r>
            <a:r>
              <a:rPr lang="de-AT" alt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>
                <a:sym typeface="Wingdings" panose="05000000000000000000" pitchFamily="2" charset="2"/>
              </a:rPr>
              <a:t>&gt; </a:t>
            </a:r>
            <a:r>
              <a:rPr lang="el-GR" altLang="en-US" dirty="0">
                <a:sym typeface="Wingdings" panose="05000000000000000000" pitchFamily="2" charset="2"/>
              </a:rPr>
              <a:t>Σ</a:t>
            </a:r>
            <a:r>
              <a:rPr lang="de-AT" altLang="en-US" dirty="0">
                <a:sym typeface="Wingdings" panose="05000000000000000000" pitchFamily="2" charset="2"/>
              </a:rPr>
              <a:t> </a:t>
            </a:r>
            <a:r>
              <a:rPr lang="de-AT" altLang="en-US" dirty="0" err="1" smtClean="0">
                <a:sym typeface="Wingdings" panose="05000000000000000000" pitchFamily="2" charset="2"/>
              </a:rPr>
              <a:t>parts</a:t>
            </a:r>
            <a:r>
              <a:rPr lang="de-AT" altLang="en-US" i="1" dirty="0" smtClean="0">
                <a:sym typeface="Wingdings" panose="05000000000000000000" pitchFamily="2" charset="2"/>
              </a:rPr>
              <a:t> </a:t>
            </a:r>
            <a:r>
              <a:rPr lang="de-AT" altLang="en-US" i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over</a:t>
            </a:r>
            <a:r>
              <a:rPr lang="de-AT" altLang="en-US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time</a:t>
            </a:r>
            <a:r>
              <a:rPr lang="de-AT" alt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de-AT" alt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tipping</a:t>
            </a:r>
            <a:r>
              <a:rPr lang="de-AT" alt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points</a:t>
            </a:r>
            <a:r>
              <a:rPr lang="de-AT" alt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altLang="en-US" dirty="0">
                <a:sym typeface="Wingdings" panose="05000000000000000000" pitchFamily="2" charset="2"/>
              </a:rPr>
              <a:t>&amp;</a:t>
            </a:r>
            <a:r>
              <a:rPr lang="de-AT" alt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irreversible lock-ins</a:t>
            </a:r>
            <a:endParaRPr lang="de-AT" altLang="en-US" dirty="0"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endParaRPr lang="de-AT" altLang="en-US" dirty="0">
              <a:sym typeface="Wingdings" panose="05000000000000000000" pitchFamily="2" charset="2"/>
            </a:endParaRPr>
          </a:p>
          <a:p>
            <a:pPr marL="722313" lvl="2" indent="-368300" eaLnBrk="1" hangingPunct="1">
              <a:buFont typeface="Wingdings" panose="05000000000000000000" pitchFamily="2" charset="2"/>
              <a:buChar char="à"/>
              <a:defRPr/>
            </a:pPr>
            <a:endParaRPr lang="de-AT" altLang="en-US" dirty="0" smtClean="0">
              <a:sym typeface="Wingdings" panose="05000000000000000000" pitchFamily="2" charset="2"/>
            </a:endParaRPr>
          </a:p>
          <a:p>
            <a:pPr marL="354013" lvl="2" indent="0" eaLnBrk="1" hangingPunct="1">
              <a:buFont typeface="Wingdings" panose="05000000000000000000" pitchFamily="2" charset="2"/>
              <a:buNone/>
              <a:defRPr/>
            </a:pPr>
            <a:endParaRPr lang="de-AT" altLang="en-US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688" y="0"/>
            <a:ext cx="9540876" cy="981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Intergenerational Equity as Natural </a:t>
            </a:r>
            <a:r>
              <a:rPr lang="de-AT" sz="3300" dirty="0">
                <a:solidFill>
                  <a:srgbClr val="FCBF14"/>
                </a:solidFill>
                <a:effectLst/>
              </a:rPr>
              <a:t>B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ehavioral </a:t>
            </a:r>
            <a:r>
              <a:rPr lang="de-AT" sz="3300" dirty="0">
                <a:solidFill>
                  <a:srgbClr val="FCBF14"/>
                </a:solidFill>
                <a:effectLst/>
              </a:rPr>
              <a:t>L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aw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42888" y="1028700"/>
            <a:ext cx="9442450" cy="495617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de-AT" dirty="0" smtClean="0"/>
              <a:t>Intergenerational equity </a:t>
            </a:r>
          </a:p>
          <a:p>
            <a:pPr marL="890588" lvl="2" indent="-257175" eaLnBrk="1" hangingPunct="1">
              <a:buFont typeface="Wingdings" panose="05000000000000000000" pitchFamily="2" charset="2"/>
              <a:buChar char="§"/>
              <a:defRPr/>
            </a:pPr>
            <a:r>
              <a:rPr lang="de-AT" sz="2400" dirty="0" smtClean="0">
                <a:solidFill>
                  <a:srgbClr val="FFFF00"/>
                </a:solidFill>
              </a:rPr>
              <a:t>Future</a:t>
            </a:r>
            <a:r>
              <a:rPr lang="de-AT" sz="2400" dirty="0" smtClean="0"/>
              <a:t> at least as </a:t>
            </a:r>
            <a:r>
              <a:rPr lang="de-AT" sz="2400" dirty="0" smtClean="0">
                <a:solidFill>
                  <a:srgbClr val="FFFF00"/>
                </a:solidFill>
              </a:rPr>
              <a:t>favorable standard of living </a:t>
            </a:r>
            <a:r>
              <a:rPr lang="de-AT" sz="2400" dirty="0" smtClean="0"/>
              <a:t>as today</a:t>
            </a:r>
          </a:p>
          <a:p>
            <a:pPr marL="342900" indent="-50800" eaLnBrk="1" hangingPunct="1">
              <a:buFont typeface="Arial" charset="0"/>
              <a:buChar char="•"/>
              <a:defRPr/>
            </a:pPr>
            <a:endParaRPr lang="en-US" sz="2400" dirty="0" smtClean="0"/>
          </a:p>
          <a:p>
            <a:pPr marL="919163" lvl="2" indent="-285750" eaLnBrk="1" hangingPunct="1">
              <a:buFont typeface="Arial" charset="0"/>
              <a:buChar char="•"/>
              <a:defRPr/>
            </a:pPr>
            <a:endParaRPr lang="en-US" sz="700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/>
          </a:p>
          <a:p>
            <a:pPr marL="852488" lvl="3" indent="0" eaLnBrk="1" hangingPunct="1">
              <a:buFont typeface="Wingdings 3" panose="05040102010807070707" pitchFamily="18" charset="2"/>
              <a:buNone/>
              <a:defRPr/>
            </a:pPr>
            <a:endParaRPr lang="en-US" sz="1400" b="1" dirty="0" smtClean="0"/>
          </a:p>
          <a:p>
            <a:pPr marL="1138238" lvl="3" indent="-285750" eaLnBrk="1" hangingPunct="1">
              <a:buFont typeface="Arial" charset="0"/>
              <a:buChar char="•"/>
              <a:defRPr/>
            </a:pPr>
            <a:endParaRPr lang="de-AT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-252536" y="0"/>
          <a:ext cx="9396536" cy="695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66256" y="0"/>
            <a:ext cx="9540552" cy="7647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Intergenerational equity 08-09/11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237312"/>
            <a:ext cx="9144000" cy="85752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12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n=110 experts, European Forum Alpbach, Austria, EU     Absolute frequencies of categories mentioned in speeches/interviews comprising 48,460  </a:t>
            </a:r>
            <a:endParaRPr lang="en-US" sz="12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688" y="0"/>
            <a:ext cx="9540876" cy="981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Intergenerational Equity as Natural </a:t>
            </a:r>
            <a:r>
              <a:rPr lang="de-AT" sz="3300" dirty="0">
                <a:solidFill>
                  <a:srgbClr val="FCBF14"/>
                </a:solidFill>
                <a:effectLst/>
              </a:rPr>
              <a:t>B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ehavioral </a:t>
            </a:r>
            <a:r>
              <a:rPr lang="de-AT" sz="3300" dirty="0">
                <a:solidFill>
                  <a:srgbClr val="FCBF14"/>
                </a:solidFill>
                <a:effectLst/>
              </a:rPr>
              <a:t>L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aw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42888" y="1028700"/>
            <a:ext cx="9442450" cy="495617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de-AT" dirty="0" smtClean="0"/>
              <a:t>Intergenerational equity </a:t>
            </a:r>
          </a:p>
          <a:p>
            <a:pPr marL="890588" lvl="2" indent="-257175" eaLnBrk="1" hangingPunct="1">
              <a:buFont typeface="Wingdings" panose="05000000000000000000" pitchFamily="2" charset="2"/>
              <a:buChar char="§"/>
              <a:defRPr/>
            </a:pPr>
            <a:r>
              <a:rPr lang="de-AT" sz="2400" dirty="0" smtClean="0">
                <a:solidFill>
                  <a:srgbClr val="FFFF00"/>
                </a:solidFill>
              </a:rPr>
              <a:t>Future</a:t>
            </a:r>
            <a:r>
              <a:rPr lang="de-AT" sz="2400" dirty="0" smtClean="0"/>
              <a:t> at least as </a:t>
            </a:r>
            <a:r>
              <a:rPr lang="de-AT" sz="2400" dirty="0" smtClean="0">
                <a:solidFill>
                  <a:srgbClr val="FFFF00"/>
                </a:solidFill>
              </a:rPr>
              <a:t>favorable standard of living </a:t>
            </a:r>
            <a:r>
              <a:rPr lang="de-AT" sz="2400" dirty="0" smtClean="0"/>
              <a:t>as today</a:t>
            </a:r>
          </a:p>
          <a:p>
            <a:pPr marL="342900" indent="-50800" eaLnBrk="1" hangingPunct="1">
              <a:buFont typeface="Arial" charset="0"/>
              <a:buChar char="•"/>
              <a:defRPr/>
            </a:pPr>
            <a:endParaRPr lang="en-US" sz="2400" dirty="0" smtClean="0"/>
          </a:p>
          <a:p>
            <a:pPr marL="919163" lvl="2" indent="-285750" eaLnBrk="1" hangingPunct="1">
              <a:buFont typeface="Arial" charset="0"/>
              <a:buChar char="•"/>
              <a:defRPr/>
            </a:pPr>
            <a:endParaRPr lang="en-US" sz="700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de-AT" dirty="0" smtClean="0"/>
              <a:t>Intergenerational equity as </a:t>
            </a:r>
            <a:r>
              <a:rPr lang="de-AT" dirty="0" smtClean="0">
                <a:solidFill>
                  <a:srgbClr val="FFFF00"/>
                </a:solidFill>
              </a:rPr>
              <a:t>natural behavioral law </a:t>
            </a:r>
          </a:p>
          <a:p>
            <a:pPr marL="852488" lvl="3" indent="0" eaLnBrk="1" hangingPunct="1">
              <a:buFont typeface="Wingdings 3" panose="05040102010807070707" pitchFamily="18" charset="2"/>
              <a:buNone/>
              <a:defRPr/>
            </a:pPr>
            <a:endParaRPr lang="de-AT" sz="2400" dirty="0" smtClean="0"/>
          </a:p>
          <a:p>
            <a:pPr marL="919163" lvl="2" indent="-285750" eaLnBrk="1" hangingPunct="1">
              <a:buFont typeface="Arial" charset="0"/>
              <a:buChar char="•"/>
              <a:defRPr/>
            </a:pPr>
            <a:endParaRPr lang="en-US" sz="700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/>
          </a:p>
          <a:p>
            <a:pPr marL="852488" lvl="3" indent="0" eaLnBrk="1" hangingPunct="1">
              <a:buFont typeface="Wingdings 3" panose="05040102010807070707" pitchFamily="18" charset="2"/>
              <a:buNone/>
              <a:defRPr/>
            </a:pPr>
            <a:endParaRPr lang="en-US" sz="1400" b="1" dirty="0" smtClean="0"/>
          </a:p>
          <a:p>
            <a:pPr marL="1138238" lvl="3" indent="-285750" eaLnBrk="1" hangingPunct="1">
              <a:buFont typeface="Arial" charset="0"/>
              <a:buChar char="•"/>
              <a:defRPr/>
            </a:pPr>
            <a:endParaRPr lang="de-AT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688" y="0"/>
            <a:ext cx="9540876" cy="981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Intergenerational Equity as Natural </a:t>
            </a:r>
            <a:r>
              <a:rPr lang="de-AT" sz="3300" dirty="0">
                <a:solidFill>
                  <a:srgbClr val="FCBF14"/>
                </a:solidFill>
                <a:effectLst/>
              </a:rPr>
              <a:t>B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ehavioral </a:t>
            </a:r>
            <a:r>
              <a:rPr lang="de-AT" sz="3300" dirty="0">
                <a:solidFill>
                  <a:srgbClr val="FCBF14"/>
                </a:solidFill>
                <a:effectLst/>
              </a:rPr>
              <a:t>L</a:t>
            </a:r>
            <a:r>
              <a:rPr lang="de-AT" sz="3300" dirty="0" smtClean="0">
                <a:solidFill>
                  <a:srgbClr val="FCBF14"/>
                </a:solidFill>
                <a:effectLst/>
              </a:rPr>
              <a:t>aw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42888" y="1028700"/>
            <a:ext cx="9442450" cy="4956175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de-AT" dirty="0" smtClean="0"/>
              <a:t>Intergenerational equity </a:t>
            </a:r>
          </a:p>
          <a:p>
            <a:pPr marL="890588" lvl="2" indent="-257175" eaLnBrk="1" hangingPunct="1">
              <a:buFont typeface="Wingdings" panose="05000000000000000000" pitchFamily="2" charset="2"/>
              <a:buChar char="§"/>
              <a:defRPr/>
            </a:pPr>
            <a:r>
              <a:rPr lang="de-AT" sz="2400" dirty="0" smtClean="0">
                <a:solidFill>
                  <a:srgbClr val="FFFF00"/>
                </a:solidFill>
              </a:rPr>
              <a:t>Future</a:t>
            </a:r>
            <a:r>
              <a:rPr lang="de-AT" sz="2400" dirty="0" smtClean="0"/>
              <a:t> at least as </a:t>
            </a:r>
            <a:r>
              <a:rPr lang="de-AT" sz="2400" dirty="0" smtClean="0">
                <a:solidFill>
                  <a:srgbClr val="FFFF00"/>
                </a:solidFill>
              </a:rPr>
              <a:t>favorable standard of living </a:t>
            </a:r>
            <a:r>
              <a:rPr lang="de-AT" sz="2400" dirty="0" smtClean="0"/>
              <a:t>as today</a:t>
            </a:r>
          </a:p>
          <a:p>
            <a:pPr marL="342900" indent="-50800" eaLnBrk="1" hangingPunct="1">
              <a:buFont typeface="Arial" charset="0"/>
              <a:buChar char="•"/>
              <a:defRPr/>
            </a:pPr>
            <a:endParaRPr lang="en-US" sz="2400" dirty="0" smtClean="0"/>
          </a:p>
          <a:p>
            <a:pPr marL="919163" lvl="2" indent="-285750" eaLnBrk="1" hangingPunct="1">
              <a:buFont typeface="Arial" charset="0"/>
              <a:buChar char="•"/>
              <a:defRPr/>
            </a:pPr>
            <a:endParaRPr lang="en-US" sz="700" dirty="0" smtClean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de-AT" dirty="0" smtClean="0"/>
              <a:t>Intergenerational equity as </a:t>
            </a:r>
            <a:r>
              <a:rPr lang="de-AT" dirty="0" smtClean="0">
                <a:solidFill>
                  <a:srgbClr val="FFFF00"/>
                </a:solidFill>
              </a:rPr>
              <a:t>natural behavioral law </a:t>
            </a:r>
          </a:p>
          <a:p>
            <a:pPr marL="852488" lvl="3" indent="0" eaLnBrk="1" hangingPunct="1">
              <a:buFont typeface="Wingdings 3" panose="05040102010807070707" pitchFamily="18" charset="2"/>
              <a:buNone/>
              <a:defRPr/>
            </a:pPr>
            <a:endParaRPr lang="de-AT" sz="2400" dirty="0" smtClean="0"/>
          </a:p>
          <a:p>
            <a:pPr marL="919163" lvl="2" indent="-285750" eaLnBrk="1" hangingPunct="1">
              <a:buFont typeface="Arial" charset="0"/>
              <a:buChar char="•"/>
              <a:defRPr/>
            </a:pPr>
            <a:endParaRPr lang="en-US" sz="700" dirty="0"/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de-AT" dirty="0" err="1" smtClean="0"/>
              <a:t>Globalization</a:t>
            </a:r>
            <a:r>
              <a:rPr lang="de-AT" dirty="0" smtClean="0"/>
              <a:t>: </a:t>
            </a:r>
            <a:r>
              <a:rPr lang="de-AT" dirty="0" err="1" smtClean="0">
                <a:solidFill>
                  <a:srgbClr val="FFFF00"/>
                </a:solidFill>
              </a:rPr>
              <a:t>Emergent</a:t>
            </a:r>
            <a:r>
              <a:rPr lang="de-AT" dirty="0" smtClean="0">
                <a:solidFill>
                  <a:srgbClr val="FFFF00"/>
                </a:solidFill>
              </a:rPr>
              <a:t> </a:t>
            </a:r>
            <a:r>
              <a:rPr lang="de-AT" dirty="0" err="1" smtClean="0">
                <a:solidFill>
                  <a:srgbClr val="FFFF00"/>
                </a:solidFill>
              </a:rPr>
              <a:t>risks</a:t>
            </a:r>
            <a:endParaRPr lang="de-AT" dirty="0" smtClean="0">
              <a:solidFill>
                <a:srgbClr val="FFFF00"/>
              </a:solidFill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>
              <a:solidFill>
                <a:srgbClr val="FFFF00"/>
              </a:solidFill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de-AT" dirty="0"/>
          </a:p>
          <a:p>
            <a:pPr marL="852488" lvl="3" indent="0" eaLnBrk="1" hangingPunct="1">
              <a:buFont typeface="Wingdings 3" panose="05040102010807070707" pitchFamily="18" charset="2"/>
              <a:buNone/>
              <a:defRPr/>
            </a:pPr>
            <a:endParaRPr lang="en-US" sz="1400" b="1" dirty="0" smtClean="0"/>
          </a:p>
          <a:p>
            <a:pPr marL="1138238" lvl="3" indent="-285750" eaLnBrk="1" hangingPunct="1">
              <a:buFont typeface="Arial" charset="0"/>
              <a:buChar char="•"/>
              <a:defRPr/>
            </a:pPr>
            <a:endParaRPr lang="de-AT" i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6093296"/>
            <a:ext cx="9324528" cy="87431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latin typeface="+mj-lt"/>
              </a:rPr>
              <a:t>Puaschunder</a:t>
            </a:r>
            <a:r>
              <a:rPr lang="en-US" sz="2000" dirty="0">
                <a:latin typeface="+mj-lt"/>
              </a:rPr>
              <a:t>, 2015</a:t>
            </a:r>
            <a:endParaRPr lang="en-US" sz="1900" dirty="0">
              <a:ln w="6350">
                <a:noFill/>
              </a:ln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688" y="0"/>
            <a:ext cx="9540876" cy="981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Social representations of intergenerational equity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4450" y="1052513"/>
            <a:ext cx="9442450" cy="5037137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en-US" altLang="de-DE" smtClean="0">
                <a:solidFill>
                  <a:srgbClr val="FFFF00"/>
                </a:solidFill>
              </a:rPr>
              <a:t>External shocks’ impact </a:t>
            </a:r>
            <a:r>
              <a:rPr lang="en-US" altLang="de-DE" smtClean="0"/>
              <a:t>on society </a:t>
            </a:r>
            <a:endParaRPr lang="de-AT" altLang="de-DE" sz="2400" smtClean="0"/>
          </a:p>
          <a:p>
            <a:pPr marL="1138238" lvl="3" indent="-285750" eaLnBrk="1" hangingPunct="1">
              <a:buFont typeface="Wingdings" panose="05000000000000000000" pitchFamily="2" charset="2"/>
              <a:buChar char="§"/>
            </a:pPr>
            <a:endParaRPr lang="de-AT" altLang="de-DE" smtClean="0"/>
          </a:p>
          <a:p>
            <a:pPr marL="1138238" lvl="3" indent="-285750" eaLnBrk="1" hangingPunct="1">
              <a:buFont typeface="Arial" panose="020B0604020202020204" pitchFamily="34" charset="0"/>
              <a:buChar char="•"/>
            </a:pPr>
            <a:endParaRPr lang="en-US" altLang="de-DE" sz="1400" smtClean="0"/>
          </a:p>
          <a:p>
            <a:pPr marL="1138238" lvl="3" indent="-285750" eaLnBrk="1" hangingPunct="1">
              <a:buFont typeface="Arial" panose="020B0604020202020204" pitchFamily="34" charset="0"/>
              <a:buChar char="•"/>
            </a:pPr>
            <a:endParaRPr lang="de-AT" altLang="de-DE" i="1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3296"/>
            <a:ext cx="8481120" cy="85752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19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Kirchler, 2011; </a:t>
            </a:r>
            <a:r>
              <a:rPr lang="de-AT" sz="19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Moscovici, 1961, 1963, 1984; Puaschunder, 2015</a:t>
            </a:r>
            <a:endParaRPr lang="en-US" sz="19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688" y="0"/>
            <a:ext cx="9540876" cy="981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Social representations of intergenerational equity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4450" y="1052513"/>
            <a:ext cx="9442450" cy="5037137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en-US" altLang="de-DE" smtClean="0">
                <a:solidFill>
                  <a:srgbClr val="FFFF00"/>
                </a:solidFill>
              </a:rPr>
              <a:t>External shocks’ impact </a:t>
            </a:r>
            <a:r>
              <a:rPr lang="en-US" altLang="de-DE" smtClean="0"/>
              <a:t>on society </a:t>
            </a:r>
            <a:endParaRPr lang="de-AT" altLang="de-DE" sz="2400" smtClean="0"/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en-US" altLang="de-DE" smtClean="0">
                <a:solidFill>
                  <a:srgbClr val="FFFF00"/>
                </a:solidFill>
              </a:rPr>
              <a:t>Future conference</a:t>
            </a:r>
            <a:r>
              <a:rPr lang="en-US" altLang="de-DE" smtClean="0"/>
              <a:t>: Justice: Responsibility for Future (2011)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en-US" altLang="de-DE" smtClean="0"/>
              <a:t>                                  (n=110 experts; 48,460 words)</a:t>
            </a:r>
            <a:endParaRPr lang="de-AT" altLang="de-DE" sz="2400" smtClean="0"/>
          </a:p>
          <a:p>
            <a:pPr marL="1138238" lvl="3" indent="-285750" eaLnBrk="1" hangingPunct="1">
              <a:buFont typeface="Wingdings 3" panose="05040102010807070707" pitchFamily="18" charset="2"/>
              <a:buNone/>
            </a:pPr>
            <a:endParaRPr lang="de-AT" altLang="de-DE" sz="700" smtClean="0"/>
          </a:p>
          <a:p>
            <a:pPr marL="1138238" lvl="3" indent="-285750" eaLnBrk="1" hangingPunct="1">
              <a:buFont typeface="Wingdings" panose="05000000000000000000" pitchFamily="2" charset="2"/>
              <a:buChar char="§"/>
            </a:pPr>
            <a:endParaRPr lang="de-AT" altLang="de-DE" smtClean="0"/>
          </a:p>
          <a:p>
            <a:pPr marL="1138238" lvl="3" indent="-285750" eaLnBrk="1" hangingPunct="1">
              <a:buFont typeface="Arial" panose="020B0604020202020204" pitchFamily="34" charset="0"/>
              <a:buChar char="•"/>
            </a:pPr>
            <a:endParaRPr lang="en-US" altLang="de-DE" sz="1400" smtClean="0"/>
          </a:p>
          <a:p>
            <a:pPr marL="1138238" lvl="3" indent="-285750" eaLnBrk="1" hangingPunct="1">
              <a:buFont typeface="Arial" panose="020B0604020202020204" pitchFamily="34" charset="0"/>
              <a:buChar char="•"/>
            </a:pPr>
            <a:endParaRPr lang="de-AT" altLang="de-DE" i="1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3296"/>
            <a:ext cx="8481120" cy="85752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19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Kirchler, 2011; </a:t>
            </a:r>
            <a:r>
              <a:rPr lang="de-AT" sz="19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Moscovici, 1961, 1963, 1984; Puaschunder, 2015</a:t>
            </a:r>
            <a:endParaRPr lang="en-US" sz="19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256" y="0"/>
            <a:ext cx="9540552" cy="980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300" dirty="0" smtClean="0">
                <a:solidFill>
                  <a:srgbClr val="FCBF14"/>
                </a:solidFill>
                <a:effectLst/>
              </a:rPr>
              <a:t>Social representations of intergenerational equity</a:t>
            </a:r>
            <a:endParaRPr lang="en-US" sz="3300" dirty="0">
              <a:solidFill>
                <a:srgbClr val="FCBF14"/>
              </a:solidFill>
              <a:effectLst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4450" y="1052513"/>
            <a:ext cx="9442450" cy="5037137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en-US" altLang="de-DE" smtClean="0">
                <a:solidFill>
                  <a:srgbClr val="FFFF00"/>
                </a:solidFill>
              </a:rPr>
              <a:t>External shocks’ impact </a:t>
            </a:r>
            <a:r>
              <a:rPr lang="en-US" altLang="de-DE" smtClean="0"/>
              <a:t>on society </a:t>
            </a:r>
            <a:endParaRPr lang="de-AT" altLang="de-DE" sz="2400" smtClean="0"/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en-US" altLang="de-DE" smtClean="0">
                <a:solidFill>
                  <a:srgbClr val="FFFF00"/>
                </a:solidFill>
              </a:rPr>
              <a:t>Future conference</a:t>
            </a:r>
            <a:r>
              <a:rPr lang="en-US" altLang="de-DE" smtClean="0"/>
              <a:t>: Current intergenerational equity </a:t>
            </a:r>
          </a:p>
          <a:p>
            <a:pPr marL="82550" indent="0" eaLnBrk="1" hangingPunct="1">
              <a:buFont typeface="Wingdings 2" panose="05020102010507070707" pitchFamily="18" charset="2"/>
              <a:buNone/>
            </a:pPr>
            <a:r>
              <a:rPr lang="en-US" altLang="de-DE" smtClean="0"/>
              <a:t>                                   constraints (n=110 experts; 48,460 words)</a:t>
            </a:r>
            <a:endParaRPr lang="de-AT" altLang="de-DE" sz="2400" smtClean="0"/>
          </a:p>
          <a:p>
            <a:pPr marL="1138238" lvl="3" indent="-285750" eaLnBrk="1" hangingPunct="1">
              <a:buFont typeface="Wingdings 3" panose="05040102010807070707" pitchFamily="18" charset="2"/>
              <a:buNone/>
            </a:pPr>
            <a:endParaRPr lang="de-AT" altLang="de-DE" sz="700" smtClean="0"/>
          </a:p>
          <a:p>
            <a:pPr marL="1138238" lvl="3" indent="-285750" eaLnBrk="1" hangingPunct="1">
              <a:buFont typeface="Wingdings" panose="05000000000000000000" pitchFamily="2" charset="2"/>
              <a:buChar char="§"/>
            </a:pPr>
            <a:endParaRPr lang="de-AT" altLang="de-DE" smtClean="0"/>
          </a:p>
          <a:p>
            <a:pPr marL="1138238" lvl="3" indent="-285750" eaLnBrk="1" hangingPunct="1">
              <a:buFont typeface="Arial" panose="020B0604020202020204" pitchFamily="34" charset="0"/>
              <a:buChar char="•"/>
            </a:pPr>
            <a:endParaRPr lang="en-US" altLang="de-DE" sz="1400" smtClean="0"/>
          </a:p>
          <a:p>
            <a:pPr marL="1138238" lvl="3" indent="-285750" eaLnBrk="1" hangingPunct="1">
              <a:buFont typeface="Arial" panose="020B0604020202020204" pitchFamily="34" charset="0"/>
              <a:buChar char="•"/>
            </a:pPr>
            <a:endParaRPr lang="de-AT" altLang="de-DE" i="1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3296"/>
            <a:ext cx="8481120" cy="85752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19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Kirchler, 2011; </a:t>
            </a:r>
            <a:r>
              <a:rPr lang="de-AT" sz="19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Moscovici, 1961, 1963, 1984; Puaschunder, 2012</a:t>
            </a:r>
            <a:endParaRPr lang="en-US" sz="19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25" y="2805113"/>
            <a:ext cx="8982075" cy="369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What do you think about ‘Intergenerational Equity’?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75000"/>
            <a:ext cx="897096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1028</Words>
  <Application>Microsoft Office PowerPoint</Application>
  <PresentationFormat>On-screen Show (4:3)</PresentationFormat>
  <Paragraphs>392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Wingdings 2</vt:lpstr>
      <vt:lpstr>Wingdings</vt:lpstr>
      <vt:lpstr>Wingdings 3</vt:lpstr>
      <vt:lpstr>Apex</vt:lpstr>
      <vt:lpstr>PowerPoint Presentation</vt:lpstr>
      <vt:lpstr>  Global  responsible  intergenerational  leadership</vt:lpstr>
      <vt:lpstr>PowerPoint Presentation</vt:lpstr>
      <vt:lpstr>Intergenerational Equity as Natural Behavioral Law</vt:lpstr>
      <vt:lpstr>Intergenerational Equity as Natural Behavioral Law</vt:lpstr>
      <vt:lpstr>Intergenerational Equity as Natural Behavioral Law</vt:lpstr>
      <vt:lpstr>Social representations of intergenerational equity</vt:lpstr>
      <vt:lpstr>Social representations of intergenerational equity</vt:lpstr>
      <vt:lpstr>Social representations of intergenerational equity</vt:lpstr>
      <vt:lpstr>PowerPoint Presentation</vt:lpstr>
      <vt:lpstr>PowerPoint Presentation</vt:lpstr>
      <vt:lpstr>PowerPoint Presentation</vt:lpstr>
      <vt:lpstr>PowerPoint Presentation</vt:lpstr>
      <vt:lpstr>Social representations of intergenerational equity</vt:lpstr>
      <vt:lpstr>Current intergenerational equity constraints </vt:lpstr>
      <vt:lpstr>Intergenerational imbalances – Solution</vt:lpstr>
      <vt:lpstr>    Mapping Climate Justice</vt:lpstr>
      <vt:lpstr>Mapping Climate Justice - Maps</vt:lpstr>
      <vt:lpstr>Mapping Climate Justice</vt:lpstr>
      <vt:lpstr>Mapping Climate Justice</vt:lpstr>
      <vt:lpstr>Climate change winners and losers web</vt:lpstr>
      <vt:lpstr>Climate change benefits</vt:lpstr>
      <vt:lpstr>Climate change winners</vt:lpstr>
      <vt:lpstr>Climate change winners per capita</vt:lpstr>
      <vt:lpstr>Climate change losers</vt:lpstr>
      <vt:lpstr>Climate change losses per capita</vt:lpstr>
      <vt:lpstr>Climate gain loss perspective emission connection</vt:lpstr>
      <vt:lpstr>Climate change benefits transfers</vt:lpstr>
      <vt:lpstr>Climate change benefits transfers</vt:lpstr>
      <vt:lpstr>Transfer grantors weighted per GDP/inhabitant</vt:lpstr>
      <vt:lpstr>Transfer beneficiaries weighted per GDP/inhabitant</vt:lpstr>
      <vt:lpstr>Climate change grantors and beneficiaries</vt:lpstr>
      <vt:lpstr>Human capital &amp; Finance streams: Migration</vt:lpstr>
      <vt:lpstr>Human capital &amp; Finance streams:  Foreign Direct Investment</vt:lpstr>
      <vt:lpstr> An inquiry into the nature and causes of  Climate Wealth of Nations</vt:lpstr>
      <vt:lpstr>Climate Wealth of Nations: Climate Flexibility</vt:lpstr>
      <vt:lpstr> An inquiry into the nature and causes of  Climate Wealth of Nations</vt:lpstr>
      <vt:lpstr>Human capital &amp; Finance streams: Migration</vt:lpstr>
      <vt:lpstr>Mapping Climate Justice</vt:lpstr>
      <vt:lpstr>Intergenerational equity 08-09/11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 M. Puaschunder</dc:title>
  <dc:creator>Your User Name</dc:creator>
  <cp:lastModifiedBy>Smith, Robert</cp:lastModifiedBy>
  <cp:revision>1509</cp:revision>
  <cp:lastPrinted>2017-10-05T03:11:27Z</cp:lastPrinted>
  <dcterms:created xsi:type="dcterms:W3CDTF">2011-02-19T13:53:11Z</dcterms:created>
  <dcterms:modified xsi:type="dcterms:W3CDTF">2019-04-23T13:15:49Z</dcterms:modified>
</cp:coreProperties>
</file>