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62" r:id="rId2"/>
    <p:sldId id="277" r:id="rId3"/>
    <p:sldId id="266" r:id="rId4"/>
    <p:sldId id="295" r:id="rId5"/>
    <p:sldId id="267" r:id="rId6"/>
    <p:sldId id="268" r:id="rId7"/>
    <p:sldId id="284" r:id="rId8"/>
    <p:sldId id="279" r:id="rId9"/>
    <p:sldId id="280" r:id="rId10"/>
    <p:sldId id="281" r:id="rId11"/>
    <p:sldId id="285" r:id="rId12"/>
    <p:sldId id="287" r:id="rId13"/>
    <p:sldId id="273" r:id="rId14"/>
    <p:sldId id="274" r:id="rId15"/>
    <p:sldId id="288" r:id="rId16"/>
    <p:sldId id="257" r:id="rId17"/>
    <p:sldId id="264" r:id="rId18"/>
    <p:sldId id="258" r:id="rId19"/>
    <p:sldId id="259" r:id="rId20"/>
    <p:sldId id="260" r:id="rId21"/>
    <p:sldId id="265" r:id="rId22"/>
    <p:sldId id="275" r:id="rId23"/>
    <p:sldId id="270" r:id="rId24"/>
    <p:sldId id="271" r:id="rId25"/>
    <p:sldId id="290" r:id="rId26"/>
    <p:sldId id="292" r:id="rId27"/>
    <p:sldId id="26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224EE6"/>
    <a:srgbClr val="2252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45"/>
    <p:restoredTop sz="94637"/>
  </p:normalViewPr>
  <p:slideViewPr>
    <p:cSldViewPr snapToGrid="0" snapToObjects="1">
      <p:cViewPr varScale="1">
        <p:scale>
          <a:sx n="85" d="100"/>
          <a:sy n="85" d="100"/>
        </p:scale>
        <p:origin x="58" y="16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9762D1-5F7B-8847-B43B-CC69340C6FAF}" type="datetimeFigureOut">
              <a:rPr lang="en-US" smtClean="0"/>
              <a:t>4/23/2019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E9A8FD-835A-3940-BDC0-68EB330CC9D9}" type="slidenum">
              <a:rPr lang="en-US" smtClean="0"/>
              <a:t>‹#›</a:t>
            </a:fld>
            <a:endParaRPr lang="en-US"/>
          </a:p>
        </p:txBody>
      </p:sp>
    </p:spTree>
    <p:extLst>
      <p:ext uri="{BB962C8B-B14F-4D97-AF65-F5344CB8AC3E}">
        <p14:creationId xmlns:p14="http://schemas.microsoft.com/office/powerpoint/2010/main" val="624209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BF5BD1-389F-40F6-80F5-5C769B8302A9}" type="slidenum">
              <a:rPr lang="en-US" smtClean="0"/>
              <a:t>1</a:t>
            </a:fld>
            <a:endParaRPr lang="en-US"/>
          </a:p>
        </p:txBody>
      </p:sp>
    </p:spTree>
    <p:extLst>
      <p:ext uri="{BB962C8B-B14F-4D97-AF65-F5344CB8AC3E}">
        <p14:creationId xmlns:p14="http://schemas.microsoft.com/office/powerpoint/2010/main" val="2102985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0F7018-9C77-416A-A567-EED7A80EB239}" type="slidenum">
              <a:rPr lang="en-US" smtClean="0"/>
              <a:pPr/>
              <a:t>4</a:t>
            </a:fld>
            <a:endParaRPr lang="en-US"/>
          </a:p>
        </p:txBody>
      </p:sp>
    </p:spTree>
    <p:extLst>
      <p:ext uri="{BB962C8B-B14F-4D97-AF65-F5344CB8AC3E}">
        <p14:creationId xmlns:p14="http://schemas.microsoft.com/office/powerpoint/2010/main" val="156874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E9A8FD-835A-3940-BDC0-68EB330CC9D9}" type="slidenum">
              <a:rPr lang="en-US" smtClean="0"/>
              <a:t>22</a:t>
            </a:fld>
            <a:endParaRPr lang="en-US"/>
          </a:p>
        </p:txBody>
      </p:sp>
    </p:spTree>
    <p:extLst>
      <p:ext uri="{BB962C8B-B14F-4D97-AF65-F5344CB8AC3E}">
        <p14:creationId xmlns:p14="http://schemas.microsoft.com/office/powerpoint/2010/main" val="1845433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72094-8FD6-DC44-A075-58DFD8E116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E1A7D24-A9E9-3348-B97B-8864F17739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28733ED-34CD-A447-AFD6-36BE8EA7F65D}"/>
              </a:ext>
            </a:extLst>
          </p:cNvPr>
          <p:cNvSpPr>
            <a:spLocks noGrp="1"/>
          </p:cNvSpPr>
          <p:nvPr>
            <p:ph type="dt" sz="half" idx="10"/>
          </p:nvPr>
        </p:nvSpPr>
        <p:spPr/>
        <p:txBody>
          <a:bodyPr/>
          <a:lstStyle/>
          <a:p>
            <a:fld id="{F687B546-4844-D74C-BBC7-0F50F945F261}" type="datetimeFigureOut">
              <a:rPr lang="en-US" smtClean="0"/>
              <a:t>4/23/2019</a:t>
            </a:fld>
            <a:endParaRPr lang="en-US"/>
          </a:p>
        </p:txBody>
      </p:sp>
      <p:sp>
        <p:nvSpPr>
          <p:cNvPr id="5" name="Footer Placeholder 4">
            <a:extLst>
              <a:ext uri="{FF2B5EF4-FFF2-40B4-BE49-F238E27FC236}">
                <a16:creationId xmlns:a16="http://schemas.microsoft.com/office/drawing/2014/main" id="{683B624F-51FE-7C46-AEA0-C9DB23214E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EAA2E6-609A-D545-8894-07AAEDF5E896}"/>
              </a:ext>
            </a:extLst>
          </p:cNvPr>
          <p:cNvSpPr>
            <a:spLocks noGrp="1"/>
          </p:cNvSpPr>
          <p:nvPr>
            <p:ph type="sldNum" sz="quarter" idx="12"/>
          </p:nvPr>
        </p:nvSpPr>
        <p:spPr/>
        <p:txBody>
          <a:bodyPr/>
          <a:lstStyle/>
          <a:p>
            <a:fld id="{F069BC95-39AF-164D-8994-EEECE1058C34}" type="slidenum">
              <a:rPr lang="en-US" smtClean="0"/>
              <a:t>‹#›</a:t>
            </a:fld>
            <a:endParaRPr lang="en-US"/>
          </a:p>
        </p:txBody>
      </p:sp>
    </p:spTree>
    <p:extLst>
      <p:ext uri="{BB962C8B-B14F-4D97-AF65-F5344CB8AC3E}">
        <p14:creationId xmlns:p14="http://schemas.microsoft.com/office/powerpoint/2010/main" val="2583471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0CC77-3239-1443-B215-7095D851FC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23E390-45F2-6443-8C29-790F17FFF6F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1B20B9-E204-6F4B-BEF7-492135940BB2}"/>
              </a:ext>
            </a:extLst>
          </p:cNvPr>
          <p:cNvSpPr>
            <a:spLocks noGrp="1"/>
          </p:cNvSpPr>
          <p:nvPr>
            <p:ph type="dt" sz="half" idx="10"/>
          </p:nvPr>
        </p:nvSpPr>
        <p:spPr/>
        <p:txBody>
          <a:bodyPr/>
          <a:lstStyle/>
          <a:p>
            <a:fld id="{F687B546-4844-D74C-BBC7-0F50F945F261}" type="datetimeFigureOut">
              <a:rPr lang="en-US" smtClean="0"/>
              <a:t>4/23/2019</a:t>
            </a:fld>
            <a:endParaRPr lang="en-US"/>
          </a:p>
        </p:txBody>
      </p:sp>
      <p:sp>
        <p:nvSpPr>
          <p:cNvPr id="5" name="Footer Placeholder 4">
            <a:extLst>
              <a:ext uri="{FF2B5EF4-FFF2-40B4-BE49-F238E27FC236}">
                <a16:creationId xmlns:a16="http://schemas.microsoft.com/office/drawing/2014/main" id="{E4D52FF1-2046-A647-B925-09AE2B816D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180CB4-3A66-954E-B87C-A8FB47FE982A}"/>
              </a:ext>
            </a:extLst>
          </p:cNvPr>
          <p:cNvSpPr>
            <a:spLocks noGrp="1"/>
          </p:cNvSpPr>
          <p:nvPr>
            <p:ph type="sldNum" sz="quarter" idx="12"/>
          </p:nvPr>
        </p:nvSpPr>
        <p:spPr/>
        <p:txBody>
          <a:bodyPr/>
          <a:lstStyle/>
          <a:p>
            <a:fld id="{F069BC95-39AF-164D-8994-EEECE1058C34}" type="slidenum">
              <a:rPr lang="en-US" smtClean="0"/>
              <a:t>‹#›</a:t>
            </a:fld>
            <a:endParaRPr lang="en-US"/>
          </a:p>
        </p:txBody>
      </p:sp>
    </p:spTree>
    <p:extLst>
      <p:ext uri="{BB962C8B-B14F-4D97-AF65-F5344CB8AC3E}">
        <p14:creationId xmlns:p14="http://schemas.microsoft.com/office/powerpoint/2010/main" val="1536969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098AB3-53C2-984F-8BE3-2B7150039E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1725BC-FFAC-A447-943C-FE1A99143E6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D560AF-6E94-E448-952B-DF9BF351B08D}"/>
              </a:ext>
            </a:extLst>
          </p:cNvPr>
          <p:cNvSpPr>
            <a:spLocks noGrp="1"/>
          </p:cNvSpPr>
          <p:nvPr>
            <p:ph type="dt" sz="half" idx="10"/>
          </p:nvPr>
        </p:nvSpPr>
        <p:spPr/>
        <p:txBody>
          <a:bodyPr/>
          <a:lstStyle/>
          <a:p>
            <a:fld id="{F687B546-4844-D74C-BBC7-0F50F945F261}" type="datetimeFigureOut">
              <a:rPr lang="en-US" smtClean="0"/>
              <a:t>4/23/2019</a:t>
            </a:fld>
            <a:endParaRPr lang="en-US"/>
          </a:p>
        </p:txBody>
      </p:sp>
      <p:sp>
        <p:nvSpPr>
          <p:cNvPr id="5" name="Footer Placeholder 4">
            <a:extLst>
              <a:ext uri="{FF2B5EF4-FFF2-40B4-BE49-F238E27FC236}">
                <a16:creationId xmlns:a16="http://schemas.microsoft.com/office/drawing/2014/main" id="{CEF2093E-3EEF-6848-B839-E9EEB38820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FDF87-9F24-B944-A576-AE0B1D386A68}"/>
              </a:ext>
            </a:extLst>
          </p:cNvPr>
          <p:cNvSpPr>
            <a:spLocks noGrp="1"/>
          </p:cNvSpPr>
          <p:nvPr>
            <p:ph type="sldNum" sz="quarter" idx="12"/>
          </p:nvPr>
        </p:nvSpPr>
        <p:spPr/>
        <p:txBody>
          <a:bodyPr/>
          <a:lstStyle/>
          <a:p>
            <a:fld id="{F069BC95-39AF-164D-8994-EEECE1058C34}" type="slidenum">
              <a:rPr lang="en-US" smtClean="0"/>
              <a:t>‹#›</a:t>
            </a:fld>
            <a:endParaRPr lang="en-US"/>
          </a:p>
        </p:txBody>
      </p:sp>
    </p:spTree>
    <p:extLst>
      <p:ext uri="{BB962C8B-B14F-4D97-AF65-F5344CB8AC3E}">
        <p14:creationId xmlns:p14="http://schemas.microsoft.com/office/powerpoint/2010/main" val="160474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5BF64-11B7-F043-87E6-2889031182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9245B5-6EDF-894D-A83C-12B8F54CCCD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F0182F-ADF7-F74A-A55D-BF4A9A6EB8E4}"/>
              </a:ext>
            </a:extLst>
          </p:cNvPr>
          <p:cNvSpPr>
            <a:spLocks noGrp="1"/>
          </p:cNvSpPr>
          <p:nvPr>
            <p:ph type="dt" sz="half" idx="10"/>
          </p:nvPr>
        </p:nvSpPr>
        <p:spPr/>
        <p:txBody>
          <a:bodyPr/>
          <a:lstStyle/>
          <a:p>
            <a:fld id="{F687B546-4844-D74C-BBC7-0F50F945F261}" type="datetimeFigureOut">
              <a:rPr lang="en-US" smtClean="0"/>
              <a:t>4/23/2019</a:t>
            </a:fld>
            <a:endParaRPr lang="en-US"/>
          </a:p>
        </p:txBody>
      </p:sp>
      <p:sp>
        <p:nvSpPr>
          <p:cNvPr id="5" name="Footer Placeholder 4">
            <a:extLst>
              <a:ext uri="{FF2B5EF4-FFF2-40B4-BE49-F238E27FC236}">
                <a16:creationId xmlns:a16="http://schemas.microsoft.com/office/drawing/2014/main" id="{7282A50A-1BD1-B245-BB6E-7A8DC895A5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FD67A5-0B1E-6047-93B8-997496020394}"/>
              </a:ext>
            </a:extLst>
          </p:cNvPr>
          <p:cNvSpPr>
            <a:spLocks noGrp="1"/>
          </p:cNvSpPr>
          <p:nvPr>
            <p:ph type="sldNum" sz="quarter" idx="12"/>
          </p:nvPr>
        </p:nvSpPr>
        <p:spPr/>
        <p:txBody>
          <a:bodyPr/>
          <a:lstStyle/>
          <a:p>
            <a:fld id="{F069BC95-39AF-164D-8994-EEECE1058C34}" type="slidenum">
              <a:rPr lang="en-US" smtClean="0"/>
              <a:t>‹#›</a:t>
            </a:fld>
            <a:endParaRPr lang="en-US"/>
          </a:p>
        </p:txBody>
      </p:sp>
    </p:spTree>
    <p:extLst>
      <p:ext uri="{BB962C8B-B14F-4D97-AF65-F5344CB8AC3E}">
        <p14:creationId xmlns:p14="http://schemas.microsoft.com/office/powerpoint/2010/main" val="3472727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550D0-B724-E147-BCE8-DAC534A56E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3585904-8396-CC43-87C3-F3DBCCBC41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DF3385B-32C6-C343-A44E-4FD728A83656}"/>
              </a:ext>
            </a:extLst>
          </p:cNvPr>
          <p:cNvSpPr>
            <a:spLocks noGrp="1"/>
          </p:cNvSpPr>
          <p:nvPr>
            <p:ph type="dt" sz="half" idx="10"/>
          </p:nvPr>
        </p:nvSpPr>
        <p:spPr/>
        <p:txBody>
          <a:bodyPr/>
          <a:lstStyle/>
          <a:p>
            <a:fld id="{F687B546-4844-D74C-BBC7-0F50F945F261}" type="datetimeFigureOut">
              <a:rPr lang="en-US" smtClean="0"/>
              <a:t>4/23/2019</a:t>
            </a:fld>
            <a:endParaRPr lang="en-US"/>
          </a:p>
        </p:txBody>
      </p:sp>
      <p:sp>
        <p:nvSpPr>
          <p:cNvPr id="5" name="Footer Placeholder 4">
            <a:extLst>
              <a:ext uri="{FF2B5EF4-FFF2-40B4-BE49-F238E27FC236}">
                <a16:creationId xmlns:a16="http://schemas.microsoft.com/office/drawing/2014/main" id="{4DC63A11-3231-2844-AEF0-1454BEEDFB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163F15-0EB3-524C-8396-CB4B7F1AB149}"/>
              </a:ext>
            </a:extLst>
          </p:cNvPr>
          <p:cNvSpPr>
            <a:spLocks noGrp="1"/>
          </p:cNvSpPr>
          <p:nvPr>
            <p:ph type="sldNum" sz="quarter" idx="12"/>
          </p:nvPr>
        </p:nvSpPr>
        <p:spPr/>
        <p:txBody>
          <a:bodyPr/>
          <a:lstStyle/>
          <a:p>
            <a:fld id="{F069BC95-39AF-164D-8994-EEECE1058C34}" type="slidenum">
              <a:rPr lang="en-US" smtClean="0"/>
              <a:t>‹#›</a:t>
            </a:fld>
            <a:endParaRPr lang="en-US"/>
          </a:p>
        </p:txBody>
      </p:sp>
    </p:spTree>
    <p:extLst>
      <p:ext uri="{BB962C8B-B14F-4D97-AF65-F5344CB8AC3E}">
        <p14:creationId xmlns:p14="http://schemas.microsoft.com/office/powerpoint/2010/main" val="2840877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62367-F6EC-444A-A88E-8C4F19C6C7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3E89F2-B722-6C47-98A3-D20DCC17378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E6C19F-03D8-D54E-BBA2-C94AE12636F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D102D12-FEE4-0444-82A5-8D1BBB51AB94}"/>
              </a:ext>
            </a:extLst>
          </p:cNvPr>
          <p:cNvSpPr>
            <a:spLocks noGrp="1"/>
          </p:cNvSpPr>
          <p:nvPr>
            <p:ph type="dt" sz="half" idx="10"/>
          </p:nvPr>
        </p:nvSpPr>
        <p:spPr/>
        <p:txBody>
          <a:bodyPr/>
          <a:lstStyle/>
          <a:p>
            <a:fld id="{F687B546-4844-D74C-BBC7-0F50F945F261}" type="datetimeFigureOut">
              <a:rPr lang="en-US" smtClean="0"/>
              <a:t>4/23/2019</a:t>
            </a:fld>
            <a:endParaRPr lang="en-US"/>
          </a:p>
        </p:txBody>
      </p:sp>
      <p:sp>
        <p:nvSpPr>
          <p:cNvPr id="6" name="Footer Placeholder 5">
            <a:extLst>
              <a:ext uri="{FF2B5EF4-FFF2-40B4-BE49-F238E27FC236}">
                <a16:creationId xmlns:a16="http://schemas.microsoft.com/office/drawing/2014/main" id="{D5C5882E-BA00-7D4C-A429-9B3055F905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A07EBD-2F2E-2A45-AD24-05F3BFAA8D02}"/>
              </a:ext>
            </a:extLst>
          </p:cNvPr>
          <p:cNvSpPr>
            <a:spLocks noGrp="1"/>
          </p:cNvSpPr>
          <p:nvPr>
            <p:ph type="sldNum" sz="quarter" idx="12"/>
          </p:nvPr>
        </p:nvSpPr>
        <p:spPr/>
        <p:txBody>
          <a:bodyPr/>
          <a:lstStyle/>
          <a:p>
            <a:fld id="{F069BC95-39AF-164D-8994-EEECE1058C34}" type="slidenum">
              <a:rPr lang="en-US" smtClean="0"/>
              <a:t>‹#›</a:t>
            </a:fld>
            <a:endParaRPr lang="en-US"/>
          </a:p>
        </p:txBody>
      </p:sp>
    </p:spTree>
    <p:extLst>
      <p:ext uri="{BB962C8B-B14F-4D97-AF65-F5344CB8AC3E}">
        <p14:creationId xmlns:p14="http://schemas.microsoft.com/office/powerpoint/2010/main" val="2691685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05378-3FF4-174F-B16C-A0464D71AD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573733-8114-6640-9260-D2752D578B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8FBDF01-31CF-BB43-86D4-18434BC77A3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B699E0-4BF3-E947-BF9C-B3791FB8F9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F908105-0EC7-4C42-A00B-4FC39EBC800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5A9F0A2-8D53-2140-9107-DED75F837E95}"/>
              </a:ext>
            </a:extLst>
          </p:cNvPr>
          <p:cNvSpPr>
            <a:spLocks noGrp="1"/>
          </p:cNvSpPr>
          <p:nvPr>
            <p:ph type="dt" sz="half" idx="10"/>
          </p:nvPr>
        </p:nvSpPr>
        <p:spPr/>
        <p:txBody>
          <a:bodyPr/>
          <a:lstStyle/>
          <a:p>
            <a:fld id="{F687B546-4844-D74C-BBC7-0F50F945F261}" type="datetimeFigureOut">
              <a:rPr lang="en-US" smtClean="0"/>
              <a:t>4/23/2019</a:t>
            </a:fld>
            <a:endParaRPr lang="en-US"/>
          </a:p>
        </p:txBody>
      </p:sp>
      <p:sp>
        <p:nvSpPr>
          <p:cNvPr id="8" name="Footer Placeholder 7">
            <a:extLst>
              <a:ext uri="{FF2B5EF4-FFF2-40B4-BE49-F238E27FC236}">
                <a16:creationId xmlns:a16="http://schemas.microsoft.com/office/drawing/2014/main" id="{A3A37329-CB07-DF45-8A1E-CFDF204D225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1A12692-5EFE-A440-BD31-0B734671CB57}"/>
              </a:ext>
            </a:extLst>
          </p:cNvPr>
          <p:cNvSpPr>
            <a:spLocks noGrp="1"/>
          </p:cNvSpPr>
          <p:nvPr>
            <p:ph type="sldNum" sz="quarter" idx="12"/>
          </p:nvPr>
        </p:nvSpPr>
        <p:spPr/>
        <p:txBody>
          <a:bodyPr/>
          <a:lstStyle/>
          <a:p>
            <a:fld id="{F069BC95-39AF-164D-8994-EEECE1058C34}" type="slidenum">
              <a:rPr lang="en-US" smtClean="0"/>
              <a:t>‹#›</a:t>
            </a:fld>
            <a:endParaRPr lang="en-US"/>
          </a:p>
        </p:txBody>
      </p:sp>
    </p:spTree>
    <p:extLst>
      <p:ext uri="{BB962C8B-B14F-4D97-AF65-F5344CB8AC3E}">
        <p14:creationId xmlns:p14="http://schemas.microsoft.com/office/powerpoint/2010/main" val="3052997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47BE3-8425-6347-9739-6DCDBA842E3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63EC30-642B-064D-9833-9EA908BB1516}"/>
              </a:ext>
            </a:extLst>
          </p:cNvPr>
          <p:cNvSpPr>
            <a:spLocks noGrp="1"/>
          </p:cNvSpPr>
          <p:nvPr>
            <p:ph type="dt" sz="half" idx="10"/>
          </p:nvPr>
        </p:nvSpPr>
        <p:spPr/>
        <p:txBody>
          <a:bodyPr/>
          <a:lstStyle/>
          <a:p>
            <a:fld id="{F687B546-4844-D74C-BBC7-0F50F945F261}" type="datetimeFigureOut">
              <a:rPr lang="en-US" smtClean="0"/>
              <a:t>4/23/2019</a:t>
            </a:fld>
            <a:endParaRPr lang="en-US"/>
          </a:p>
        </p:txBody>
      </p:sp>
      <p:sp>
        <p:nvSpPr>
          <p:cNvPr id="4" name="Footer Placeholder 3">
            <a:extLst>
              <a:ext uri="{FF2B5EF4-FFF2-40B4-BE49-F238E27FC236}">
                <a16:creationId xmlns:a16="http://schemas.microsoft.com/office/drawing/2014/main" id="{4DD6EEFA-52A6-F947-BDE0-1F4F85CC0BB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4395DB1-6117-5942-B297-1A9F24A14C42}"/>
              </a:ext>
            </a:extLst>
          </p:cNvPr>
          <p:cNvSpPr>
            <a:spLocks noGrp="1"/>
          </p:cNvSpPr>
          <p:nvPr>
            <p:ph type="sldNum" sz="quarter" idx="12"/>
          </p:nvPr>
        </p:nvSpPr>
        <p:spPr/>
        <p:txBody>
          <a:bodyPr/>
          <a:lstStyle/>
          <a:p>
            <a:fld id="{F069BC95-39AF-164D-8994-EEECE1058C34}" type="slidenum">
              <a:rPr lang="en-US" smtClean="0"/>
              <a:t>‹#›</a:t>
            </a:fld>
            <a:endParaRPr lang="en-US"/>
          </a:p>
        </p:txBody>
      </p:sp>
    </p:spTree>
    <p:extLst>
      <p:ext uri="{BB962C8B-B14F-4D97-AF65-F5344CB8AC3E}">
        <p14:creationId xmlns:p14="http://schemas.microsoft.com/office/powerpoint/2010/main" val="3320550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E1DB21-A356-A04A-9918-E6E8996F826E}"/>
              </a:ext>
            </a:extLst>
          </p:cNvPr>
          <p:cNvSpPr>
            <a:spLocks noGrp="1"/>
          </p:cNvSpPr>
          <p:nvPr>
            <p:ph type="dt" sz="half" idx="10"/>
          </p:nvPr>
        </p:nvSpPr>
        <p:spPr/>
        <p:txBody>
          <a:bodyPr/>
          <a:lstStyle/>
          <a:p>
            <a:fld id="{F687B546-4844-D74C-BBC7-0F50F945F261}" type="datetimeFigureOut">
              <a:rPr lang="en-US" smtClean="0"/>
              <a:t>4/23/2019</a:t>
            </a:fld>
            <a:endParaRPr lang="en-US"/>
          </a:p>
        </p:txBody>
      </p:sp>
      <p:sp>
        <p:nvSpPr>
          <p:cNvPr id="3" name="Footer Placeholder 2">
            <a:extLst>
              <a:ext uri="{FF2B5EF4-FFF2-40B4-BE49-F238E27FC236}">
                <a16:creationId xmlns:a16="http://schemas.microsoft.com/office/drawing/2014/main" id="{72E55678-AA20-8F4B-B2C2-9644749F82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874CC44-6B00-F045-B3DB-398A1612716A}"/>
              </a:ext>
            </a:extLst>
          </p:cNvPr>
          <p:cNvSpPr>
            <a:spLocks noGrp="1"/>
          </p:cNvSpPr>
          <p:nvPr>
            <p:ph type="sldNum" sz="quarter" idx="12"/>
          </p:nvPr>
        </p:nvSpPr>
        <p:spPr/>
        <p:txBody>
          <a:bodyPr/>
          <a:lstStyle/>
          <a:p>
            <a:fld id="{F069BC95-39AF-164D-8994-EEECE1058C34}" type="slidenum">
              <a:rPr lang="en-US" smtClean="0"/>
              <a:t>‹#›</a:t>
            </a:fld>
            <a:endParaRPr lang="en-US"/>
          </a:p>
        </p:txBody>
      </p:sp>
    </p:spTree>
    <p:extLst>
      <p:ext uri="{BB962C8B-B14F-4D97-AF65-F5344CB8AC3E}">
        <p14:creationId xmlns:p14="http://schemas.microsoft.com/office/powerpoint/2010/main" val="2318044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B4876-F097-1047-AB2B-6B253007E2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8530528-A709-2341-84E4-E38C2343A2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221C827-0306-A842-A773-0DEB175F94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E7527F9-BBD8-844F-AF4D-6504A685D2CD}"/>
              </a:ext>
            </a:extLst>
          </p:cNvPr>
          <p:cNvSpPr>
            <a:spLocks noGrp="1"/>
          </p:cNvSpPr>
          <p:nvPr>
            <p:ph type="dt" sz="half" idx="10"/>
          </p:nvPr>
        </p:nvSpPr>
        <p:spPr/>
        <p:txBody>
          <a:bodyPr/>
          <a:lstStyle/>
          <a:p>
            <a:fld id="{F687B546-4844-D74C-BBC7-0F50F945F261}" type="datetimeFigureOut">
              <a:rPr lang="en-US" smtClean="0"/>
              <a:t>4/23/2019</a:t>
            </a:fld>
            <a:endParaRPr lang="en-US"/>
          </a:p>
        </p:txBody>
      </p:sp>
      <p:sp>
        <p:nvSpPr>
          <p:cNvPr id="6" name="Footer Placeholder 5">
            <a:extLst>
              <a:ext uri="{FF2B5EF4-FFF2-40B4-BE49-F238E27FC236}">
                <a16:creationId xmlns:a16="http://schemas.microsoft.com/office/drawing/2014/main" id="{26818D10-1DE5-C240-A420-0317BD9902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B0B668-0B18-F34C-BA45-DFCB93CA4365}"/>
              </a:ext>
            </a:extLst>
          </p:cNvPr>
          <p:cNvSpPr>
            <a:spLocks noGrp="1"/>
          </p:cNvSpPr>
          <p:nvPr>
            <p:ph type="sldNum" sz="quarter" idx="12"/>
          </p:nvPr>
        </p:nvSpPr>
        <p:spPr/>
        <p:txBody>
          <a:bodyPr/>
          <a:lstStyle/>
          <a:p>
            <a:fld id="{F069BC95-39AF-164D-8994-EEECE1058C34}" type="slidenum">
              <a:rPr lang="en-US" smtClean="0"/>
              <a:t>‹#›</a:t>
            </a:fld>
            <a:endParaRPr lang="en-US"/>
          </a:p>
        </p:txBody>
      </p:sp>
    </p:spTree>
    <p:extLst>
      <p:ext uri="{BB962C8B-B14F-4D97-AF65-F5344CB8AC3E}">
        <p14:creationId xmlns:p14="http://schemas.microsoft.com/office/powerpoint/2010/main" val="2891133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9BBF9-3924-8049-BCD0-F1D05CCB96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D1A5A9E-B3C3-CE41-8AB5-225F2EDC93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3F7DF76-7100-674B-AF76-1A7B7E8A2D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07C59F7-6FDB-FE4F-AE75-2259D70011C9}"/>
              </a:ext>
            </a:extLst>
          </p:cNvPr>
          <p:cNvSpPr>
            <a:spLocks noGrp="1"/>
          </p:cNvSpPr>
          <p:nvPr>
            <p:ph type="dt" sz="half" idx="10"/>
          </p:nvPr>
        </p:nvSpPr>
        <p:spPr/>
        <p:txBody>
          <a:bodyPr/>
          <a:lstStyle/>
          <a:p>
            <a:fld id="{F687B546-4844-D74C-BBC7-0F50F945F261}" type="datetimeFigureOut">
              <a:rPr lang="en-US" smtClean="0"/>
              <a:t>4/23/2019</a:t>
            </a:fld>
            <a:endParaRPr lang="en-US"/>
          </a:p>
        </p:txBody>
      </p:sp>
      <p:sp>
        <p:nvSpPr>
          <p:cNvPr id="6" name="Footer Placeholder 5">
            <a:extLst>
              <a:ext uri="{FF2B5EF4-FFF2-40B4-BE49-F238E27FC236}">
                <a16:creationId xmlns:a16="http://schemas.microsoft.com/office/drawing/2014/main" id="{607B3A4F-8D79-CE4F-87A0-031A5A75E6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B4E78E-61E5-7748-9172-18C934819C3A}"/>
              </a:ext>
            </a:extLst>
          </p:cNvPr>
          <p:cNvSpPr>
            <a:spLocks noGrp="1"/>
          </p:cNvSpPr>
          <p:nvPr>
            <p:ph type="sldNum" sz="quarter" idx="12"/>
          </p:nvPr>
        </p:nvSpPr>
        <p:spPr/>
        <p:txBody>
          <a:bodyPr/>
          <a:lstStyle/>
          <a:p>
            <a:fld id="{F069BC95-39AF-164D-8994-EEECE1058C34}" type="slidenum">
              <a:rPr lang="en-US" smtClean="0"/>
              <a:t>‹#›</a:t>
            </a:fld>
            <a:endParaRPr lang="en-US"/>
          </a:p>
        </p:txBody>
      </p:sp>
    </p:spTree>
    <p:extLst>
      <p:ext uri="{BB962C8B-B14F-4D97-AF65-F5344CB8AC3E}">
        <p14:creationId xmlns:p14="http://schemas.microsoft.com/office/powerpoint/2010/main" val="866334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432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5147E0-CF19-0149-87D8-F2953CB995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2FB6F9-23F4-5A4D-BE08-2C31E2E722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B75C1B-ABC9-6549-9C70-B562ABE8F9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87B546-4844-D74C-BBC7-0F50F945F261}" type="datetimeFigureOut">
              <a:rPr lang="en-US" smtClean="0"/>
              <a:t>4/23/2019</a:t>
            </a:fld>
            <a:endParaRPr lang="en-US"/>
          </a:p>
        </p:txBody>
      </p:sp>
      <p:sp>
        <p:nvSpPr>
          <p:cNvPr id="5" name="Footer Placeholder 4">
            <a:extLst>
              <a:ext uri="{FF2B5EF4-FFF2-40B4-BE49-F238E27FC236}">
                <a16:creationId xmlns:a16="http://schemas.microsoft.com/office/drawing/2014/main" id="{CDCCB3B9-3378-3445-814F-002FB6DCD8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BA5345-3D0B-FE4E-91F2-DEEEB64FF1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69BC95-39AF-164D-8994-EEECE1058C34}" type="slidenum">
              <a:rPr lang="en-US" smtClean="0"/>
              <a:t>‹#›</a:t>
            </a:fld>
            <a:endParaRPr lang="en-US"/>
          </a:p>
        </p:txBody>
      </p:sp>
    </p:spTree>
    <p:extLst>
      <p:ext uri="{BB962C8B-B14F-4D97-AF65-F5344CB8AC3E}">
        <p14:creationId xmlns:p14="http://schemas.microsoft.com/office/powerpoint/2010/main" val="8187866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jpeg"/></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g"/><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1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5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5" Type="http://schemas.openxmlformats.org/officeDocument/2006/relationships/image" Target="../media/image55.jpeg"/><Relationship Id="rId4" Type="http://schemas.openxmlformats.org/officeDocument/2006/relationships/image" Target="../media/image54.png"/></Relationships>
</file>

<file path=ppt/slides/_rels/slide2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8336" y="1259948"/>
            <a:ext cx="9626420" cy="2116246"/>
          </a:xfrm>
        </p:spPr>
        <p:txBody>
          <a:bodyPr>
            <a:noAutofit/>
          </a:bodyPr>
          <a:lstStyle/>
          <a:p>
            <a:r>
              <a:rPr lang="en-US" sz="3400" b="1" dirty="0">
                <a:solidFill>
                  <a:srgbClr val="FFFF00"/>
                </a:solidFill>
                <a:latin typeface="Times New Roman" panose="02020603050405020304" pitchFamily="18" charset="0"/>
                <a:cs typeface="Times New Roman" panose="02020603050405020304" pitchFamily="18" charset="0"/>
              </a:rPr>
              <a:t/>
            </a:r>
            <a:br>
              <a:rPr lang="en-US" sz="3400" b="1" dirty="0">
                <a:solidFill>
                  <a:srgbClr val="FFFF00"/>
                </a:solidFill>
                <a:latin typeface="Times New Roman" panose="02020603050405020304" pitchFamily="18" charset="0"/>
                <a:cs typeface="Times New Roman" panose="02020603050405020304" pitchFamily="18" charset="0"/>
              </a:rPr>
            </a:br>
            <a:r>
              <a:rPr lang="en-US" sz="4000" b="1" dirty="0">
                <a:solidFill>
                  <a:srgbClr val="FFFF00"/>
                </a:solidFill>
                <a:latin typeface="Times New Roman" panose="02020603050405020304" pitchFamily="18" charset="0"/>
                <a:cs typeface="Times New Roman" panose="02020603050405020304" pitchFamily="18" charset="0"/>
              </a:rPr>
              <a:t>Addressing the Ocean and Climate Nexus:</a:t>
            </a:r>
            <a:br>
              <a:rPr lang="en-US" sz="4000" b="1" dirty="0">
                <a:solidFill>
                  <a:srgbClr val="FFFF00"/>
                </a:solidFill>
                <a:latin typeface="Times New Roman" panose="02020603050405020304" pitchFamily="18" charset="0"/>
                <a:cs typeface="Times New Roman" panose="02020603050405020304" pitchFamily="18" charset="0"/>
              </a:rPr>
            </a:br>
            <a:r>
              <a:rPr lang="en-US" sz="4000" b="1" dirty="0">
                <a:solidFill>
                  <a:srgbClr val="FFFF00"/>
                </a:solidFill>
                <a:latin typeface="Times New Roman" panose="02020603050405020304" pitchFamily="18" charset="0"/>
                <a:cs typeface="Times New Roman" panose="02020603050405020304" pitchFamily="18" charset="0"/>
              </a:rPr>
              <a:t>The Time to Act is Now</a:t>
            </a:r>
            <a:r>
              <a:rPr lang="en-US" dirty="0"/>
              <a:t/>
            </a:r>
            <a:br>
              <a:rPr lang="en-US" dirty="0"/>
            </a:br>
            <a:r>
              <a:rPr lang="en-US" sz="3400" b="1" dirty="0">
                <a:solidFill>
                  <a:srgbClr val="FFFF00"/>
                </a:solidFill>
                <a:latin typeface="Times New Roman" panose="02020603050405020304" pitchFamily="18" charset="0"/>
                <a:cs typeface="Times New Roman" panose="02020603050405020304" pitchFamily="18" charset="0"/>
              </a:rPr>
              <a:t> </a:t>
            </a:r>
          </a:p>
        </p:txBody>
      </p:sp>
      <p:sp>
        <p:nvSpPr>
          <p:cNvPr id="3" name="Subtitle 2"/>
          <p:cNvSpPr>
            <a:spLocks noGrp="1"/>
          </p:cNvSpPr>
          <p:nvPr>
            <p:ph type="subTitle" idx="1"/>
          </p:nvPr>
        </p:nvSpPr>
        <p:spPr>
          <a:xfrm>
            <a:off x="2109408" y="2700579"/>
            <a:ext cx="8494589" cy="2754919"/>
          </a:xfrm>
        </p:spPr>
        <p:txBody>
          <a:bodyPr>
            <a:noAutofit/>
          </a:bodyPr>
          <a:lstStyle/>
          <a:p>
            <a:endParaRPr lang="en-US" sz="1400" b="1" dirty="0">
              <a:solidFill>
                <a:schemeClr val="bg1"/>
              </a:solidFill>
              <a:latin typeface="Times New Roman" panose="02020603050405020304" pitchFamily="18" charset="0"/>
              <a:cs typeface="Times New Roman" panose="02020603050405020304" pitchFamily="18" charset="0"/>
            </a:endParaRPr>
          </a:p>
          <a:p>
            <a:r>
              <a:rPr lang="en-US" b="1" dirty="0" err="1">
                <a:solidFill>
                  <a:schemeClr val="bg1"/>
                </a:solidFill>
                <a:latin typeface="Times New Roman" panose="02020603050405020304" pitchFamily="18" charset="0"/>
                <a:cs typeface="Times New Roman" panose="02020603050405020304" pitchFamily="18" charset="0"/>
              </a:rPr>
              <a:t>Biliana</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Cicin-Sain</a:t>
            </a:r>
            <a:endParaRPr lang="en-US" b="1" dirty="0">
              <a:solidFill>
                <a:schemeClr val="bg1"/>
              </a:solidFill>
              <a:latin typeface="Times New Roman" panose="02020603050405020304" pitchFamily="18" charset="0"/>
              <a:cs typeface="Times New Roman" panose="02020603050405020304" pitchFamily="18" charset="0"/>
            </a:endParaRPr>
          </a:p>
          <a:p>
            <a:r>
              <a:rPr lang="en-US" b="1" dirty="0">
                <a:solidFill>
                  <a:schemeClr val="bg1"/>
                </a:solidFill>
                <a:latin typeface="Times New Roman" panose="02020603050405020304" pitchFamily="18" charset="0"/>
                <a:cs typeface="Times New Roman" panose="02020603050405020304" pitchFamily="18" charset="0"/>
              </a:rPr>
              <a:t>President, Global Ocean Forum</a:t>
            </a:r>
            <a:endParaRPr lang="en-US" b="1" i="1" dirty="0">
              <a:solidFill>
                <a:schemeClr val="bg1"/>
              </a:solidFill>
              <a:latin typeface="Times New Roman" panose="02020603050405020304" pitchFamily="18" charset="0"/>
              <a:cs typeface="Times New Roman" panose="02020603050405020304" pitchFamily="18" charset="0"/>
            </a:endParaRPr>
          </a:p>
          <a:p>
            <a:endParaRPr lang="en-US" i="1" dirty="0">
              <a:solidFill>
                <a:schemeClr val="bg1"/>
              </a:solidFill>
              <a:latin typeface="Times New Roman" panose="02020603050405020304" pitchFamily="18" charset="0"/>
              <a:cs typeface="Times New Roman" panose="02020603050405020304" pitchFamily="18" charset="0"/>
            </a:endParaRPr>
          </a:p>
          <a:p>
            <a:r>
              <a:rPr lang="en-US" b="1" dirty="0">
                <a:solidFill>
                  <a:schemeClr val="bg1"/>
                </a:solidFill>
                <a:latin typeface="Times New Roman" panose="02020603050405020304" pitchFamily="18" charset="0"/>
                <a:cs typeface="Times New Roman" panose="02020603050405020304" pitchFamily="18" charset="0"/>
              </a:rPr>
              <a:t>Climate Change, Coasts and Communities Symposium</a:t>
            </a:r>
          </a:p>
          <a:p>
            <a:r>
              <a:rPr lang="en-US" b="1" dirty="0">
                <a:solidFill>
                  <a:schemeClr val="bg1"/>
                </a:solidFill>
                <a:latin typeface="Times New Roman" panose="02020603050405020304" pitchFamily="18" charset="0"/>
                <a:cs typeface="Times New Roman" panose="02020603050405020304" pitchFamily="18" charset="0"/>
              </a:rPr>
              <a:t>April 17, 2019, Monmouth University</a:t>
            </a:r>
          </a:p>
          <a:p>
            <a:endParaRPr lang="en-US" b="1" dirty="0">
              <a:solidFill>
                <a:schemeClr val="bg1"/>
              </a:solidFill>
              <a:latin typeface="Times New Roman" panose="02020603050405020304" pitchFamily="18" charset="0"/>
              <a:cs typeface="Times New Roman" panose="02020603050405020304" pitchFamily="18" charset="0"/>
            </a:endParaRPr>
          </a:p>
          <a:p>
            <a:endParaRPr lang="en-US" sz="2000" b="1" dirty="0">
              <a:solidFill>
                <a:schemeClr val="bg1"/>
              </a:solidFill>
              <a:latin typeface="Times New Roman" panose="02020603050405020304" pitchFamily="18" charset="0"/>
              <a:cs typeface="Times New Roman" panose="02020603050405020304" pitchFamily="18" charset="0"/>
            </a:endParaRPr>
          </a:p>
        </p:txBody>
      </p:sp>
      <p:pic>
        <p:nvPicPr>
          <p:cNvPr id="7" name="Picture 6" descr="A picture containing newspaper&#10;&#10;Description automatically generated">
            <a:extLst>
              <a:ext uri="{FF2B5EF4-FFF2-40B4-BE49-F238E27FC236}">
                <a16:creationId xmlns:a16="http://schemas.microsoft.com/office/drawing/2014/main" id="{F5ED88C7-42E8-F84C-A0BE-691773A137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62778" y="5460165"/>
            <a:ext cx="4041569" cy="1228149"/>
          </a:xfrm>
          <a:prstGeom prst="rect">
            <a:avLst/>
          </a:prstGeom>
        </p:spPr>
      </p:pic>
      <p:pic>
        <p:nvPicPr>
          <p:cNvPr id="9" name="Picture 8" descr="A picture containing indoor&#10;&#10;Description automatically generated">
            <a:extLst>
              <a:ext uri="{FF2B5EF4-FFF2-40B4-BE49-F238E27FC236}">
                <a16:creationId xmlns:a16="http://schemas.microsoft.com/office/drawing/2014/main" id="{0B767CCB-2A6A-144C-9304-93ACD5A752B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1520" y="5185596"/>
            <a:ext cx="1005197" cy="1502718"/>
          </a:xfrm>
          <a:prstGeom prst="rect">
            <a:avLst/>
          </a:prstGeom>
        </p:spPr>
      </p:pic>
      <p:sp>
        <p:nvSpPr>
          <p:cNvPr id="15" name="TextBox 14">
            <a:extLst>
              <a:ext uri="{FF2B5EF4-FFF2-40B4-BE49-F238E27FC236}">
                <a16:creationId xmlns:a16="http://schemas.microsoft.com/office/drawing/2014/main" id="{55059536-1DBC-8F41-BC12-513BFC2A8861}"/>
              </a:ext>
            </a:extLst>
          </p:cNvPr>
          <p:cNvSpPr txBox="1"/>
          <p:nvPr/>
        </p:nvSpPr>
        <p:spPr>
          <a:xfrm>
            <a:off x="9357278" y="5120540"/>
            <a:ext cx="2493438" cy="400110"/>
          </a:xfrm>
          <a:prstGeom prst="rect">
            <a:avLst/>
          </a:prstGeom>
          <a:noFill/>
        </p:spPr>
        <p:txBody>
          <a:bodyPr wrap="square" rtlCol="0">
            <a:spAutoFit/>
          </a:bodyPr>
          <a:lstStyle/>
          <a:p>
            <a:r>
              <a:rPr lang="en-US" sz="2000" b="1" dirty="0">
                <a:solidFill>
                  <a:schemeClr val="bg1"/>
                </a:solidFill>
                <a:latin typeface="Times New Roman" panose="02020603050405020304" pitchFamily="18" charset="0"/>
                <a:cs typeface="Times New Roman" panose="02020603050405020304" pitchFamily="18" charset="0"/>
              </a:rPr>
              <a:t>With support from</a:t>
            </a:r>
            <a:endParaRPr lang="en-US" sz="2000" dirty="0"/>
          </a:p>
        </p:txBody>
      </p:sp>
      <p:pic>
        <p:nvPicPr>
          <p:cNvPr id="6" name="Picture 5">
            <a:extLst>
              <a:ext uri="{FF2B5EF4-FFF2-40B4-BE49-F238E27FC236}">
                <a16:creationId xmlns:a16="http://schemas.microsoft.com/office/drawing/2014/main" id="{D769187A-E3E7-CE4C-965E-8656BE13C00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685939" y="5716254"/>
            <a:ext cx="2032000" cy="787400"/>
          </a:xfrm>
          <a:prstGeom prst="rect">
            <a:avLst/>
          </a:prstGeom>
        </p:spPr>
      </p:pic>
      <p:pic>
        <p:nvPicPr>
          <p:cNvPr id="12" name="Picture 11">
            <a:extLst>
              <a:ext uri="{FF2B5EF4-FFF2-40B4-BE49-F238E27FC236}">
                <a16:creationId xmlns:a16="http://schemas.microsoft.com/office/drawing/2014/main" id="{65875428-A931-3740-B454-571E4953796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024756" y="5607765"/>
            <a:ext cx="1005197" cy="994940"/>
          </a:xfrm>
          <a:prstGeom prst="rect">
            <a:avLst/>
          </a:prstGeom>
        </p:spPr>
      </p:pic>
      <p:pic>
        <p:nvPicPr>
          <p:cNvPr id="5" name="Picture 4">
            <a:extLst>
              <a:ext uri="{FF2B5EF4-FFF2-40B4-BE49-F238E27FC236}">
                <a16:creationId xmlns:a16="http://schemas.microsoft.com/office/drawing/2014/main" id="{A09AF5C7-B719-8B4A-B94C-DB9C0F6B222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1520" y="163080"/>
            <a:ext cx="2940022" cy="1239421"/>
          </a:xfrm>
          <a:prstGeom prst="rect">
            <a:avLst/>
          </a:prstGeom>
        </p:spPr>
      </p:pic>
    </p:spTree>
    <p:extLst>
      <p:ext uri="{BB962C8B-B14F-4D97-AF65-F5344CB8AC3E}">
        <p14:creationId xmlns:p14="http://schemas.microsoft.com/office/powerpoint/2010/main" val="29610721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81D86-ABAC-6D4A-96E1-70C698B4B86C}"/>
              </a:ext>
            </a:extLst>
          </p:cNvPr>
          <p:cNvSpPr>
            <a:spLocks noGrp="1"/>
          </p:cNvSpPr>
          <p:nvPr>
            <p:ph type="title"/>
          </p:nvPr>
        </p:nvSpPr>
        <p:spPr>
          <a:xfrm>
            <a:off x="946688" y="-46494"/>
            <a:ext cx="10515600" cy="1325563"/>
          </a:xfrm>
        </p:spPr>
        <p:txBody>
          <a:bodyPr/>
          <a:lstStyle/>
          <a:p>
            <a:pPr algn="ctr"/>
            <a:r>
              <a:rPr lang="en-US" b="1" dirty="0">
                <a:solidFill>
                  <a:srgbClr val="FFFF00"/>
                </a:solidFill>
                <a:latin typeface="Times New Roman" panose="02020603050405020304" pitchFamily="18" charset="0"/>
                <a:cs typeface="Times New Roman" panose="02020603050405020304" pitchFamily="18" charset="0"/>
              </a:rPr>
              <a:t>Implications of the IPCC 1.5ºC Report </a:t>
            </a:r>
            <a:endParaRPr lang="en-US" dirty="0"/>
          </a:p>
        </p:txBody>
      </p:sp>
      <p:sp>
        <p:nvSpPr>
          <p:cNvPr id="3" name="Content Placeholder 2">
            <a:extLst>
              <a:ext uri="{FF2B5EF4-FFF2-40B4-BE49-F238E27FC236}">
                <a16:creationId xmlns:a16="http://schemas.microsoft.com/office/drawing/2014/main" id="{B3A5474C-31E1-AE40-96BF-AE461C9F5E9E}"/>
              </a:ext>
            </a:extLst>
          </p:cNvPr>
          <p:cNvSpPr>
            <a:spLocks noGrp="1"/>
          </p:cNvSpPr>
          <p:nvPr>
            <p:ph idx="1"/>
          </p:nvPr>
        </p:nvSpPr>
        <p:spPr>
          <a:xfrm>
            <a:off x="344143" y="1266553"/>
            <a:ext cx="5560711" cy="5459711"/>
          </a:xfrm>
        </p:spPr>
        <p:txBody>
          <a:bodyPr/>
          <a:lstStyle/>
          <a:p>
            <a:pPr marL="0" indent="0">
              <a:buNone/>
            </a:pPr>
            <a:r>
              <a:rPr lang="en-US" sz="2600" b="1" dirty="0">
                <a:solidFill>
                  <a:schemeClr val="bg1"/>
                </a:solidFill>
                <a:latin typeface="Times New Roman" panose="02020603050405020304" pitchFamily="18" charset="0"/>
                <a:cs typeface="Times New Roman" panose="02020603050405020304" pitchFamily="18" charset="0"/>
              </a:rPr>
              <a:t>Amjad Abdulla, Alliance of Small Island States and IPCC Board member noted:   </a:t>
            </a:r>
            <a:r>
              <a:rPr lang="en-US" sz="2600" b="1" i="1" dirty="0">
                <a:solidFill>
                  <a:schemeClr val="bg1"/>
                </a:solidFill>
                <a:latin typeface="Times New Roman" panose="02020603050405020304" pitchFamily="18" charset="0"/>
                <a:cs typeface="Times New Roman" panose="02020603050405020304" pitchFamily="18" charset="0"/>
              </a:rPr>
              <a:t>“….I have no doubt that historians will look back at these findings as one of the defining moments in the course of human affairs. I urge all civilized nations to take responsibility for it by dramatically increasing our efforts to cut the emissions responsible for the crisis and to do what is necessary to help vulnerable people respond to some of the devastating consequences we now know can no longer be avoided.”</a:t>
            </a:r>
            <a:endParaRPr lang="en-US" sz="2600" b="1" dirty="0">
              <a:solidFill>
                <a:schemeClr val="bg1"/>
              </a:solidFill>
              <a:latin typeface="Times New Roman" panose="02020603050405020304" pitchFamily="18" charset="0"/>
              <a:cs typeface="Times New Roman" panose="02020603050405020304" pitchFamily="18" charset="0"/>
            </a:endParaRPr>
          </a:p>
          <a:p>
            <a:endParaRPr lang="en-US" b="1" dirty="0">
              <a:solidFill>
                <a:schemeClr val="bg1"/>
              </a:solidFill>
              <a:latin typeface="Times New Roman" panose="02020603050405020304" pitchFamily="18" charset="0"/>
              <a:cs typeface="Times New Roman" panose="02020603050405020304" pitchFamily="18" charset="0"/>
            </a:endParaRPr>
          </a:p>
          <a:p>
            <a:endParaRPr lang="en-US" dirty="0"/>
          </a:p>
        </p:txBody>
      </p:sp>
      <p:pic>
        <p:nvPicPr>
          <p:cNvPr id="6" name="Picture 5" descr="A person wearing a suit and tie&#10;&#10;Description automatically generated">
            <a:extLst>
              <a:ext uri="{FF2B5EF4-FFF2-40B4-BE49-F238E27FC236}">
                <a16:creationId xmlns:a16="http://schemas.microsoft.com/office/drawing/2014/main" id="{8C12CDAC-6530-B34F-A86A-8F2428631F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44257" y="1080574"/>
            <a:ext cx="2581505" cy="3087340"/>
          </a:xfrm>
          <a:prstGeom prst="rect">
            <a:avLst/>
          </a:prstGeom>
        </p:spPr>
      </p:pic>
      <p:pic>
        <p:nvPicPr>
          <p:cNvPr id="8" name="Picture 7">
            <a:extLst>
              <a:ext uri="{FF2B5EF4-FFF2-40B4-BE49-F238E27FC236}">
                <a16:creationId xmlns:a16="http://schemas.microsoft.com/office/drawing/2014/main" id="{7321F21D-A63F-C64A-9195-36053CE32A7D}"/>
              </a:ext>
            </a:extLst>
          </p:cNvPr>
          <p:cNvPicPr>
            <a:picLocks noChangeAspect="1"/>
          </p:cNvPicPr>
          <p:nvPr/>
        </p:nvPicPr>
        <p:blipFill>
          <a:blip r:embed="rId3"/>
          <a:stretch>
            <a:fillRect/>
          </a:stretch>
        </p:blipFill>
        <p:spPr>
          <a:xfrm>
            <a:off x="6769502" y="4347625"/>
            <a:ext cx="4134847" cy="2315514"/>
          </a:xfrm>
          <a:prstGeom prst="rect">
            <a:avLst/>
          </a:prstGeom>
        </p:spPr>
      </p:pic>
      <p:pic>
        <p:nvPicPr>
          <p:cNvPr id="10" name="Picture 9" descr="A group of palm trees on a beach near a body of water&#10;&#10;Description automatically generated">
            <a:extLst>
              <a:ext uri="{FF2B5EF4-FFF2-40B4-BE49-F238E27FC236}">
                <a16:creationId xmlns:a16="http://schemas.microsoft.com/office/drawing/2014/main" id="{C60EA79F-7523-4740-BCDB-5641CB35F26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59290" y="1080574"/>
            <a:ext cx="3028052" cy="3105695"/>
          </a:xfrm>
          <a:prstGeom prst="rect">
            <a:avLst/>
          </a:prstGeom>
        </p:spPr>
      </p:pic>
    </p:spTree>
    <p:extLst>
      <p:ext uri="{BB962C8B-B14F-4D97-AF65-F5344CB8AC3E}">
        <p14:creationId xmlns:p14="http://schemas.microsoft.com/office/powerpoint/2010/main" val="467615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8ABF4-324E-8C4D-ACFD-F2BA8FAE06BE}"/>
              </a:ext>
            </a:extLst>
          </p:cNvPr>
          <p:cNvSpPr>
            <a:spLocks noGrp="1"/>
          </p:cNvSpPr>
          <p:nvPr>
            <p:ph type="title"/>
          </p:nvPr>
        </p:nvSpPr>
        <p:spPr>
          <a:xfrm>
            <a:off x="-977462" y="0"/>
            <a:ext cx="10515600" cy="1325563"/>
          </a:xfrm>
        </p:spPr>
        <p:txBody>
          <a:bodyPr/>
          <a:lstStyle/>
          <a:p>
            <a:pPr algn="ctr"/>
            <a:r>
              <a:rPr lang="en-US" b="1" dirty="0">
                <a:solidFill>
                  <a:srgbClr val="FFFF00"/>
                </a:solidFill>
                <a:latin typeface="Times New Roman" panose="02020603050405020304" pitchFamily="18" charset="0"/>
                <a:cs typeface="Times New Roman" panose="02020603050405020304" pitchFamily="18" charset="0"/>
              </a:rPr>
              <a:t>US 2018 Climate Change Report</a:t>
            </a:r>
          </a:p>
        </p:txBody>
      </p:sp>
      <p:sp>
        <p:nvSpPr>
          <p:cNvPr id="3" name="Content Placeholder 2">
            <a:extLst>
              <a:ext uri="{FF2B5EF4-FFF2-40B4-BE49-F238E27FC236}">
                <a16:creationId xmlns:a16="http://schemas.microsoft.com/office/drawing/2014/main" id="{CB8E2907-3D7D-1D43-8232-ECDE0723B7B5}"/>
              </a:ext>
            </a:extLst>
          </p:cNvPr>
          <p:cNvSpPr>
            <a:spLocks noGrp="1"/>
          </p:cNvSpPr>
          <p:nvPr>
            <p:ph idx="1"/>
          </p:nvPr>
        </p:nvSpPr>
        <p:spPr>
          <a:xfrm>
            <a:off x="433954" y="1325563"/>
            <a:ext cx="7692769" cy="5338708"/>
          </a:xfrm>
        </p:spPr>
        <p:txBody>
          <a:bodyPr>
            <a:normAutofit fontScale="92500" lnSpcReduction="10000"/>
          </a:bodyPr>
          <a:lstStyle/>
          <a:p>
            <a:pPr marL="0" indent="0">
              <a:buNone/>
            </a:pPr>
            <a:r>
              <a:rPr lang="en-US" b="1" dirty="0">
                <a:solidFill>
                  <a:schemeClr val="bg1"/>
                </a:solidFill>
                <a:latin typeface="Times New Roman" panose="02020603050405020304" pitchFamily="18" charset="0"/>
                <a:cs typeface="Times New Roman" panose="02020603050405020304" pitchFamily="18" charset="0"/>
              </a:rPr>
              <a:t>--Other reports evoke a number of points raised in the IPCC 1.5°C report</a:t>
            </a:r>
          </a:p>
          <a:p>
            <a:pPr marL="0" indent="0">
              <a:buNone/>
            </a:pPr>
            <a:endParaRPr lang="en-US" b="1" dirty="0">
              <a:solidFill>
                <a:schemeClr val="bg1"/>
              </a:solidFill>
              <a:latin typeface="Times New Roman" panose="02020603050405020304" pitchFamily="18" charset="0"/>
              <a:cs typeface="Times New Roman" panose="02020603050405020304" pitchFamily="18" charset="0"/>
            </a:endParaRPr>
          </a:p>
          <a:p>
            <a:pPr marL="0" indent="0">
              <a:buNone/>
            </a:pPr>
            <a:r>
              <a:rPr lang="en-US" b="1" dirty="0">
                <a:solidFill>
                  <a:schemeClr val="bg1"/>
                </a:solidFill>
                <a:latin typeface="Times New Roman" panose="02020603050405020304" pitchFamily="18" charset="0"/>
                <a:cs typeface="Times New Roman" panose="02020603050405020304" pitchFamily="18" charset="0"/>
              </a:rPr>
              <a:t>--For example, the US Climate Change report (November 2018) examines developments at a national level in the United States</a:t>
            </a:r>
          </a:p>
          <a:p>
            <a:pPr marL="0" indent="0">
              <a:buNone/>
            </a:pPr>
            <a:endParaRPr lang="en-US" b="1" dirty="0">
              <a:solidFill>
                <a:schemeClr val="bg1"/>
              </a:solidFill>
              <a:latin typeface="Times New Roman" panose="02020603050405020304" pitchFamily="18" charset="0"/>
              <a:cs typeface="Times New Roman" panose="02020603050405020304" pitchFamily="18" charset="0"/>
            </a:endParaRPr>
          </a:p>
          <a:p>
            <a:pPr marL="0" indent="0">
              <a:buNone/>
            </a:pPr>
            <a:r>
              <a:rPr lang="en-US" b="1" dirty="0">
                <a:solidFill>
                  <a:schemeClr val="bg1"/>
                </a:solidFill>
                <a:latin typeface="Times New Roman" panose="02020603050405020304" pitchFamily="18" charset="0"/>
                <a:cs typeface="Times New Roman" panose="02020603050405020304" pitchFamily="18" charset="0"/>
              </a:rPr>
              <a:t>--</a:t>
            </a:r>
            <a:r>
              <a:rPr lang="en-GB" b="1" dirty="0">
                <a:solidFill>
                  <a:schemeClr val="bg1"/>
                </a:solidFill>
                <a:latin typeface="Times New Roman" panose="02020603050405020304" pitchFamily="18" charset="0"/>
                <a:cs typeface="Times New Roman" panose="02020603050405020304" pitchFamily="18" charset="0"/>
              </a:rPr>
              <a:t>The US Report underlines that negative impacts of climate change </a:t>
            </a:r>
            <a:r>
              <a:rPr lang="en-GB" b="1" dirty="0">
                <a:solidFill>
                  <a:srgbClr val="FFC000"/>
                </a:solidFill>
                <a:latin typeface="Times New Roman" panose="02020603050405020304" pitchFamily="18" charset="0"/>
                <a:cs typeface="Times New Roman" panose="02020603050405020304" pitchFamily="18" charset="0"/>
              </a:rPr>
              <a:t>are not a hypothetical future scenario but are already causing damages to US lives and livelihoods </a:t>
            </a:r>
            <a:r>
              <a:rPr lang="mr-IN" b="1" dirty="0">
                <a:solidFill>
                  <a:schemeClr val="bg1"/>
                </a:solidFill>
                <a:latin typeface="Times New Roman" panose="02020603050405020304" pitchFamily="18" charset="0"/>
                <a:cs typeface="Times New Roman" panose="02020603050405020304" pitchFamily="18" charset="0"/>
              </a:rPr>
              <a:t>……</a:t>
            </a:r>
            <a:r>
              <a:rPr lang="en-GB" b="1" dirty="0">
                <a:solidFill>
                  <a:schemeClr val="bg1"/>
                </a:solidFill>
                <a:latin typeface="Times New Roman" panose="02020603050405020304" pitchFamily="18" charset="0"/>
                <a:cs typeface="Times New Roman" panose="02020603050405020304" pitchFamily="18" charset="0"/>
              </a:rPr>
              <a:t>through a combination of </a:t>
            </a:r>
            <a:r>
              <a:rPr lang="en-GB" b="1" dirty="0">
                <a:solidFill>
                  <a:srgbClr val="FFC000"/>
                </a:solidFill>
                <a:latin typeface="Times New Roman" panose="02020603050405020304" pitchFamily="18" charset="0"/>
                <a:cs typeface="Times New Roman" panose="02020603050405020304" pitchFamily="18" charset="0"/>
              </a:rPr>
              <a:t>ocean warming, sea level rise, ocean acidification, coastal erosion, more intense storm surge, and an increased number of heavy precipitation events</a:t>
            </a:r>
            <a:endParaRPr lang="en-US" b="1" dirty="0">
              <a:solidFill>
                <a:srgbClr val="FFC000"/>
              </a:solidFill>
              <a:latin typeface="Times New Roman" panose="02020603050405020304" pitchFamily="18" charset="0"/>
              <a:cs typeface="Times New Roman" panose="02020603050405020304" pitchFamily="18" charset="0"/>
            </a:endParaRPr>
          </a:p>
          <a:p>
            <a:endParaRPr lang="en-US" dirty="0"/>
          </a:p>
        </p:txBody>
      </p:sp>
      <p:pic>
        <p:nvPicPr>
          <p:cNvPr id="5" name="Picture 4" descr="A picture containing outdoor, sky, tree&#10;&#10;Description automatically generated">
            <a:extLst>
              <a:ext uri="{FF2B5EF4-FFF2-40B4-BE49-F238E27FC236}">
                <a16:creationId xmlns:a16="http://schemas.microsoft.com/office/drawing/2014/main" id="{402AEB1C-DA70-EB49-B880-87C603E69E7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50709" y="129556"/>
            <a:ext cx="3638127" cy="3746822"/>
          </a:xfrm>
          <a:prstGeom prst="rect">
            <a:avLst/>
          </a:prstGeom>
        </p:spPr>
      </p:pic>
      <p:pic>
        <p:nvPicPr>
          <p:cNvPr id="7" name="Picture 6" descr="A group of people lying on a sandy beach&#10;&#10;Description automatically generated">
            <a:extLst>
              <a:ext uri="{FF2B5EF4-FFF2-40B4-BE49-F238E27FC236}">
                <a16:creationId xmlns:a16="http://schemas.microsoft.com/office/drawing/2014/main" id="{BF4DDDDB-E067-7F4E-93BE-ABED85B34C0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8281707" y="3994917"/>
            <a:ext cx="3638127" cy="2728595"/>
          </a:xfrm>
          <a:prstGeom prst="rect">
            <a:avLst/>
          </a:prstGeom>
        </p:spPr>
      </p:pic>
    </p:spTree>
    <p:extLst>
      <p:ext uri="{BB962C8B-B14F-4D97-AF65-F5344CB8AC3E}">
        <p14:creationId xmlns:p14="http://schemas.microsoft.com/office/powerpoint/2010/main" val="8870952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148B0-1E1A-604B-9B46-2FFEE813741D}"/>
              </a:ext>
            </a:extLst>
          </p:cNvPr>
          <p:cNvSpPr>
            <a:spLocks noGrp="1"/>
          </p:cNvSpPr>
          <p:nvPr>
            <p:ph type="title"/>
          </p:nvPr>
        </p:nvSpPr>
        <p:spPr>
          <a:xfrm>
            <a:off x="838200" y="-180109"/>
            <a:ext cx="10515600" cy="1496291"/>
          </a:xfrm>
        </p:spPr>
        <p:txBody>
          <a:bodyPr/>
          <a:lstStyle/>
          <a:p>
            <a:pPr algn="ctr"/>
            <a:r>
              <a:rPr lang="en-US" b="1" dirty="0">
                <a:solidFill>
                  <a:srgbClr val="FFFF00"/>
                </a:solidFill>
                <a:latin typeface="Times New Roman" panose="02020603050405020304" pitchFamily="18" charset="0"/>
                <a:cs typeface="Times New Roman" panose="02020603050405020304" pitchFamily="18" charset="0"/>
              </a:rPr>
              <a:t>Agenda for Action </a:t>
            </a:r>
            <a:endParaRPr lang="en-US" dirty="0"/>
          </a:p>
        </p:txBody>
      </p:sp>
      <p:sp>
        <p:nvSpPr>
          <p:cNvPr id="3" name="Content Placeholder 2">
            <a:extLst>
              <a:ext uri="{FF2B5EF4-FFF2-40B4-BE49-F238E27FC236}">
                <a16:creationId xmlns:a16="http://schemas.microsoft.com/office/drawing/2014/main" id="{161EB69A-B4A2-3C47-81F3-0B862781A104}"/>
              </a:ext>
            </a:extLst>
          </p:cNvPr>
          <p:cNvSpPr>
            <a:spLocks noGrp="1"/>
          </p:cNvSpPr>
          <p:nvPr>
            <p:ph idx="1"/>
          </p:nvPr>
        </p:nvSpPr>
        <p:spPr>
          <a:xfrm>
            <a:off x="838200" y="1163782"/>
            <a:ext cx="10515600" cy="5013181"/>
          </a:xfrm>
        </p:spPr>
        <p:txBody>
          <a:bodyPr>
            <a:noAutofit/>
          </a:bodyPr>
          <a:lstStyle/>
          <a:p>
            <a:pPr marL="514350" indent="-514350">
              <a:buAutoNum type="arabicPeriod"/>
            </a:pPr>
            <a:r>
              <a:rPr lang="en-US" sz="3600" b="1" dirty="0">
                <a:solidFill>
                  <a:schemeClr val="bg1"/>
                </a:solidFill>
                <a:latin typeface="Times New Roman" panose="02020603050405020304" pitchFamily="18" charset="0"/>
                <a:cs typeface="Times New Roman" panose="02020603050405020304" pitchFamily="18" charset="0"/>
              </a:rPr>
              <a:t>Approach the Oceans and Climate Issues in an Integrated Manner</a:t>
            </a:r>
          </a:p>
          <a:p>
            <a:endParaRPr lang="en-US" sz="3600" b="1" dirty="0">
              <a:solidFill>
                <a:schemeClr val="bg1"/>
              </a:solidFill>
              <a:latin typeface="Times New Roman" panose="02020603050405020304" pitchFamily="18" charset="0"/>
              <a:cs typeface="Times New Roman" panose="02020603050405020304" pitchFamily="18" charset="0"/>
            </a:endParaRPr>
          </a:p>
          <a:p>
            <a:pPr marL="514350" indent="-514350">
              <a:buAutoNum type="arabicPeriod" startAt="2"/>
            </a:pPr>
            <a:r>
              <a:rPr lang="en-US" sz="3600" b="1" dirty="0">
                <a:solidFill>
                  <a:schemeClr val="bg1"/>
                </a:solidFill>
                <a:latin typeface="Times New Roman" panose="02020603050405020304" pitchFamily="18" charset="0"/>
                <a:cs typeface="Times New Roman" panose="02020603050405020304" pitchFamily="18" charset="0"/>
              </a:rPr>
              <a:t>Constantly Monitor and Assess the Impacts of Climate Change on the Oceans and on Coastal Areas and Peoples</a:t>
            </a:r>
          </a:p>
          <a:p>
            <a:pPr marL="0" indent="0">
              <a:buNone/>
            </a:pPr>
            <a:endParaRPr lang="en-US" sz="3600" b="1" dirty="0">
              <a:solidFill>
                <a:schemeClr val="bg1"/>
              </a:solidFill>
              <a:latin typeface="Times New Roman" panose="02020603050405020304" pitchFamily="18" charset="0"/>
              <a:cs typeface="Times New Roman" panose="02020603050405020304" pitchFamily="18" charset="0"/>
            </a:endParaRPr>
          </a:p>
          <a:p>
            <a:pPr marL="514350" indent="-514350">
              <a:buAutoNum type="arabicPeriod" startAt="3"/>
            </a:pPr>
            <a:r>
              <a:rPr lang="en-US" sz="3600" b="1" dirty="0">
                <a:solidFill>
                  <a:schemeClr val="bg1"/>
                </a:solidFill>
                <a:latin typeface="Times New Roman" panose="02020603050405020304" pitchFamily="18" charset="0"/>
                <a:cs typeface="Times New Roman" panose="02020603050405020304" pitchFamily="18" charset="0"/>
              </a:rPr>
              <a:t>Mobilize National and International Policy Responses to the Oceans and Climate Nexus </a:t>
            </a:r>
          </a:p>
          <a:p>
            <a:endParaRPr lang="en-US" sz="3600" dirty="0"/>
          </a:p>
          <a:p>
            <a:endParaRPr lang="en-US" sz="3600" dirty="0"/>
          </a:p>
        </p:txBody>
      </p:sp>
    </p:spTree>
    <p:extLst>
      <p:ext uri="{BB962C8B-B14F-4D97-AF65-F5344CB8AC3E}">
        <p14:creationId xmlns:p14="http://schemas.microsoft.com/office/powerpoint/2010/main" val="28170446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D737A7-9393-0E4D-9342-4B026E3C8A19}"/>
              </a:ext>
            </a:extLst>
          </p:cNvPr>
          <p:cNvSpPr>
            <a:spLocks noGrp="1"/>
          </p:cNvSpPr>
          <p:nvPr>
            <p:ph idx="1"/>
          </p:nvPr>
        </p:nvSpPr>
        <p:spPr>
          <a:xfrm>
            <a:off x="242455" y="301730"/>
            <a:ext cx="10515600" cy="5831606"/>
          </a:xfrm>
        </p:spPr>
        <p:txBody>
          <a:bodyPr>
            <a:normAutofit fontScale="25000" lnSpcReduction="20000"/>
          </a:bodyPr>
          <a:lstStyle/>
          <a:p>
            <a:pPr marL="0" indent="0">
              <a:buNone/>
            </a:pPr>
            <a:endParaRPr lang="en-US"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en-US" sz="11200" b="1" dirty="0">
                <a:solidFill>
                  <a:srgbClr val="FFFF00"/>
                </a:solidFill>
                <a:latin typeface="Times New Roman" panose="02020603050405020304" pitchFamily="18" charset="0"/>
                <a:cs typeface="Times New Roman" panose="02020603050405020304" pitchFamily="18" charset="0"/>
              </a:rPr>
              <a:t>1.  Address the Ocean and Climate Nexus in an Integrated Manner</a:t>
            </a:r>
          </a:p>
          <a:p>
            <a:pPr marL="0" indent="0">
              <a:buNone/>
            </a:pPr>
            <a:endParaRPr lang="en-US" sz="9600" b="1" dirty="0">
              <a:solidFill>
                <a:schemeClr val="bg1"/>
              </a:solidFill>
              <a:latin typeface="Times New Roman" panose="02020603050405020304" pitchFamily="18" charset="0"/>
              <a:cs typeface="Times New Roman" panose="02020603050405020304" pitchFamily="18" charset="0"/>
            </a:endParaRPr>
          </a:p>
          <a:p>
            <a:r>
              <a:rPr lang="en-US" sz="11200" b="1" dirty="0">
                <a:solidFill>
                  <a:schemeClr val="bg1"/>
                </a:solidFill>
                <a:latin typeface="Times New Roman" panose="02020603050405020304" pitchFamily="18" charset="0"/>
                <a:cs typeface="Times New Roman" panose="02020603050405020304" pitchFamily="18" charset="0"/>
              </a:rPr>
              <a:t>Ocean and climate issues should be addressed at all levels of policy (national, subnational, international) </a:t>
            </a:r>
            <a:r>
              <a:rPr lang="en-US" sz="11200" b="1" dirty="0">
                <a:solidFill>
                  <a:srgbClr val="FFC000"/>
                </a:solidFill>
                <a:latin typeface="Times New Roman" panose="02020603050405020304" pitchFamily="18" charset="0"/>
                <a:cs typeface="Times New Roman" panose="02020603050405020304" pitchFamily="18" charset="0"/>
              </a:rPr>
              <a:t>as an inter-related “package” of issues </a:t>
            </a:r>
            <a:r>
              <a:rPr lang="en-US" sz="11200" b="1" dirty="0">
                <a:solidFill>
                  <a:schemeClr val="bg1"/>
                </a:solidFill>
                <a:latin typeface="Times New Roman" panose="02020603050405020304" pitchFamily="18" charset="0"/>
                <a:cs typeface="Times New Roman" panose="02020603050405020304" pitchFamily="18" charset="0"/>
              </a:rPr>
              <a:t>including </a:t>
            </a:r>
            <a:r>
              <a:rPr lang="en-US" sz="11200" b="1" i="1" dirty="0">
                <a:solidFill>
                  <a:schemeClr val="bg1"/>
                </a:solidFill>
                <a:latin typeface="Times New Roman" panose="02020603050405020304" pitchFamily="18" charset="0"/>
                <a:cs typeface="Times New Roman" panose="02020603050405020304" pitchFamily="18" charset="0"/>
              </a:rPr>
              <a:t>inter alia:</a:t>
            </a:r>
            <a:endParaRPr lang="en-US" sz="11200" b="1" dirty="0">
              <a:solidFill>
                <a:schemeClr val="bg1"/>
              </a:solidFill>
              <a:latin typeface="Times New Roman" panose="02020603050405020304" pitchFamily="18" charset="0"/>
              <a:cs typeface="Times New Roman" panose="02020603050405020304" pitchFamily="18" charset="0"/>
            </a:endParaRPr>
          </a:p>
          <a:p>
            <a:pPr marL="0" indent="0">
              <a:buNone/>
            </a:pPr>
            <a:endParaRPr lang="en-US" sz="11200" b="1" dirty="0">
              <a:solidFill>
                <a:schemeClr val="bg1"/>
              </a:solidFill>
              <a:latin typeface="Times New Roman" panose="02020603050405020304" pitchFamily="18" charset="0"/>
              <a:cs typeface="Times New Roman" panose="02020603050405020304" pitchFamily="18" charset="0"/>
            </a:endParaRPr>
          </a:p>
          <a:p>
            <a:pPr marL="0" indent="0">
              <a:buNone/>
            </a:pPr>
            <a:r>
              <a:rPr lang="en-US" sz="11200" b="1" dirty="0">
                <a:solidFill>
                  <a:schemeClr val="bg1"/>
                </a:solidFill>
                <a:latin typeface="Times New Roman" panose="02020603050405020304" pitchFamily="18" charset="0"/>
                <a:cs typeface="Times New Roman" panose="02020603050405020304" pitchFamily="18" charset="0"/>
              </a:rPr>
              <a:t>		--Recognizing the central role of oceans in climate</a:t>
            </a:r>
          </a:p>
          <a:p>
            <a:pPr marL="0" indent="0">
              <a:buNone/>
            </a:pPr>
            <a:r>
              <a:rPr lang="en-US" sz="11200" b="1" dirty="0">
                <a:solidFill>
                  <a:schemeClr val="bg1"/>
                </a:solidFill>
                <a:latin typeface="Times New Roman" panose="02020603050405020304" pitchFamily="18" charset="0"/>
                <a:cs typeface="Times New Roman" panose="02020603050405020304" pitchFamily="18" charset="0"/>
              </a:rPr>
              <a:t>		--Mitigation (e.g., ocean energy, Blue Carbon, reduce</a:t>
            </a:r>
          </a:p>
          <a:p>
            <a:pPr marL="0" indent="0">
              <a:buNone/>
            </a:pPr>
            <a:r>
              <a:rPr lang="en-US" sz="11200" b="1" dirty="0">
                <a:solidFill>
                  <a:schemeClr val="bg1"/>
                </a:solidFill>
                <a:latin typeface="Times New Roman" panose="02020603050405020304" pitchFamily="18" charset="0"/>
                <a:cs typeface="Times New Roman" panose="02020603050405020304" pitchFamily="18" charset="0"/>
              </a:rPr>
              <a:t>		air emissions from </a:t>
            </a:r>
            <a:r>
              <a:rPr lang="en-US" sz="11200" b="1" dirty="0" smtClean="0">
                <a:solidFill>
                  <a:schemeClr val="bg1"/>
                </a:solidFill>
                <a:latin typeface="Times New Roman" panose="02020603050405020304" pitchFamily="18" charset="0"/>
                <a:cs typeface="Times New Roman" panose="02020603050405020304" pitchFamily="18" charset="0"/>
              </a:rPr>
              <a:t>ships, carbon capture and storage)</a:t>
            </a:r>
            <a:endParaRPr lang="en-US" sz="11200" b="1" dirty="0">
              <a:solidFill>
                <a:schemeClr val="bg1"/>
              </a:solidFill>
              <a:latin typeface="Times New Roman" panose="02020603050405020304" pitchFamily="18" charset="0"/>
              <a:cs typeface="Times New Roman" panose="02020603050405020304" pitchFamily="18" charset="0"/>
            </a:endParaRPr>
          </a:p>
          <a:p>
            <a:pPr marL="0" indent="0">
              <a:buNone/>
            </a:pPr>
            <a:r>
              <a:rPr lang="en-US" sz="11200" b="1" dirty="0">
                <a:solidFill>
                  <a:schemeClr val="bg1"/>
                </a:solidFill>
                <a:latin typeface="Times New Roman" panose="02020603050405020304" pitchFamily="18" charset="0"/>
                <a:cs typeface="Times New Roman" panose="02020603050405020304" pitchFamily="18" charset="0"/>
              </a:rPr>
              <a:t>		--Adaptation</a:t>
            </a:r>
          </a:p>
          <a:p>
            <a:pPr marL="0" indent="0">
              <a:buNone/>
            </a:pPr>
            <a:r>
              <a:rPr lang="en-US" sz="11200" b="1" dirty="0">
                <a:solidFill>
                  <a:schemeClr val="bg1"/>
                </a:solidFill>
                <a:latin typeface="Times New Roman" panose="02020603050405020304" pitchFamily="18" charset="0"/>
                <a:cs typeface="Times New Roman" panose="02020603050405020304" pitchFamily="18" charset="0"/>
              </a:rPr>
              <a:t>		--Blue Economy</a:t>
            </a:r>
          </a:p>
          <a:p>
            <a:pPr marL="0" indent="0">
              <a:buNone/>
            </a:pPr>
            <a:r>
              <a:rPr lang="en-US" sz="11200" b="1" dirty="0">
                <a:solidFill>
                  <a:schemeClr val="bg1"/>
                </a:solidFill>
                <a:latin typeface="Times New Roman" panose="02020603050405020304" pitchFamily="18" charset="0"/>
                <a:cs typeface="Times New Roman" panose="02020603050405020304" pitchFamily="18" charset="0"/>
              </a:rPr>
              <a:t>		--Population displacement</a:t>
            </a:r>
          </a:p>
          <a:p>
            <a:pPr marL="0" indent="0">
              <a:buNone/>
            </a:pPr>
            <a:r>
              <a:rPr lang="en-US" sz="11200" b="1" dirty="0">
                <a:solidFill>
                  <a:schemeClr val="bg1"/>
                </a:solidFill>
                <a:latin typeface="Times New Roman" panose="02020603050405020304" pitchFamily="18" charset="0"/>
                <a:cs typeface="Times New Roman" panose="02020603050405020304" pitchFamily="18" charset="0"/>
              </a:rPr>
              <a:t>		--Financing</a:t>
            </a:r>
          </a:p>
          <a:p>
            <a:pPr marL="0" indent="0">
              <a:buNone/>
            </a:pPr>
            <a:r>
              <a:rPr lang="en-US" sz="11200" b="1" dirty="0">
                <a:solidFill>
                  <a:schemeClr val="bg1"/>
                </a:solidFill>
                <a:latin typeface="Times New Roman" panose="02020603050405020304" pitchFamily="18" charset="0"/>
                <a:cs typeface="Times New Roman" panose="02020603050405020304" pitchFamily="18" charset="0"/>
              </a:rPr>
              <a:t>		--Capacity development </a:t>
            </a:r>
          </a:p>
          <a:p>
            <a:endParaRPr lang="en-US" sz="4400" dirty="0"/>
          </a:p>
        </p:txBody>
      </p:sp>
    </p:spTree>
    <p:extLst>
      <p:ext uri="{BB962C8B-B14F-4D97-AF65-F5344CB8AC3E}">
        <p14:creationId xmlns:p14="http://schemas.microsoft.com/office/powerpoint/2010/main" val="21396668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F4DF90B-E974-1A4B-8F2A-3EC1607C3B1B}"/>
              </a:ext>
            </a:extLst>
          </p:cNvPr>
          <p:cNvSpPr/>
          <p:nvPr/>
        </p:nvSpPr>
        <p:spPr>
          <a:xfrm>
            <a:off x="924911" y="2238704"/>
            <a:ext cx="10342178" cy="2123658"/>
          </a:xfrm>
          <a:prstGeom prst="rect">
            <a:avLst/>
          </a:prstGeom>
        </p:spPr>
        <p:txBody>
          <a:bodyPr wrap="square">
            <a:spAutoFit/>
          </a:bodyPr>
          <a:lstStyle/>
          <a:p>
            <a:pPr algn="ctr"/>
            <a:r>
              <a:rPr lang="en-US" sz="4400" b="1" dirty="0">
                <a:solidFill>
                  <a:srgbClr val="FFFF00"/>
                </a:solidFill>
                <a:latin typeface="Times New Roman" panose="02020603050405020304" pitchFamily="18" charset="0"/>
                <a:cs typeface="Times New Roman" panose="02020603050405020304" pitchFamily="18" charset="0"/>
              </a:rPr>
              <a:t>2.  Constantly Monitor and Assess the Impacts of Climate Change on the Oceans and on Coastal Areas and Peoples</a:t>
            </a:r>
          </a:p>
        </p:txBody>
      </p:sp>
    </p:spTree>
    <p:extLst>
      <p:ext uri="{BB962C8B-B14F-4D97-AF65-F5344CB8AC3E}">
        <p14:creationId xmlns:p14="http://schemas.microsoft.com/office/powerpoint/2010/main" val="15700875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A screenshot of a cell phone&#10;&#10;Description automatically generated">
            <a:extLst>
              <a:ext uri="{FF2B5EF4-FFF2-40B4-BE49-F238E27FC236}">
                <a16:creationId xmlns:a16="http://schemas.microsoft.com/office/drawing/2014/main" id="{605B59E8-916D-0345-B84C-41657429C8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75336" y="226608"/>
            <a:ext cx="4542326" cy="6457523"/>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42397A9E-5AF2-3D43-A508-7A9C6C4B183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0147" y="257607"/>
            <a:ext cx="4542326" cy="6425001"/>
          </a:xfrm>
          <a:prstGeom prst="rect">
            <a:avLst/>
          </a:prstGeom>
        </p:spPr>
      </p:pic>
    </p:spTree>
    <p:extLst>
      <p:ext uri="{BB962C8B-B14F-4D97-AF65-F5344CB8AC3E}">
        <p14:creationId xmlns:p14="http://schemas.microsoft.com/office/powerpoint/2010/main" val="17113605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F5D76-5C5A-FD42-9CF9-8F886D62BD8A}"/>
              </a:ext>
            </a:extLst>
          </p:cNvPr>
          <p:cNvSpPr>
            <a:spLocks noGrp="1"/>
          </p:cNvSpPr>
          <p:nvPr>
            <p:ph type="title"/>
          </p:nvPr>
        </p:nvSpPr>
        <p:spPr>
          <a:xfrm>
            <a:off x="838200" y="-218191"/>
            <a:ext cx="10515600" cy="1325563"/>
          </a:xfrm>
        </p:spPr>
        <p:txBody>
          <a:bodyPr/>
          <a:lstStyle/>
          <a:p>
            <a:pPr algn="ctr"/>
            <a:r>
              <a:rPr lang="en-US" b="1" dirty="0">
                <a:solidFill>
                  <a:srgbClr val="FFFF00"/>
                </a:solidFill>
                <a:latin typeface="Times New Roman" panose="02020603050405020304" pitchFamily="18" charset="0"/>
                <a:cs typeface="Times New Roman" panose="02020603050405020304" pitchFamily="18" charset="0"/>
              </a:rPr>
              <a:t>Troubling Trends </a:t>
            </a:r>
            <a:endParaRPr lang="en-US" dirty="0"/>
          </a:p>
        </p:txBody>
      </p:sp>
      <p:sp>
        <p:nvSpPr>
          <p:cNvPr id="4" name="TextBox 3">
            <a:extLst>
              <a:ext uri="{FF2B5EF4-FFF2-40B4-BE49-F238E27FC236}">
                <a16:creationId xmlns:a16="http://schemas.microsoft.com/office/drawing/2014/main" id="{365E8349-E974-294B-99A3-F8CAF24DD757}"/>
              </a:ext>
            </a:extLst>
          </p:cNvPr>
          <p:cNvSpPr txBox="1"/>
          <p:nvPr/>
        </p:nvSpPr>
        <p:spPr>
          <a:xfrm>
            <a:off x="1" y="197545"/>
            <a:ext cx="3859078" cy="769441"/>
          </a:xfrm>
          <a:prstGeom prst="rect">
            <a:avLst/>
          </a:prstGeom>
          <a:noFill/>
        </p:spPr>
        <p:txBody>
          <a:bodyPr wrap="square" rtlCol="0">
            <a:spAutoFit/>
          </a:bodyPr>
          <a:lstStyle/>
          <a:p>
            <a:pPr marR="0" indent="0" algn="ctr">
              <a:spcBef>
                <a:spcPts val="0"/>
              </a:spcBef>
              <a:spcAft>
                <a:spcPts val="0"/>
              </a:spcAft>
              <a:buNone/>
            </a:pPr>
            <a:r>
              <a:rPr lang="en-US" sz="2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Ocean warming 2015, 2016, 2017 warmest years on record</a:t>
            </a:r>
          </a:p>
        </p:txBody>
      </p:sp>
      <p:sp>
        <p:nvSpPr>
          <p:cNvPr id="5" name="TextBox 4">
            <a:extLst>
              <a:ext uri="{FF2B5EF4-FFF2-40B4-BE49-F238E27FC236}">
                <a16:creationId xmlns:a16="http://schemas.microsoft.com/office/drawing/2014/main" id="{4EA73B4F-9BB1-6346-8C11-FDF17E180016}"/>
              </a:ext>
            </a:extLst>
          </p:cNvPr>
          <p:cNvSpPr txBox="1"/>
          <p:nvPr/>
        </p:nvSpPr>
        <p:spPr>
          <a:xfrm>
            <a:off x="5990440" y="3280259"/>
            <a:ext cx="6005350" cy="430887"/>
          </a:xfrm>
          <a:prstGeom prst="rect">
            <a:avLst/>
          </a:prstGeom>
          <a:noFill/>
        </p:spPr>
        <p:txBody>
          <a:bodyPr wrap="square" rtlCol="0">
            <a:spAutoFit/>
          </a:bodyPr>
          <a:lstStyle/>
          <a:p>
            <a:pPr marR="0" indent="0">
              <a:spcBef>
                <a:spcPts val="0"/>
              </a:spcBef>
              <a:spcAft>
                <a:spcPts val="0"/>
              </a:spcAft>
              <a:buNone/>
            </a:pPr>
            <a:r>
              <a:rPr lang="en-US" sz="2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Unprecedented tropical storms in 2017 and 2018</a:t>
            </a:r>
          </a:p>
        </p:txBody>
      </p:sp>
      <p:sp>
        <p:nvSpPr>
          <p:cNvPr id="6" name="TextBox 5">
            <a:extLst>
              <a:ext uri="{FF2B5EF4-FFF2-40B4-BE49-F238E27FC236}">
                <a16:creationId xmlns:a16="http://schemas.microsoft.com/office/drawing/2014/main" id="{8A106D2B-AC21-0E48-B46E-7EDDCC8F7273}"/>
              </a:ext>
            </a:extLst>
          </p:cNvPr>
          <p:cNvSpPr txBox="1"/>
          <p:nvPr/>
        </p:nvSpPr>
        <p:spPr>
          <a:xfrm>
            <a:off x="5733269" y="4160591"/>
            <a:ext cx="2533568" cy="1785104"/>
          </a:xfrm>
          <a:prstGeom prst="rect">
            <a:avLst/>
          </a:prstGeom>
          <a:noFill/>
        </p:spPr>
        <p:txBody>
          <a:bodyPr wrap="square" rtlCol="0">
            <a:spAutoFit/>
          </a:bodyPr>
          <a:lstStyle/>
          <a:p>
            <a:pPr marR="0" indent="0">
              <a:spcBef>
                <a:spcPts val="0"/>
              </a:spcBef>
              <a:spcAft>
                <a:spcPts val="0"/>
              </a:spcAft>
              <a:buNone/>
            </a:pPr>
            <a:r>
              <a:rPr lang="en-US" sz="2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Tropical </a:t>
            </a:r>
          </a:p>
          <a:p>
            <a:pPr marR="0" indent="0">
              <a:spcBef>
                <a:spcPts val="0"/>
              </a:spcBef>
              <a:spcAft>
                <a:spcPts val="0"/>
              </a:spcAft>
              <a:buNone/>
            </a:pPr>
            <a:r>
              <a:rPr lang="en-US" sz="2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coral reefs unlikely to survive at current emission rates</a:t>
            </a:r>
          </a:p>
        </p:txBody>
      </p:sp>
      <p:sp>
        <p:nvSpPr>
          <p:cNvPr id="7" name="TextBox 6">
            <a:extLst>
              <a:ext uri="{FF2B5EF4-FFF2-40B4-BE49-F238E27FC236}">
                <a16:creationId xmlns:a16="http://schemas.microsoft.com/office/drawing/2014/main" id="{B732BD40-A57C-634E-9206-16F99A28245E}"/>
              </a:ext>
            </a:extLst>
          </p:cNvPr>
          <p:cNvSpPr txBox="1"/>
          <p:nvPr/>
        </p:nvSpPr>
        <p:spPr>
          <a:xfrm>
            <a:off x="7873266" y="6003874"/>
            <a:ext cx="6005351" cy="769441"/>
          </a:xfrm>
          <a:prstGeom prst="rect">
            <a:avLst/>
          </a:prstGeom>
          <a:noFill/>
        </p:spPr>
        <p:txBody>
          <a:bodyPr wrap="square" rtlCol="0">
            <a:spAutoFit/>
          </a:bodyPr>
          <a:lstStyle/>
          <a:p>
            <a:pPr indent="0">
              <a:spcBef>
                <a:spcPts val="0"/>
              </a:spcBef>
              <a:buNone/>
            </a:pPr>
            <a:r>
              <a:rPr lang="en-US" sz="2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Weakening Atlantic circulation </a:t>
            </a:r>
          </a:p>
          <a:p>
            <a:pPr indent="0">
              <a:spcBef>
                <a:spcPts val="0"/>
              </a:spcBef>
              <a:buNone/>
            </a:pPr>
            <a:endParaRPr lang="en-US" sz="2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3" name="Picture 12" descr="A picture containing outdoor, swimming, water sport&#10;&#10;Description automatically generated">
            <a:extLst>
              <a:ext uri="{FF2B5EF4-FFF2-40B4-BE49-F238E27FC236}">
                <a16:creationId xmlns:a16="http://schemas.microsoft.com/office/drawing/2014/main" id="{4F281529-61E4-E942-BF87-1526A0D361F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10590" y="780311"/>
            <a:ext cx="5343210" cy="2499947"/>
          </a:xfrm>
          <a:prstGeom prst="rect">
            <a:avLst/>
          </a:prstGeom>
        </p:spPr>
      </p:pic>
      <p:pic>
        <p:nvPicPr>
          <p:cNvPr id="15" name="Picture 14" descr="A picture containing snow, wave, nature&#10;&#10;Description automatically generated">
            <a:extLst>
              <a:ext uri="{FF2B5EF4-FFF2-40B4-BE49-F238E27FC236}">
                <a16:creationId xmlns:a16="http://schemas.microsoft.com/office/drawing/2014/main" id="{2370845E-3489-4E4B-BB75-6967B41BA05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9038786" y="3159236"/>
            <a:ext cx="2319153" cy="3379590"/>
          </a:xfrm>
          <a:prstGeom prst="rect">
            <a:avLst/>
          </a:prstGeom>
        </p:spPr>
      </p:pic>
      <p:pic>
        <p:nvPicPr>
          <p:cNvPr id="17" name="Picture 16" descr="A picture containing outdoor, sky, grass, ground&#10;&#10;Description automatically generated">
            <a:extLst>
              <a:ext uri="{FF2B5EF4-FFF2-40B4-BE49-F238E27FC236}">
                <a16:creationId xmlns:a16="http://schemas.microsoft.com/office/drawing/2014/main" id="{0C1D296E-09E4-DB42-8941-4686A3AF376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4441" y="3264812"/>
            <a:ext cx="5518342" cy="3481866"/>
          </a:xfrm>
          <a:prstGeom prst="rect">
            <a:avLst/>
          </a:prstGeom>
        </p:spPr>
      </p:pic>
      <p:pic>
        <p:nvPicPr>
          <p:cNvPr id="19" name="Picture 18" descr="A large map&#10;&#10;Description automatically generated">
            <a:extLst>
              <a:ext uri="{FF2B5EF4-FFF2-40B4-BE49-F238E27FC236}">
                <a16:creationId xmlns:a16="http://schemas.microsoft.com/office/drawing/2014/main" id="{A0499E45-2C39-104F-B8A1-9636524574E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4441" y="1018196"/>
            <a:ext cx="4846391" cy="2118541"/>
          </a:xfrm>
          <a:prstGeom prst="rect">
            <a:avLst/>
          </a:prstGeom>
        </p:spPr>
      </p:pic>
    </p:spTree>
    <p:extLst>
      <p:ext uri="{BB962C8B-B14F-4D97-AF65-F5344CB8AC3E}">
        <p14:creationId xmlns:p14="http://schemas.microsoft.com/office/powerpoint/2010/main" val="36059961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8E778-71D6-E442-903F-E375CB63582F}"/>
              </a:ext>
            </a:extLst>
          </p:cNvPr>
          <p:cNvSpPr>
            <a:spLocks noGrp="1"/>
          </p:cNvSpPr>
          <p:nvPr>
            <p:ph type="title"/>
          </p:nvPr>
        </p:nvSpPr>
        <p:spPr>
          <a:xfrm>
            <a:off x="932795" y="-164604"/>
            <a:ext cx="10515600" cy="1325563"/>
          </a:xfrm>
        </p:spPr>
        <p:txBody>
          <a:bodyPr/>
          <a:lstStyle/>
          <a:p>
            <a:pPr algn="ctr"/>
            <a:r>
              <a:rPr lang="en-US" b="1" dirty="0">
                <a:solidFill>
                  <a:srgbClr val="FFFF00"/>
                </a:solidFill>
                <a:latin typeface="Times New Roman" panose="02020603050405020304" pitchFamily="18" charset="0"/>
                <a:cs typeface="Times New Roman" panose="02020603050405020304" pitchFamily="18" charset="0"/>
              </a:rPr>
              <a:t>Troubling Trends Cont. </a:t>
            </a:r>
          </a:p>
        </p:txBody>
      </p:sp>
      <p:sp>
        <p:nvSpPr>
          <p:cNvPr id="4" name="TextBox 3">
            <a:extLst>
              <a:ext uri="{FF2B5EF4-FFF2-40B4-BE49-F238E27FC236}">
                <a16:creationId xmlns:a16="http://schemas.microsoft.com/office/drawing/2014/main" id="{400540B2-0BD4-7F4E-A597-D67EE4F29E0E}"/>
              </a:ext>
            </a:extLst>
          </p:cNvPr>
          <p:cNvSpPr txBox="1"/>
          <p:nvPr/>
        </p:nvSpPr>
        <p:spPr>
          <a:xfrm>
            <a:off x="8646898" y="2582616"/>
            <a:ext cx="3545102" cy="1107996"/>
          </a:xfrm>
          <a:prstGeom prst="rect">
            <a:avLst/>
          </a:prstGeom>
          <a:noFill/>
        </p:spPr>
        <p:txBody>
          <a:bodyPr wrap="square" rtlCol="0">
            <a:spAutoFit/>
          </a:bodyPr>
          <a:lstStyle/>
          <a:p>
            <a:pPr algn="ctr"/>
            <a:r>
              <a:rPr lang="en-US" sz="2200" b="1" dirty="0">
                <a:solidFill>
                  <a:schemeClr val="bg1"/>
                </a:solidFill>
                <a:latin typeface="Times New Roman" panose="02020603050405020304" pitchFamily="18" charset="0"/>
                <a:cs typeface="Times New Roman" panose="02020603050405020304" pitchFamily="18" charset="0"/>
              </a:rPr>
              <a:t>Acidity of the global ocean increasing 30% relative to pre-industrial times </a:t>
            </a:r>
            <a:endParaRPr lang="en-US" sz="2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7FA7F05A-D15E-1044-A634-80A46F642D96}"/>
              </a:ext>
            </a:extLst>
          </p:cNvPr>
          <p:cNvSpPr txBox="1"/>
          <p:nvPr/>
        </p:nvSpPr>
        <p:spPr>
          <a:xfrm>
            <a:off x="199698" y="649591"/>
            <a:ext cx="5160936" cy="769441"/>
          </a:xfrm>
          <a:prstGeom prst="rect">
            <a:avLst/>
          </a:prstGeom>
          <a:noFill/>
        </p:spPr>
        <p:txBody>
          <a:bodyPr wrap="square" rtlCol="0">
            <a:spAutoFit/>
          </a:bodyPr>
          <a:lstStyle/>
          <a:p>
            <a:pPr marR="0" indent="0">
              <a:spcBef>
                <a:spcPts val="0"/>
              </a:spcBef>
              <a:spcAft>
                <a:spcPts val="0"/>
              </a:spcAft>
              <a:buNone/>
            </a:pPr>
            <a:r>
              <a:rPr lang="en-US" sz="2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Continuing loss of Arctic </a:t>
            </a:r>
          </a:p>
          <a:p>
            <a:pPr marR="0" indent="0">
              <a:spcBef>
                <a:spcPts val="0"/>
              </a:spcBef>
              <a:spcAft>
                <a:spcPts val="0"/>
              </a:spcAft>
              <a:buNone/>
            </a:pPr>
            <a:r>
              <a:rPr lang="en-US" sz="2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sea ice</a:t>
            </a:r>
          </a:p>
        </p:txBody>
      </p:sp>
      <p:sp>
        <p:nvSpPr>
          <p:cNvPr id="6" name="TextBox 5">
            <a:extLst>
              <a:ext uri="{FF2B5EF4-FFF2-40B4-BE49-F238E27FC236}">
                <a16:creationId xmlns:a16="http://schemas.microsoft.com/office/drawing/2014/main" id="{8E280B9F-D854-A043-A6E0-860D11FA54A5}"/>
              </a:ext>
            </a:extLst>
          </p:cNvPr>
          <p:cNvSpPr txBox="1"/>
          <p:nvPr/>
        </p:nvSpPr>
        <p:spPr>
          <a:xfrm>
            <a:off x="7951542" y="912095"/>
            <a:ext cx="3426371" cy="1446550"/>
          </a:xfrm>
          <a:prstGeom prst="rect">
            <a:avLst/>
          </a:prstGeom>
          <a:noFill/>
        </p:spPr>
        <p:txBody>
          <a:bodyPr wrap="square" rtlCol="0">
            <a:spAutoFit/>
          </a:bodyPr>
          <a:lstStyle/>
          <a:p>
            <a:r>
              <a:rPr lang="en-US" sz="2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Reduction in fish catch by 30% in tropics by 2050 with 1.4 billion people at risk</a:t>
            </a:r>
          </a:p>
        </p:txBody>
      </p:sp>
      <p:pic>
        <p:nvPicPr>
          <p:cNvPr id="10" name="Picture 9" descr="A picture containing sky, outdoor, building&#10;&#10;Description automatically generated">
            <a:extLst>
              <a:ext uri="{FF2B5EF4-FFF2-40B4-BE49-F238E27FC236}">
                <a16:creationId xmlns:a16="http://schemas.microsoft.com/office/drawing/2014/main" id="{450AB81E-91F5-6A4B-86A6-F1B8A9D17F1F}"/>
              </a:ext>
            </a:extLst>
          </p:cNvPr>
          <p:cNvPicPr>
            <a:picLocks noChangeAspect="1"/>
          </p:cNvPicPr>
          <p:nvPr/>
        </p:nvPicPr>
        <p:blipFill>
          <a:blip r:embed="rId2"/>
          <a:stretch>
            <a:fillRect/>
          </a:stretch>
        </p:blipFill>
        <p:spPr>
          <a:xfrm>
            <a:off x="3974328" y="1033233"/>
            <a:ext cx="3906733" cy="2523099"/>
          </a:xfrm>
          <a:prstGeom prst="rect">
            <a:avLst/>
          </a:prstGeom>
        </p:spPr>
      </p:pic>
      <p:pic>
        <p:nvPicPr>
          <p:cNvPr id="12" name="Picture 11" descr="A picture containing water, outdoor, animal, snow&#10;&#10;Description automatically generated">
            <a:extLst>
              <a:ext uri="{FF2B5EF4-FFF2-40B4-BE49-F238E27FC236}">
                <a16:creationId xmlns:a16="http://schemas.microsoft.com/office/drawing/2014/main" id="{AFC88146-471C-7146-A58F-4ECFE2FD096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9698" y="1541431"/>
            <a:ext cx="3426371" cy="5044380"/>
          </a:xfrm>
          <a:prstGeom prst="rect">
            <a:avLst/>
          </a:prstGeom>
        </p:spPr>
      </p:pic>
      <p:pic>
        <p:nvPicPr>
          <p:cNvPr id="14" name="Picture 13" descr="A pile of fish&#10;&#10;Description automatically generated">
            <a:extLst>
              <a:ext uri="{FF2B5EF4-FFF2-40B4-BE49-F238E27FC236}">
                <a16:creationId xmlns:a16="http://schemas.microsoft.com/office/drawing/2014/main" id="{ABB412F4-6D01-0347-A568-EEAFDF544D2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46401" y="3874110"/>
            <a:ext cx="3506344" cy="2571319"/>
          </a:xfrm>
          <a:prstGeom prst="rect">
            <a:avLst/>
          </a:prstGeom>
        </p:spPr>
      </p:pic>
      <p:pic>
        <p:nvPicPr>
          <p:cNvPr id="16" name="Picture 15" descr="A close up of a green field&#10;&#10;Description automatically generated">
            <a:extLst>
              <a:ext uri="{FF2B5EF4-FFF2-40B4-BE49-F238E27FC236}">
                <a16:creationId xmlns:a16="http://schemas.microsoft.com/office/drawing/2014/main" id="{30EDC553-D5DC-4B4C-B429-D1B76C50E01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368586" y="3721386"/>
            <a:ext cx="3545102" cy="3004671"/>
          </a:xfrm>
          <a:prstGeom prst="rect">
            <a:avLst/>
          </a:prstGeom>
        </p:spPr>
      </p:pic>
    </p:spTree>
    <p:extLst>
      <p:ext uri="{BB962C8B-B14F-4D97-AF65-F5344CB8AC3E}">
        <p14:creationId xmlns:p14="http://schemas.microsoft.com/office/powerpoint/2010/main" val="28199695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322F1-EBC3-C74C-8092-C10479D3A6DA}"/>
              </a:ext>
            </a:extLst>
          </p:cNvPr>
          <p:cNvSpPr>
            <a:spLocks noGrp="1"/>
          </p:cNvSpPr>
          <p:nvPr>
            <p:ph type="title"/>
          </p:nvPr>
        </p:nvSpPr>
        <p:spPr>
          <a:xfrm>
            <a:off x="1295400" y="-118464"/>
            <a:ext cx="10515600" cy="1325563"/>
          </a:xfrm>
        </p:spPr>
        <p:txBody>
          <a:bodyPr/>
          <a:lstStyle/>
          <a:p>
            <a:pPr algn="ctr"/>
            <a:r>
              <a:rPr lang="en-US" b="1" dirty="0">
                <a:solidFill>
                  <a:srgbClr val="FFFF00"/>
                </a:solidFill>
                <a:latin typeface="Times New Roman" panose="02020603050405020304" pitchFamily="18" charset="0"/>
                <a:cs typeface="Times New Roman" panose="02020603050405020304" pitchFamily="18" charset="0"/>
              </a:rPr>
              <a:t>Troubling Trends Cont. </a:t>
            </a:r>
            <a:endParaRPr lang="en-US" dirty="0"/>
          </a:p>
        </p:txBody>
      </p:sp>
      <p:sp>
        <p:nvSpPr>
          <p:cNvPr id="4" name="TextBox 3">
            <a:extLst>
              <a:ext uri="{FF2B5EF4-FFF2-40B4-BE49-F238E27FC236}">
                <a16:creationId xmlns:a16="http://schemas.microsoft.com/office/drawing/2014/main" id="{A95C6A0F-A95F-2E40-8D07-D80979AFDB41}"/>
              </a:ext>
            </a:extLst>
          </p:cNvPr>
          <p:cNvSpPr txBox="1"/>
          <p:nvPr/>
        </p:nvSpPr>
        <p:spPr>
          <a:xfrm>
            <a:off x="4763788" y="1180579"/>
            <a:ext cx="1919762" cy="2123658"/>
          </a:xfrm>
          <a:prstGeom prst="rect">
            <a:avLst/>
          </a:prstGeom>
          <a:noFill/>
        </p:spPr>
        <p:txBody>
          <a:bodyPr wrap="square" rtlCol="0">
            <a:spAutoFit/>
          </a:bodyPr>
          <a:lstStyle/>
          <a:p>
            <a:r>
              <a:rPr lang="en-US" sz="2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Damages to coastal infrastructure and peoples around the globe</a:t>
            </a:r>
            <a:endParaRPr lang="en-US" sz="2200" dirty="0"/>
          </a:p>
        </p:txBody>
      </p:sp>
      <p:sp>
        <p:nvSpPr>
          <p:cNvPr id="5" name="TextBox 4">
            <a:extLst>
              <a:ext uri="{FF2B5EF4-FFF2-40B4-BE49-F238E27FC236}">
                <a16:creationId xmlns:a16="http://schemas.microsoft.com/office/drawing/2014/main" id="{734E040B-521B-1B4C-A511-1269591ED4F2}"/>
              </a:ext>
            </a:extLst>
          </p:cNvPr>
          <p:cNvSpPr txBox="1"/>
          <p:nvPr/>
        </p:nvSpPr>
        <p:spPr>
          <a:xfrm>
            <a:off x="77489" y="3760821"/>
            <a:ext cx="2448145" cy="3139321"/>
          </a:xfrm>
          <a:prstGeom prst="rect">
            <a:avLst/>
          </a:prstGeom>
          <a:noFill/>
        </p:spPr>
        <p:txBody>
          <a:bodyPr wrap="square" rtlCol="0">
            <a:spAutoFit/>
          </a:bodyPr>
          <a:lstStyle/>
          <a:p>
            <a:r>
              <a:rPr lang="en-US" sz="2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For SIDS the threat of sea level rise is four times the global average. Some face submergence and trillions of dollars in losses</a:t>
            </a:r>
          </a:p>
          <a:p>
            <a:endParaRPr lang="en-US" sz="2200" dirty="0"/>
          </a:p>
        </p:txBody>
      </p:sp>
      <p:sp>
        <p:nvSpPr>
          <p:cNvPr id="8" name="TextBox 7">
            <a:extLst>
              <a:ext uri="{FF2B5EF4-FFF2-40B4-BE49-F238E27FC236}">
                <a16:creationId xmlns:a16="http://schemas.microsoft.com/office/drawing/2014/main" id="{7107BECE-46B0-854D-8332-EA1B9C836C1E}"/>
              </a:ext>
            </a:extLst>
          </p:cNvPr>
          <p:cNvSpPr txBox="1"/>
          <p:nvPr/>
        </p:nvSpPr>
        <p:spPr>
          <a:xfrm>
            <a:off x="7079458" y="5420745"/>
            <a:ext cx="4700010" cy="1785104"/>
          </a:xfrm>
          <a:prstGeom prst="rect">
            <a:avLst/>
          </a:prstGeom>
          <a:noFill/>
        </p:spPr>
        <p:txBody>
          <a:bodyPr wrap="square" rtlCol="0">
            <a:spAutoFit/>
          </a:bodyPr>
          <a:lstStyle/>
          <a:p>
            <a:pPr algn="ctr"/>
            <a:r>
              <a:rPr lang="en-US" sz="2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Increased population displacement due to environmental disasters and </a:t>
            </a:r>
          </a:p>
          <a:p>
            <a:pPr algn="ctr"/>
            <a:r>
              <a:rPr lang="en-US" sz="2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climate change</a:t>
            </a:r>
            <a:r>
              <a:rPr lang="mr-IN" sz="2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r>
              <a:rPr lang="en-US" sz="2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140 million people could be displaced by 2050</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endParaRPr lang="en-US" sz="2200" dirty="0"/>
          </a:p>
        </p:txBody>
      </p:sp>
      <p:pic>
        <p:nvPicPr>
          <p:cNvPr id="10" name="Picture 9" descr="A house on a dirt road&#10;&#10;Description automatically generated">
            <a:extLst>
              <a:ext uri="{FF2B5EF4-FFF2-40B4-BE49-F238E27FC236}">
                <a16:creationId xmlns:a16="http://schemas.microsoft.com/office/drawing/2014/main" id="{D2E7613E-A284-7742-B765-5963D97BEE0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0929" y="876603"/>
            <a:ext cx="4017821" cy="2669618"/>
          </a:xfrm>
          <a:prstGeom prst="rect">
            <a:avLst/>
          </a:prstGeom>
        </p:spPr>
      </p:pic>
      <p:pic>
        <p:nvPicPr>
          <p:cNvPr id="12" name="Picture 11" descr="A person standing next to a body of water&#10;&#10;Description automatically generated">
            <a:extLst>
              <a:ext uri="{FF2B5EF4-FFF2-40B4-BE49-F238E27FC236}">
                <a16:creationId xmlns:a16="http://schemas.microsoft.com/office/drawing/2014/main" id="{0BCC2B72-9B0B-444A-A031-2705C4D5972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09377" y="3760821"/>
            <a:ext cx="4287750" cy="2858500"/>
          </a:xfrm>
          <a:prstGeom prst="rect">
            <a:avLst/>
          </a:prstGeom>
        </p:spPr>
      </p:pic>
      <p:pic>
        <p:nvPicPr>
          <p:cNvPr id="14" name="Picture 13" descr="A boat in the water with a city in the background&#10;&#10;Description automatically generated">
            <a:extLst>
              <a:ext uri="{FF2B5EF4-FFF2-40B4-BE49-F238E27FC236}">
                <a16:creationId xmlns:a16="http://schemas.microsoft.com/office/drawing/2014/main" id="{F88EC26C-E9B0-D044-B935-93977C12AF8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89355" y="1188361"/>
            <a:ext cx="4968943" cy="4063003"/>
          </a:xfrm>
          <a:prstGeom prst="rect">
            <a:avLst/>
          </a:prstGeom>
        </p:spPr>
      </p:pic>
    </p:spTree>
    <p:extLst>
      <p:ext uri="{BB962C8B-B14F-4D97-AF65-F5344CB8AC3E}">
        <p14:creationId xmlns:p14="http://schemas.microsoft.com/office/powerpoint/2010/main" val="26035297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28443-6826-C54F-A011-A263267C3090}"/>
              </a:ext>
            </a:extLst>
          </p:cNvPr>
          <p:cNvSpPr>
            <a:spLocks noGrp="1"/>
          </p:cNvSpPr>
          <p:nvPr>
            <p:ph type="title"/>
          </p:nvPr>
        </p:nvSpPr>
        <p:spPr>
          <a:xfrm>
            <a:off x="915690" y="99248"/>
            <a:ext cx="10515600" cy="1130461"/>
          </a:xfrm>
        </p:spPr>
        <p:txBody>
          <a:bodyPr>
            <a:normAutofit fontScale="90000"/>
          </a:bodyPr>
          <a:lstStyle/>
          <a:p>
            <a:pPr algn="ctr"/>
            <a:r>
              <a:rPr lang="en-US"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Encouraging Policy Responses</a:t>
            </a:r>
            <a:r>
              <a:rPr lang="en-US" sz="4000" dirty="0">
                <a:effectLst/>
                <a:latin typeface="Calibri" panose="020F0502020204030204" pitchFamily="34" charset="0"/>
                <a:ea typeface="Calibri" panose="020F0502020204030204" pitchFamily="34" charset="0"/>
                <a:cs typeface="Times New Roman" panose="02020603050405020304" pitchFamily="18" charset="0"/>
              </a:rPr>
              <a:t/>
            </a:r>
            <a:br>
              <a:rPr lang="en-US" sz="40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4" name="TextBox 3">
            <a:extLst>
              <a:ext uri="{FF2B5EF4-FFF2-40B4-BE49-F238E27FC236}">
                <a16:creationId xmlns:a16="http://schemas.microsoft.com/office/drawing/2014/main" id="{39A3E1EB-0934-7949-B216-50EBCF611639}"/>
              </a:ext>
            </a:extLst>
          </p:cNvPr>
          <p:cNvSpPr txBox="1"/>
          <p:nvPr/>
        </p:nvSpPr>
        <p:spPr>
          <a:xfrm>
            <a:off x="154621" y="532638"/>
            <a:ext cx="2178676" cy="2462213"/>
          </a:xfrm>
          <a:prstGeom prst="rect">
            <a:avLst/>
          </a:prstGeom>
          <a:noFill/>
        </p:spPr>
        <p:txBody>
          <a:bodyPr wrap="square" rtlCol="0">
            <a:spAutoFit/>
          </a:bodyPr>
          <a:lstStyle/>
          <a:p>
            <a:pPr marR="0" indent="0">
              <a:spcBef>
                <a:spcPts val="0"/>
              </a:spcBef>
              <a:spcAft>
                <a:spcPts val="0"/>
              </a:spcAft>
              <a:buNone/>
            </a:pPr>
            <a:r>
              <a:rPr lang="en-US" sz="2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70% of Nationally Determined Contributions address ocean and coastal issues</a:t>
            </a:r>
          </a:p>
        </p:txBody>
      </p:sp>
      <p:sp>
        <p:nvSpPr>
          <p:cNvPr id="5" name="TextBox 4">
            <a:extLst>
              <a:ext uri="{FF2B5EF4-FFF2-40B4-BE49-F238E27FC236}">
                <a16:creationId xmlns:a16="http://schemas.microsoft.com/office/drawing/2014/main" id="{D6EAADF5-24B9-964E-B32C-5E50B2654DE9}"/>
              </a:ext>
            </a:extLst>
          </p:cNvPr>
          <p:cNvSpPr txBox="1"/>
          <p:nvPr/>
        </p:nvSpPr>
        <p:spPr>
          <a:xfrm>
            <a:off x="5269669" y="1010677"/>
            <a:ext cx="3051440" cy="2123658"/>
          </a:xfrm>
          <a:prstGeom prst="rect">
            <a:avLst/>
          </a:prstGeom>
          <a:noFill/>
        </p:spPr>
        <p:txBody>
          <a:bodyPr wrap="square" rtlCol="0">
            <a:spAutoFit/>
          </a:bodyPr>
          <a:lstStyle/>
          <a:p>
            <a:pPr marR="0" indent="0">
              <a:spcBef>
                <a:spcPts val="0"/>
              </a:spcBef>
              <a:spcAft>
                <a:spcPts val="0"/>
              </a:spcAft>
              <a:buNone/>
            </a:pPr>
            <a:r>
              <a:rPr lang="en-US" sz="2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Increased commitment by the International Maritime Organization (IMO) to reduce 50% of emissions from shipping by 2050</a:t>
            </a:r>
          </a:p>
        </p:txBody>
      </p:sp>
      <p:sp>
        <p:nvSpPr>
          <p:cNvPr id="6" name="TextBox 5">
            <a:extLst>
              <a:ext uri="{FF2B5EF4-FFF2-40B4-BE49-F238E27FC236}">
                <a16:creationId xmlns:a16="http://schemas.microsoft.com/office/drawing/2014/main" id="{31E33EA8-63DB-F641-8C2D-CEFF0C9E4DC1}"/>
              </a:ext>
            </a:extLst>
          </p:cNvPr>
          <p:cNvSpPr txBox="1"/>
          <p:nvPr/>
        </p:nvSpPr>
        <p:spPr>
          <a:xfrm>
            <a:off x="134014" y="6063598"/>
            <a:ext cx="5214682" cy="769441"/>
          </a:xfrm>
          <a:prstGeom prst="rect">
            <a:avLst/>
          </a:prstGeom>
          <a:noFill/>
        </p:spPr>
        <p:txBody>
          <a:bodyPr wrap="square" rtlCol="0">
            <a:spAutoFit/>
          </a:bodyPr>
          <a:lstStyle/>
          <a:p>
            <a:pPr indent="0">
              <a:spcBef>
                <a:spcPts val="0"/>
              </a:spcBef>
              <a:buNone/>
            </a:pPr>
            <a:r>
              <a:rPr lang="en-US" sz="2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Worldwide restoration of lost </a:t>
            </a:r>
          </a:p>
          <a:p>
            <a:pPr indent="0">
              <a:spcBef>
                <a:spcPts val="0"/>
              </a:spcBef>
              <a:buNone/>
            </a:pPr>
            <a:r>
              <a:rPr lang="en-US" sz="2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Mangroves resulting in avoided emissions</a:t>
            </a:r>
          </a:p>
        </p:txBody>
      </p:sp>
      <p:sp>
        <p:nvSpPr>
          <p:cNvPr id="9" name="TextBox 8">
            <a:extLst>
              <a:ext uri="{FF2B5EF4-FFF2-40B4-BE49-F238E27FC236}">
                <a16:creationId xmlns:a16="http://schemas.microsoft.com/office/drawing/2014/main" id="{8DCB12AF-21AA-E94C-BFFA-8B31E34F248A}"/>
              </a:ext>
            </a:extLst>
          </p:cNvPr>
          <p:cNvSpPr txBox="1"/>
          <p:nvPr/>
        </p:nvSpPr>
        <p:spPr>
          <a:xfrm>
            <a:off x="9594172" y="3583885"/>
            <a:ext cx="2656897" cy="3139321"/>
          </a:xfrm>
          <a:prstGeom prst="rect">
            <a:avLst/>
          </a:prstGeom>
          <a:noFill/>
        </p:spPr>
        <p:txBody>
          <a:bodyPr wrap="square" rtlCol="0">
            <a:spAutoFit/>
          </a:bodyPr>
          <a:lstStyle/>
          <a:p>
            <a:r>
              <a:rPr lang="en-US" sz="2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Increased effort of the Renewable Energy Agency (IRENA) in building energy independence for Small Island Developing States</a:t>
            </a:r>
          </a:p>
          <a:p>
            <a:endParaRPr lang="en-US" sz="2200" dirty="0"/>
          </a:p>
        </p:txBody>
      </p:sp>
      <p:pic>
        <p:nvPicPr>
          <p:cNvPr id="11" name="Picture 10" descr="A small boat in a body of water&#10;&#10;Description automatically generated">
            <a:extLst>
              <a:ext uri="{FF2B5EF4-FFF2-40B4-BE49-F238E27FC236}">
                <a16:creationId xmlns:a16="http://schemas.microsoft.com/office/drawing/2014/main" id="{C7C6FC91-96B6-8748-B95F-1FEFD33BE12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81627" y="834909"/>
            <a:ext cx="3855752" cy="2557713"/>
          </a:xfrm>
          <a:prstGeom prst="rect">
            <a:avLst/>
          </a:prstGeom>
        </p:spPr>
      </p:pic>
      <p:pic>
        <p:nvPicPr>
          <p:cNvPr id="13" name="Picture 12" descr="A blue and white sign&#10;&#10;Description automatically generated">
            <a:extLst>
              <a:ext uri="{FF2B5EF4-FFF2-40B4-BE49-F238E27FC236}">
                <a16:creationId xmlns:a16="http://schemas.microsoft.com/office/drawing/2014/main" id="{94191BAC-BE7A-B843-960F-C61569B5B2C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37763" y="887717"/>
            <a:ext cx="3051440" cy="2246619"/>
          </a:xfrm>
          <a:prstGeom prst="rect">
            <a:avLst/>
          </a:prstGeom>
        </p:spPr>
      </p:pic>
      <p:pic>
        <p:nvPicPr>
          <p:cNvPr id="15" name="Picture 14" descr="A river running through a body of water&#10;&#10;Description automatically generated">
            <a:extLst>
              <a:ext uri="{FF2B5EF4-FFF2-40B4-BE49-F238E27FC236}">
                <a16:creationId xmlns:a16="http://schemas.microsoft.com/office/drawing/2014/main" id="{D4675F7A-CC3A-B440-84F6-C73E84B819ED}"/>
              </a:ext>
            </a:extLst>
          </p:cNvPr>
          <p:cNvPicPr>
            <a:picLocks noChangeAspect="1"/>
          </p:cNvPicPr>
          <p:nvPr/>
        </p:nvPicPr>
        <p:blipFill>
          <a:blip r:embed="rId4"/>
          <a:stretch>
            <a:fillRect/>
          </a:stretch>
        </p:blipFill>
        <p:spPr>
          <a:xfrm>
            <a:off x="211356" y="3202910"/>
            <a:ext cx="3799018" cy="2839400"/>
          </a:xfrm>
          <a:prstGeom prst="rect">
            <a:avLst/>
          </a:prstGeom>
        </p:spPr>
      </p:pic>
      <p:pic>
        <p:nvPicPr>
          <p:cNvPr id="17" name="Picture 16">
            <a:extLst>
              <a:ext uri="{FF2B5EF4-FFF2-40B4-BE49-F238E27FC236}">
                <a16:creationId xmlns:a16="http://schemas.microsoft.com/office/drawing/2014/main" id="{E2F0F136-DC65-C145-8783-ACAF70477868}"/>
              </a:ext>
              <a:ext uri="{C183D7F6-B498-43B3-948B-1728B52AA6E4}">
                <adec:decorative xmlns:adec="http://schemas.microsoft.com/office/drawing/2017/decorative" xmlns=""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08887" y="3704922"/>
            <a:ext cx="5161299" cy="2557713"/>
          </a:xfrm>
          <a:prstGeom prst="rect">
            <a:avLst/>
          </a:prstGeom>
        </p:spPr>
      </p:pic>
    </p:spTree>
    <p:extLst>
      <p:ext uri="{BB962C8B-B14F-4D97-AF65-F5344CB8AC3E}">
        <p14:creationId xmlns:p14="http://schemas.microsoft.com/office/powerpoint/2010/main" val="38202208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11C6F-BC72-9C4F-953D-2C929900E203}"/>
              </a:ext>
            </a:extLst>
          </p:cNvPr>
          <p:cNvSpPr>
            <a:spLocks noGrp="1"/>
          </p:cNvSpPr>
          <p:nvPr>
            <p:ph type="title"/>
          </p:nvPr>
        </p:nvSpPr>
        <p:spPr>
          <a:xfrm>
            <a:off x="838200" y="-201705"/>
            <a:ext cx="10515600" cy="1680881"/>
          </a:xfrm>
        </p:spPr>
        <p:txBody>
          <a:bodyPr>
            <a:normAutofit/>
          </a:bodyPr>
          <a:lstStyle/>
          <a:p>
            <a:pPr algn="ctr"/>
            <a:r>
              <a:rPr lang="en-US" sz="4000" b="1" dirty="0">
                <a:solidFill>
                  <a:srgbClr val="FFFF00"/>
                </a:solidFill>
                <a:latin typeface="Times New Roman" panose="02020603050405020304" pitchFamily="18" charset="0"/>
                <a:cs typeface="Times New Roman" panose="02020603050405020304" pitchFamily="18" charset="0"/>
              </a:rPr>
              <a:t/>
            </a:r>
            <a:br>
              <a:rPr lang="en-US" sz="4000" b="1" dirty="0">
                <a:solidFill>
                  <a:srgbClr val="FFFF00"/>
                </a:solidFill>
                <a:latin typeface="Times New Roman" panose="02020603050405020304" pitchFamily="18" charset="0"/>
                <a:cs typeface="Times New Roman" panose="02020603050405020304" pitchFamily="18" charset="0"/>
              </a:rPr>
            </a:br>
            <a:r>
              <a:rPr lang="en-US" sz="4000" b="1" dirty="0">
                <a:solidFill>
                  <a:srgbClr val="FFFF00"/>
                </a:solidFill>
                <a:latin typeface="Times New Roman" panose="02020603050405020304" pitchFamily="18" charset="0"/>
                <a:cs typeface="Times New Roman" panose="02020603050405020304" pitchFamily="18" charset="0"/>
              </a:rPr>
              <a:t>The Ocean and Climate Nexus</a:t>
            </a:r>
            <a:endParaRPr lang="en-US" dirty="0"/>
          </a:p>
        </p:txBody>
      </p:sp>
      <p:sp>
        <p:nvSpPr>
          <p:cNvPr id="3" name="Content Placeholder 2">
            <a:extLst>
              <a:ext uri="{FF2B5EF4-FFF2-40B4-BE49-F238E27FC236}">
                <a16:creationId xmlns:a16="http://schemas.microsoft.com/office/drawing/2014/main" id="{D82E2F36-E366-4542-9326-00F816809CF2}"/>
              </a:ext>
            </a:extLst>
          </p:cNvPr>
          <p:cNvSpPr>
            <a:spLocks noGrp="1"/>
          </p:cNvSpPr>
          <p:nvPr>
            <p:ph idx="1"/>
          </p:nvPr>
        </p:nvSpPr>
        <p:spPr>
          <a:xfrm>
            <a:off x="838200" y="1479176"/>
            <a:ext cx="10515600" cy="4697787"/>
          </a:xfrm>
        </p:spPr>
        <p:txBody>
          <a:bodyPr>
            <a:normAutofit fontScale="92500" lnSpcReduction="20000"/>
          </a:bodyPr>
          <a:lstStyle/>
          <a:p>
            <a:r>
              <a:rPr lang="en-US" sz="3000" b="1" dirty="0">
                <a:solidFill>
                  <a:schemeClr val="bg1"/>
                </a:solidFill>
                <a:latin typeface="Times New Roman" charset="0"/>
                <a:ea typeface="Times New Roman" charset="0"/>
                <a:cs typeface="Times New Roman" charset="0"/>
              </a:rPr>
              <a:t>The ocean plays </a:t>
            </a:r>
            <a:r>
              <a:rPr lang="en-US" sz="3000" b="1" dirty="0">
                <a:solidFill>
                  <a:srgbClr val="FFC000"/>
                </a:solidFill>
                <a:latin typeface="Times New Roman" charset="0"/>
                <a:ea typeface="Times New Roman" charset="0"/>
                <a:cs typeface="Times New Roman" charset="0"/>
              </a:rPr>
              <a:t>a key role in regulating the climate system producing oxygen, storing carbon, and absorbing anthropogenic heat.  </a:t>
            </a:r>
            <a:r>
              <a:rPr lang="en-US" sz="3000" b="1" dirty="0">
                <a:solidFill>
                  <a:schemeClr val="bg1"/>
                </a:solidFill>
                <a:latin typeface="Times New Roman" charset="0"/>
                <a:ea typeface="Times New Roman" charset="0"/>
                <a:cs typeface="Times New Roman" charset="0"/>
              </a:rPr>
              <a:t>In turn, changes in the climate have significant impacts on the ocean, including </a:t>
            </a:r>
            <a:r>
              <a:rPr lang="en-US" sz="3000" b="1" dirty="0">
                <a:solidFill>
                  <a:srgbClr val="FFC000"/>
                </a:solidFill>
                <a:latin typeface="Times New Roman" charset="0"/>
                <a:ea typeface="Times New Roman" charset="0"/>
                <a:cs typeface="Times New Roman" charset="0"/>
              </a:rPr>
              <a:t>ocean warming, acidification, deoxygenation, sea level rise, and altering currents and oceanographic conditions, </a:t>
            </a:r>
            <a:r>
              <a:rPr lang="en-US" sz="3000" b="1" dirty="0">
                <a:solidFill>
                  <a:schemeClr val="bg1"/>
                </a:solidFill>
                <a:latin typeface="Times New Roman" charset="0"/>
                <a:ea typeface="Times New Roman" charset="0"/>
                <a:cs typeface="Times New Roman" charset="0"/>
              </a:rPr>
              <a:t>all of which have accelerated significantly in recent years, and all of which have </a:t>
            </a:r>
            <a:r>
              <a:rPr lang="en-US" sz="3000" b="1" dirty="0">
                <a:solidFill>
                  <a:srgbClr val="FFC000"/>
                </a:solidFill>
                <a:latin typeface="Times New Roman" charset="0"/>
                <a:ea typeface="Times New Roman" charset="0"/>
                <a:cs typeface="Times New Roman" charset="0"/>
              </a:rPr>
              <a:t>significant impacts on peoples and economies. </a:t>
            </a:r>
            <a:r>
              <a:rPr lang="en-US" sz="3000" b="1" dirty="0">
                <a:solidFill>
                  <a:schemeClr val="bg1"/>
                </a:solidFill>
                <a:latin typeface="Times New Roman" charset="0"/>
                <a:ea typeface="Times New Roman" charset="0"/>
                <a:cs typeface="Times New Roman" charset="0"/>
              </a:rPr>
              <a:t> </a:t>
            </a:r>
          </a:p>
          <a:p>
            <a:endParaRPr lang="en-US" sz="3000" b="1" dirty="0">
              <a:solidFill>
                <a:schemeClr val="bg1"/>
              </a:solidFill>
              <a:latin typeface="Times New Roman" charset="0"/>
              <a:ea typeface="Times New Roman" charset="0"/>
              <a:cs typeface="Times New Roman" charset="0"/>
            </a:endParaRPr>
          </a:p>
          <a:p>
            <a:r>
              <a:rPr lang="en-US" sz="3000" b="1" dirty="0">
                <a:solidFill>
                  <a:schemeClr val="bg1"/>
                </a:solidFill>
                <a:latin typeface="Times New Roman" charset="0"/>
                <a:ea typeface="Times New Roman" charset="0"/>
                <a:cs typeface="Times New Roman" charset="0"/>
              </a:rPr>
              <a:t>The wide range of impacts arising from climate change on the oceans and on peoples and economies in 183 coastal and island nations</a:t>
            </a:r>
            <a:r>
              <a:rPr lang="en-US" sz="3000" b="1" dirty="0">
                <a:solidFill>
                  <a:srgbClr val="FFC000"/>
                </a:solidFill>
                <a:latin typeface="Times New Roman" charset="0"/>
                <a:ea typeface="Times New Roman" charset="0"/>
                <a:cs typeface="Times New Roman" charset="0"/>
              </a:rPr>
              <a:t> demands urgent action and investment </a:t>
            </a:r>
            <a:r>
              <a:rPr lang="en-US" sz="3000" b="1" dirty="0">
                <a:solidFill>
                  <a:schemeClr val="bg1"/>
                </a:solidFill>
                <a:latin typeface="Times New Roman" charset="0"/>
                <a:ea typeface="Times New Roman" charset="0"/>
                <a:cs typeface="Times New Roman" charset="0"/>
              </a:rPr>
              <a:t>to protect marine environments and peoples and economies and should be addressed </a:t>
            </a:r>
            <a:r>
              <a:rPr lang="en-US" sz="3000" b="1" dirty="0">
                <a:solidFill>
                  <a:srgbClr val="FFC000"/>
                </a:solidFill>
                <a:latin typeface="Times New Roman" charset="0"/>
                <a:ea typeface="Times New Roman" charset="0"/>
                <a:cs typeface="Times New Roman" charset="0"/>
              </a:rPr>
              <a:t>at all levels of policymaking </a:t>
            </a:r>
            <a:r>
              <a:rPr lang="en-US" sz="3000" b="1" dirty="0">
                <a:solidFill>
                  <a:schemeClr val="bg1"/>
                </a:solidFill>
                <a:latin typeface="Times New Roman" charset="0"/>
                <a:ea typeface="Times New Roman" charset="0"/>
                <a:cs typeface="Times New Roman" charset="0"/>
              </a:rPr>
              <a:t>both for the survival of planetary health and for human well-being.</a:t>
            </a:r>
          </a:p>
          <a:p>
            <a:endParaRPr lang="en-US" b="1" dirty="0">
              <a:solidFill>
                <a:schemeClr val="bg1"/>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24364893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27411-B2A4-7644-8115-622E02684CEE}"/>
              </a:ext>
            </a:extLst>
          </p:cNvPr>
          <p:cNvSpPr>
            <a:spLocks noGrp="1"/>
          </p:cNvSpPr>
          <p:nvPr>
            <p:ph type="title"/>
          </p:nvPr>
        </p:nvSpPr>
        <p:spPr>
          <a:xfrm>
            <a:off x="1037490" y="-218233"/>
            <a:ext cx="10515600" cy="1325563"/>
          </a:xfrm>
        </p:spPr>
        <p:txBody>
          <a:bodyPr/>
          <a:lstStyle/>
          <a:p>
            <a:pPr algn="ctr"/>
            <a:r>
              <a:rPr lang="en-US"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Encouraging Policy Responses Cont.</a:t>
            </a:r>
            <a:endParaRPr lang="en-US" dirty="0"/>
          </a:p>
        </p:txBody>
      </p:sp>
      <p:sp>
        <p:nvSpPr>
          <p:cNvPr id="4" name="TextBox 3">
            <a:extLst>
              <a:ext uri="{FF2B5EF4-FFF2-40B4-BE49-F238E27FC236}">
                <a16:creationId xmlns:a16="http://schemas.microsoft.com/office/drawing/2014/main" id="{4E00553C-7FDC-6A4A-9FBD-396D2070572A}"/>
              </a:ext>
            </a:extLst>
          </p:cNvPr>
          <p:cNvSpPr txBox="1"/>
          <p:nvPr/>
        </p:nvSpPr>
        <p:spPr>
          <a:xfrm>
            <a:off x="9965933" y="1311588"/>
            <a:ext cx="2123998" cy="2123658"/>
          </a:xfrm>
          <a:prstGeom prst="rect">
            <a:avLst/>
          </a:prstGeom>
          <a:noFill/>
        </p:spPr>
        <p:txBody>
          <a:bodyPr wrap="square" rtlCol="0">
            <a:spAutoFit/>
          </a:bodyPr>
          <a:lstStyle/>
          <a:p>
            <a:r>
              <a:rPr lang="en-US" sz="2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World’s largest offshore wind facility in the United Kingdom</a:t>
            </a:r>
          </a:p>
          <a:p>
            <a:pPr algn="ctr"/>
            <a:endParaRPr lang="en-US" sz="2200" dirty="0"/>
          </a:p>
        </p:txBody>
      </p:sp>
      <p:sp>
        <p:nvSpPr>
          <p:cNvPr id="5" name="Rectangle 4">
            <a:extLst>
              <a:ext uri="{FF2B5EF4-FFF2-40B4-BE49-F238E27FC236}">
                <a16:creationId xmlns:a16="http://schemas.microsoft.com/office/drawing/2014/main" id="{89EA6C08-A328-1246-80E2-4FCD4894AF0C}"/>
              </a:ext>
            </a:extLst>
          </p:cNvPr>
          <p:cNvSpPr/>
          <p:nvPr/>
        </p:nvSpPr>
        <p:spPr>
          <a:xfrm>
            <a:off x="197635" y="1019476"/>
            <a:ext cx="3778690" cy="2123658"/>
          </a:xfrm>
          <a:prstGeom prst="rect">
            <a:avLst/>
          </a:prstGeom>
        </p:spPr>
        <p:txBody>
          <a:bodyPr wrap="square">
            <a:spAutoFit/>
          </a:bodyPr>
          <a:lstStyle/>
          <a:p>
            <a:pPr indent="0">
              <a:spcBef>
                <a:spcPts val="0"/>
              </a:spcBef>
              <a:buNone/>
            </a:pPr>
            <a:r>
              <a:rPr lang="en-US" sz="2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World Bank 1 billion USD commitment to advance the sustainable oceans and Blue Economy agenda in developing countries </a:t>
            </a:r>
          </a:p>
          <a:p>
            <a:pPr indent="0" algn="ctr">
              <a:spcBef>
                <a:spcPts val="0"/>
              </a:spcBef>
              <a:buNone/>
            </a:pPr>
            <a:endParaRPr lang="en-US" sz="2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966FE96D-D6C3-0749-A1F3-7008B5933AC7}"/>
              </a:ext>
            </a:extLst>
          </p:cNvPr>
          <p:cNvSpPr/>
          <p:nvPr/>
        </p:nvSpPr>
        <p:spPr>
          <a:xfrm>
            <a:off x="153837" y="5596180"/>
            <a:ext cx="5822733" cy="1107996"/>
          </a:xfrm>
          <a:prstGeom prst="rect">
            <a:avLst/>
          </a:prstGeom>
        </p:spPr>
        <p:txBody>
          <a:bodyPr wrap="square">
            <a:spAutoFit/>
          </a:bodyPr>
          <a:lstStyle/>
          <a:p>
            <a:pPr indent="0" algn="ctr">
              <a:spcBef>
                <a:spcPts val="0"/>
              </a:spcBef>
              <a:buNone/>
            </a:pPr>
            <a:r>
              <a:rPr lang="en-US" sz="2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New financing initiatives like the Blue Natural Capital Financing Facility (BNCFF) have emerged</a:t>
            </a:r>
          </a:p>
        </p:txBody>
      </p:sp>
      <p:sp>
        <p:nvSpPr>
          <p:cNvPr id="7" name="Rectangle 6">
            <a:extLst>
              <a:ext uri="{FF2B5EF4-FFF2-40B4-BE49-F238E27FC236}">
                <a16:creationId xmlns:a16="http://schemas.microsoft.com/office/drawing/2014/main" id="{3954DB3D-2017-3545-920B-E64A330D4325}"/>
              </a:ext>
            </a:extLst>
          </p:cNvPr>
          <p:cNvSpPr/>
          <p:nvPr/>
        </p:nvSpPr>
        <p:spPr>
          <a:xfrm>
            <a:off x="6143298" y="4853894"/>
            <a:ext cx="4317815" cy="1785104"/>
          </a:xfrm>
          <a:prstGeom prst="rect">
            <a:avLst/>
          </a:prstGeom>
        </p:spPr>
        <p:txBody>
          <a:bodyPr wrap="square">
            <a:spAutoFit/>
          </a:bodyPr>
          <a:lstStyle/>
          <a:p>
            <a:pPr indent="0">
              <a:spcBef>
                <a:spcPts val="0"/>
              </a:spcBef>
              <a:buNone/>
            </a:pPr>
            <a:r>
              <a:rPr lang="en-US" sz="2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The Least Developed Countries Fund (LDCF) and the Special Climate Change Fund (SCCF) have increased adaptation projects and programs</a:t>
            </a:r>
          </a:p>
        </p:txBody>
      </p:sp>
      <p:pic>
        <p:nvPicPr>
          <p:cNvPr id="11" name="Picture 10">
            <a:extLst>
              <a:ext uri="{FF2B5EF4-FFF2-40B4-BE49-F238E27FC236}">
                <a16:creationId xmlns:a16="http://schemas.microsoft.com/office/drawing/2014/main" id="{81FEDB00-195C-E248-B372-80842D0FA43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6537" y="922653"/>
            <a:ext cx="2834037" cy="2123658"/>
          </a:xfrm>
          <a:prstGeom prst="rect">
            <a:avLst/>
          </a:prstGeom>
        </p:spPr>
      </p:pic>
      <p:pic>
        <p:nvPicPr>
          <p:cNvPr id="13" name="Picture 12" descr="A windmill next to a body of water&#10;&#10;Description automatically generated">
            <a:extLst>
              <a:ext uri="{FF2B5EF4-FFF2-40B4-BE49-F238E27FC236}">
                <a16:creationId xmlns:a16="http://schemas.microsoft.com/office/drawing/2014/main" id="{0081E209-FAD4-E444-8F90-5BBC651219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62618" y="948978"/>
            <a:ext cx="2833417" cy="3667701"/>
          </a:xfrm>
          <a:prstGeom prst="rect">
            <a:avLst/>
          </a:prstGeom>
        </p:spPr>
      </p:pic>
      <p:pic>
        <p:nvPicPr>
          <p:cNvPr id="15" name="Picture 14">
            <a:extLst>
              <a:ext uri="{FF2B5EF4-FFF2-40B4-BE49-F238E27FC236}">
                <a16:creationId xmlns:a16="http://schemas.microsoft.com/office/drawing/2014/main" id="{1606FB76-60D7-BD4E-98EF-D9559CA0D5F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58857" y="4343836"/>
            <a:ext cx="2328921" cy="2328921"/>
          </a:xfrm>
          <a:prstGeom prst="rect">
            <a:avLst/>
          </a:prstGeom>
        </p:spPr>
      </p:pic>
      <p:pic>
        <p:nvPicPr>
          <p:cNvPr id="17" name="Picture 16" descr="A field of grass&#10;&#10;Description automatically generated">
            <a:extLst>
              <a:ext uri="{FF2B5EF4-FFF2-40B4-BE49-F238E27FC236}">
                <a16:creationId xmlns:a16="http://schemas.microsoft.com/office/drawing/2014/main" id="{EF02E55C-2299-8241-9B01-422ED010232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7441" y="3246295"/>
            <a:ext cx="5031517" cy="2321207"/>
          </a:xfrm>
          <a:prstGeom prst="rect">
            <a:avLst/>
          </a:prstGeom>
        </p:spPr>
      </p:pic>
    </p:spTree>
    <p:extLst>
      <p:ext uri="{BB962C8B-B14F-4D97-AF65-F5344CB8AC3E}">
        <p14:creationId xmlns:p14="http://schemas.microsoft.com/office/powerpoint/2010/main" val="34983673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7D552-BB28-D348-BDAB-388CA5254C0A}"/>
              </a:ext>
            </a:extLst>
          </p:cNvPr>
          <p:cNvSpPr>
            <a:spLocks noGrp="1"/>
          </p:cNvSpPr>
          <p:nvPr>
            <p:ph type="title"/>
          </p:nvPr>
        </p:nvSpPr>
        <p:spPr>
          <a:xfrm>
            <a:off x="1148166" y="-116390"/>
            <a:ext cx="10515600" cy="1325563"/>
          </a:xfrm>
        </p:spPr>
        <p:txBody>
          <a:bodyPr/>
          <a:lstStyle/>
          <a:p>
            <a:pPr algn="ctr"/>
            <a:r>
              <a:rPr lang="en-US"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Encouraging Policy Responses Cont.</a:t>
            </a:r>
            <a:endParaRPr lang="en-US" dirty="0"/>
          </a:p>
        </p:txBody>
      </p:sp>
      <p:sp>
        <p:nvSpPr>
          <p:cNvPr id="4" name="TextBox 3">
            <a:extLst>
              <a:ext uri="{FF2B5EF4-FFF2-40B4-BE49-F238E27FC236}">
                <a16:creationId xmlns:a16="http://schemas.microsoft.com/office/drawing/2014/main" id="{70F9907C-DDD4-CA4B-BB6B-B329AA32E457}"/>
              </a:ext>
            </a:extLst>
          </p:cNvPr>
          <p:cNvSpPr txBox="1"/>
          <p:nvPr/>
        </p:nvSpPr>
        <p:spPr>
          <a:xfrm>
            <a:off x="225359" y="3531393"/>
            <a:ext cx="6322497" cy="1107996"/>
          </a:xfrm>
          <a:prstGeom prst="rect">
            <a:avLst/>
          </a:prstGeom>
          <a:noFill/>
        </p:spPr>
        <p:txBody>
          <a:bodyPr wrap="square" rtlCol="0">
            <a:spAutoFit/>
          </a:bodyPr>
          <a:lstStyle/>
          <a:p>
            <a:pPr algn="ctr"/>
            <a:r>
              <a:rPr lang="en-US" sz="2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Our Ocean Conference in Bali, Indonesia, resulted in 48 tangible and measurable commitments specifically regarding the blue economy</a:t>
            </a:r>
            <a:endParaRPr lang="en-US" sz="2200" dirty="0"/>
          </a:p>
        </p:txBody>
      </p:sp>
      <p:sp>
        <p:nvSpPr>
          <p:cNvPr id="5" name="TextBox 4">
            <a:extLst>
              <a:ext uri="{FF2B5EF4-FFF2-40B4-BE49-F238E27FC236}">
                <a16:creationId xmlns:a16="http://schemas.microsoft.com/office/drawing/2014/main" id="{ECE59525-726E-B94C-99C6-1F98494C3CCC}"/>
              </a:ext>
            </a:extLst>
          </p:cNvPr>
          <p:cNvSpPr txBox="1"/>
          <p:nvPr/>
        </p:nvSpPr>
        <p:spPr>
          <a:xfrm>
            <a:off x="6905297" y="1024152"/>
            <a:ext cx="5134338" cy="1785104"/>
          </a:xfrm>
          <a:prstGeom prst="rect">
            <a:avLst/>
          </a:prstGeom>
          <a:noFill/>
        </p:spPr>
        <p:txBody>
          <a:bodyPr wrap="square" rtlCol="0">
            <a:spAutoFit/>
          </a:bodyPr>
          <a:lstStyle/>
          <a:p>
            <a:pPr algn="ctr"/>
            <a:r>
              <a:rPr lang="en-US" sz="2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The European Union has maintained investment supporting an All-Atlantic Ocean Research Alliance, with research teams from the Arctic to the Antarctic</a:t>
            </a:r>
          </a:p>
          <a:p>
            <a:pPr algn="ctr"/>
            <a:endParaRPr lang="en-US" sz="2200" dirty="0"/>
          </a:p>
        </p:txBody>
      </p:sp>
      <p:sp>
        <p:nvSpPr>
          <p:cNvPr id="6" name="TextBox 5">
            <a:extLst>
              <a:ext uri="{FF2B5EF4-FFF2-40B4-BE49-F238E27FC236}">
                <a16:creationId xmlns:a16="http://schemas.microsoft.com/office/drawing/2014/main" id="{C43CDD28-C88F-664E-92FF-12684D930DBD}"/>
              </a:ext>
            </a:extLst>
          </p:cNvPr>
          <p:cNvSpPr txBox="1"/>
          <p:nvPr/>
        </p:nvSpPr>
        <p:spPr>
          <a:xfrm>
            <a:off x="6547856" y="5280142"/>
            <a:ext cx="3607631" cy="1446550"/>
          </a:xfrm>
          <a:prstGeom prst="rect">
            <a:avLst/>
          </a:prstGeom>
          <a:noFill/>
        </p:spPr>
        <p:txBody>
          <a:bodyPr wrap="square" rtlCol="0">
            <a:spAutoFit/>
          </a:bodyPr>
          <a:lstStyle/>
          <a:p>
            <a:r>
              <a:rPr lang="en-US" sz="2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Emergence of private-sector finance, such as corporate climate bonds</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gn="ctr"/>
            <a:endParaRPr lang="en-US" sz="2200" dirty="0"/>
          </a:p>
        </p:txBody>
      </p:sp>
      <p:pic>
        <p:nvPicPr>
          <p:cNvPr id="10" name="Picture 9">
            <a:extLst>
              <a:ext uri="{FF2B5EF4-FFF2-40B4-BE49-F238E27FC236}">
                <a16:creationId xmlns:a16="http://schemas.microsoft.com/office/drawing/2014/main" id="{9ED530E5-C41B-4243-9695-3585D4249C29}"/>
              </a:ext>
            </a:extLst>
          </p:cNvPr>
          <p:cNvPicPr>
            <a:picLocks noChangeAspect="1"/>
          </p:cNvPicPr>
          <p:nvPr/>
        </p:nvPicPr>
        <p:blipFill>
          <a:blip r:embed="rId2"/>
          <a:stretch>
            <a:fillRect/>
          </a:stretch>
        </p:blipFill>
        <p:spPr>
          <a:xfrm>
            <a:off x="2568470" y="5060959"/>
            <a:ext cx="3901922" cy="1665733"/>
          </a:xfrm>
          <a:prstGeom prst="rect">
            <a:avLst/>
          </a:prstGeom>
        </p:spPr>
      </p:pic>
      <p:pic>
        <p:nvPicPr>
          <p:cNvPr id="12" name="Picture 11">
            <a:extLst>
              <a:ext uri="{FF2B5EF4-FFF2-40B4-BE49-F238E27FC236}">
                <a16:creationId xmlns:a16="http://schemas.microsoft.com/office/drawing/2014/main" id="{5DA09A23-7418-C84C-B15F-F627886C06C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7385" y="1123552"/>
            <a:ext cx="5887124" cy="2305447"/>
          </a:xfrm>
          <a:prstGeom prst="rect">
            <a:avLst/>
          </a:prstGeom>
        </p:spPr>
      </p:pic>
      <p:pic>
        <p:nvPicPr>
          <p:cNvPr id="14" name="Picture 13" descr="A close up of a sign&#10;&#10;Description automatically generated">
            <a:extLst>
              <a:ext uri="{FF2B5EF4-FFF2-40B4-BE49-F238E27FC236}">
                <a16:creationId xmlns:a16="http://schemas.microsoft.com/office/drawing/2014/main" id="{0AAC1089-E29D-F64A-8777-79D5423D371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74725" y="2625353"/>
            <a:ext cx="4964910" cy="2216171"/>
          </a:xfrm>
          <a:prstGeom prst="rect">
            <a:avLst/>
          </a:prstGeom>
        </p:spPr>
      </p:pic>
    </p:spTree>
    <p:extLst>
      <p:ext uri="{BB962C8B-B14F-4D97-AF65-F5344CB8AC3E}">
        <p14:creationId xmlns:p14="http://schemas.microsoft.com/office/powerpoint/2010/main" val="14017054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B211A7-2494-6E4A-9429-D6DE0C646446}"/>
              </a:ext>
            </a:extLst>
          </p:cNvPr>
          <p:cNvSpPr>
            <a:spLocks noGrp="1"/>
          </p:cNvSpPr>
          <p:nvPr>
            <p:ph idx="1"/>
          </p:nvPr>
        </p:nvSpPr>
        <p:spPr>
          <a:xfrm>
            <a:off x="825500" y="723901"/>
            <a:ext cx="10515600" cy="5460999"/>
          </a:xfrm>
        </p:spPr>
        <p:txBody>
          <a:bodyPr>
            <a:normAutofit lnSpcReduction="10000"/>
          </a:bodyPr>
          <a:lstStyle/>
          <a:p>
            <a:pPr marL="0" indent="0" algn="ctr">
              <a:buNone/>
            </a:pPr>
            <a:r>
              <a:rPr lang="en-US" sz="4400" b="1" dirty="0">
                <a:solidFill>
                  <a:srgbClr val="FFFF00"/>
                </a:solidFill>
                <a:latin typeface="Times New Roman" panose="02020603050405020304" pitchFamily="18" charset="0"/>
                <a:cs typeface="Times New Roman" panose="02020603050405020304" pitchFamily="18" charset="0"/>
              </a:rPr>
              <a:t>3.  Mobilize National and International Institutions on the Oceans and Climate Nexus </a:t>
            </a:r>
          </a:p>
          <a:p>
            <a:r>
              <a:rPr lang="en-US" b="1" i="1" dirty="0">
                <a:solidFill>
                  <a:schemeClr val="bg1"/>
                </a:solidFill>
                <a:latin typeface="Times New Roman" charset="0"/>
                <a:ea typeface="Times New Roman" charset="0"/>
                <a:cs typeface="Times New Roman" charset="0"/>
              </a:rPr>
              <a:t>National level</a:t>
            </a:r>
            <a:r>
              <a:rPr lang="en-US" b="1" dirty="0">
                <a:solidFill>
                  <a:schemeClr val="bg1"/>
                </a:solidFill>
                <a:latin typeface="Times New Roman" charset="0"/>
                <a:ea typeface="Times New Roman" charset="0"/>
                <a:cs typeface="Times New Roman" charset="0"/>
              </a:rPr>
              <a:t>:  </a:t>
            </a:r>
            <a:r>
              <a:rPr lang="en-US" b="1" dirty="0" err="1">
                <a:solidFill>
                  <a:schemeClr val="bg1"/>
                </a:solidFill>
                <a:latin typeface="Times New Roman" charset="0"/>
                <a:ea typeface="Times New Roman" charset="0"/>
                <a:cs typeface="Times New Roman" charset="0"/>
              </a:rPr>
              <a:t>Decarbonization</a:t>
            </a:r>
            <a:r>
              <a:rPr lang="en-US" b="1" dirty="0">
                <a:solidFill>
                  <a:schemeClr val="bg1"/>
                </a:solidFill>
                <a:latin typeface="Times New Roman" charset="0"/>
                <a:ea typeface="Times New Roman" charset="0"/>
                <a:cs typeface="Times New Roman" charset="0"/>
              </a:rPr>
              <a:t> of national economies, move to alternative sources of energy, address the impacts on coastal and island </a:t>
            </a:r>
            <a:r>
              <a:rPr lang="en-US" b="1" dirty="0" err="1">
                <a:solidFill>
                  <a:schemeClr val="bg1"/>
                </a:solidFill>
                <a:latin typeface="Times New Roman" charset="0"/>
                <a:ea typeface="Times New Roman" charset="0"/>
                <a:cs typeface="Times New Roman" charset="0"/>
              </a:rPr>
              <a:t>comunities</a:t>
            </a:r>
            <a:r>
              <a:rPr lang="en-US" b="1" dirty="0">
                <a:solidFill>
                  <a:schemeClr val="bg1"/>
                </a:solidFill>
                <a:latin typeface="Times New Roman" charset="0"/>
                <a:ea typeface="Times New Roman" charset="0"/>
                <a:cs typeface="Times New Roman" charset="0"/>
              </a:rPr>
              <a:t> and economies</a:t>
            </a:r>
          </a:p>
          <a:p>
            <a:endParaRPr lang="en-US" b="1" dirty="0">
              <a:solidFill>
                <a:schemeClr val="bg1"/>
              </a:solidFill>
              <a:latin typeface="Times New Roman" charset="0"/>
              <a:ea typeface="Times New Roman" charset="0"/>
              <a:cs typeface="Times New Roman" charset="0"/>
            </a:endParaRPr>
          </a:p>
          <a:p>
            <a:r>
              <a:rPr lang="en-US" b="1" i="1" dirty="0">
                <a:solidFill>
                  <a:schemeClr val="bg1"/>
                </a:solidFill>
                <a:latin typeface="Times New Roman" charset="0"/>
                <a:ea typeface="Times New Roman" charset="0"/>
                <a:cs typeface="Times New Roman" charset="0"/>
              </a:rPr>
              <a:t>International level</a:t>
            </a:r>
            <a:r>
              <a:rPr lang="en-US" b="1" dirty="0">
                <a:solidFill>
                  <a:schemeClr val="bg1"/>
                </a:solidFill>
                <a:latin typeface="Times New Roman" charset="0"/>
                <a:ea typeface="Times New Roman" charset="0"/>
                <a:cs typeface="Times New Roman" charset="0"/>
              </a:rPr>
              <a:t>:  </a:t>
            </a:r>
          </a:p>
          <a:p>
            <a:pPr lvl="1"/>
            <a:r>
              <a:rPr lang="en-US" b="1" dirty="0">
                <a:solidFill>
                  <a:schemeClr val="bg1"/>
                </a:solidFill>
                <a:latin typeface="Times New Roman" charset="0"/>
                <a:ea typeface="Times New Roman" charset="0"/>
                <a:cs typeface="Times New Roman" charset="0"/>
              </a:rPr>
              <a:t>Act within the UNFCCC and in other international fora</a:t>
            </a:r>
          </a:p>
          <a:p>
            <a:pPr lvl="1"/>
            <a:endParaRPr lang="en-US" b="1" dirty="0">
              <a:solidFill>
                <a:schemeClr val="bg1"/>
              </a:solidFill>
              <a:latin typeface="Times New Roman" charset="0"/>
              <a:ea typeface="Times New Roman" charset="0"/>
              <a:cs typeface="Times New Roman" charset="0"/>
            </a:endParaRPr>
          </a:p>
          <a:p>
            <a:pPr lvl="1"/>
            <a:r>
              <a:rPr lang="en-US" b="1" dirty="0">
                <a:solidFill>
                  <a:schemeClr val="bg1"/>
                </a:solidFill>
                <a:latin typeface="Times New Roman" charset="0"/>
                <a:ea typeface="Times New Roman" charset="0"/>
                <a:cs typeface="Times New Roman" charset="0"/>
              </a:rPr>
              <a:t>But difficult to advance the oceans and climate issues in UN fora given separate authorities on oceans, climate, biodiversity, etc.</a:t>
            </a:r>
          </a:p>
        </p:txBody>
      </p:sp>
    </p:spTree>
    <p:extLst>
      <p:ext uri="{BB962C8B-B14F-4D97-AF65-F5344CB8AC3E}">
        <p14:creationId xmlns:p14="http://schemas.microsoft.com/office/powerpoint/2010/main" val="5114784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91ADD-1F2C-9140-89B3-C1C1D3DED390}"/>
              </a:ext>
            </a:extLst>
          </p:cNvPr>
          <p:cNvSpPr>
            <a:spLocks noGrp="1"/>
          </p:cNvSpPr>
          <p:nvPr>
            <p:ph type="title"/>
          </p:nvPr>
        </p:nvSpPr>
        <p:spPr>
          <a:xfrm>
            <a:off x="838200" y="-357188"/>
            <a:ext cx="10515600" cy="1682751"/>
          </a:xfrm>
        </p:spPr>
        <p:txBody>
          <a:bodyPr/>
          <a:lstStyle/>
          <a:p>
            <a:pPr algn="ctr"/>
            <a:r>
              <a:rPr lang="en-US" b="1" dirty="0">
                <a:solidFill>
                  <a:srgbClr val="FFFF00"/>
                </a:solidFill>
                <a:latin typeface="Times New Roman" panose="02020603050405020304" pitchFamily="18" charset="0"/>
                <a:cs typeface="Times New Roman" panose="02020603050405020304" pitchFamily="18" charset="0"/>
              </a:rPr>
              <a:t>Within the UNFCCC</a:t>
            </a:r>
            <a:endParaRPr lang="en-US" dirty="0"/>
          </a:p>
        </p:txBody>
      </p:sp>
      <p:sp>
        <p:nvSpPr>
          <p:cNvPr id="3" name="Content Placeholder 2">
            <a:extLst>
              <a:ext uri="{FF2B5EF4-FFF2-40B4-BE49-F238E27FC236}">
                <a16:creationId xmlns:a16="http://schemas.microsoft.com/office/drawing/2014/main" id="{3FB1E507-3E9C-B04F-B7FB-5BCFED314762}"/>
              </a:ext>
            </a:extLst>
          </p:cNvPr>
          <p:cNvSpPr>
            <a:spLocks noGrp="1"/>
          </p:cNvSpPr>
          <p:nvPr>
            <p:ph idx="1"/>
          </p:nvPr>
        </p:nvSpPr>
        <p:spPr>
          <a:xfrm>
            <a:off x="725213" y="929390"/>
            <a:ext cx="11130455" cy="5613299"/>
          </a:xfrm>
        </p:spPr>
        <p:txBody>
          <a:bodyPr>
            <a:normAutofit fontScale="70000" lnSpcReduction="20000"/>
          </a:bodyPr>
          <a:lstStyle/>
          <a:p>
            <a:pPr marL="0" indent="0">
              <a:buNone/>
            </a:pPr>
            <a:r>
              <a:rPr lang="en-US" sz="33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 step by step approach was identified in 2018 to develop a vision and agenda related to the oceans and climate nexus for the period </a:t>
            </a:r>
            <a:r>
              <a:rPr lang="en-US" sz="33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2019-2021.</a:t>
            </a:r>
          </a:p>
          <a:p>
            <a:pPr marL="0" indent="0">
              <a:buNone/>
            </a:pPr>
            <a:endParaRPr lang="en-US" sz="33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sz="33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COP 25 Chile, the “Blue COP”?</a:t>
            </a:r>
            <a:endParaRPr lang="en-US" sz="33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sz="33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p>
          <a:p>
            <a:pPr marL="0" indent="0">
              <a:buNone/>
            </a:pPr>
            <a:r>
              <a:rPr lang="en-US" sz="33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1. Consider two IPCC Reports and their implications for mitigation </a:t>
            </a:r>
            <a:r>
              <a:rPr lang="en-US" sz="33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and 	adaptation </a:t>
            </a:r>
            <a:r>
              <a:rPr lang="en-US" sz="33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related to oceans and coastal and island populations</a:t>
            </a:r>
          </a:p>
          <a:p>
            <a:pPr marL="0" indent="0">
              <a:buNone/>
            </a:pPr>
            <a:r>
              <a:rPr lang="en-US" sz="33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p>
          <a:p>
            <a:pPr marL="0" indent="0">
              <a:buNone/>
            </a:pPr>
            <a:r>
              <a:rPr lang="en-US" sz="33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2. Consider points related to oceans and coasts in the Paris Rulebook </a:t>
            </a:r>
            <a:r>
              <a:rPr lang="en-US" sz="33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and </a:t>
            </a:r>
            <a:r>
              <a:rPr lang="en-US" sz="33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in </a:t>
            </a:r>
            <a:r>
              <a:rPr lang="en-US" sz="33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the </a:t>
            </a:r>
            <a:r>
              <a:rPr lang="en-US" sz="33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Global </a:t>
            </a:r>
            <a:r>
              <a:rPr lang="en-US" sz="33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Stocktake</a:t>
            </a:r>
            <a:endParaRPr lang="en-US" sz="33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sz="33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p>
          <a:p>
            <a:pPr marL="0" indent="0">
              <a:buNone/>
            </a:pPr>
            <a:r>
              <a:rPr lang="en-US" sz="33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3. Support the ocean content and ambition of Nationally Determined 	Contributions (NDCs)</a:t>
            </a:r>
          </a:p>
          <a:p>
            <a:pPr marL="0" indent="0">
              <a:buNone/>
            </a:pPr>
            <a:r>
              <a:rPr lang="en-US" sz="33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p>
          <a:p>
            <a:pPr marL="0" indent="0">
              <a:buNone/>
            </a:pPr>
            <a:r>
              <a:rPr lang="en-US" sz="33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4. Ocean financing </a:t>
            </a:r>
            <a:r>
              <a:rPr lang="en-US" sz="3300" b="1" dirty="0">
                <a:solidFill>
                  <a:schemeClr val="bg1"/>
                </a:solidFill>
                <a:latin typeface="Times New Roman" panose="02020603050405020304" pitchFamily="18" charset="0"/>
                <a:cs typeface="Times New Roman" panose="02020603050405020304" pitchFamily="18" charset="0"/>
              </a:rPr>
              <a:t>to support nations in addressing the multiple and 	difficult challenges they are facing, and systematic understanding 	of the existing </a:t>
            </a:r>
            <a:r>
              <a:rPr lang="en-US" sz="3300" b="1" dirty="0" smtClean="0">
                <a:solidFill>
                  <a:schemeClr val="bg1"/>
                </a:solidFill>
                <a:latin typeface="Times New Roman" panose="02020603050405020304" pitchFamily="18" charset="0"/>
                <a:cs typeface="Times New Roman" panose="02020603050405020304" pitchFamily="18" charset="0"/>
              </a:rPr>
              <a:t>	patterns </a:t>
            </a:r>
            <a:r>
              <a:rPr lang="en-US" sz="3300" b="1" dirty="0">
                <a:solidFill>
                  <a:schemeClr val="bg1"/>
                </a:solidFill>
                <a:latin typeface="Times New Roman" panose="02020603050405020304" pitchFamily="18" charset="0"/>
                <a:cs typeface="Times New Roman" panose="02020603050405020304" pitchFamily="18" charset="0"/>
              </a:rPr>
              <a:t>of financial flows </a:t>
            </a:r>
            <a:endParaRPr lang="en-US" sz="33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8284620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D7A62-1AC2-A442-A173-24D63665DB61}"/>
              </a:ext>
            </a:extLst>
          </p:cNvPr>
          <p:cNvSpPr>
            <a:spLocks noGrp="1"/>
          </p:cNvSpPr>
          <p:nvPr>
            <p:ph type="title"/>
          </p:nvPr>
        </p:nvSpPr>
        <p:spPr>
          <a:xfrm>
            <a:off x="961696" y="168985"/>
            <a:ext cx="10392103" cy="1325563"/>
          </a:xfrm>
        </p:spPr>
        <p:txBody>
          <a:bodyPr/>
          <a:lstStyle/>
          <a:p>
            <a:pPr algn="ctr"/>
            <a:r>
              <a:rPr lang="en-US" b="1" dirty="0">
                <a:solidFill>
                  <a:srgbClr val="FFFF00"/>
                </a:solidFill>
                <a:latin typeface="Times New Roman" panose="02020603050405020304" pitchFamily="18" charset="0"/>
                <a:cs typeface="Times New Roman" panose="02020603050405020304" pitchFamily="18" charset="0"/>
              </a:rPr>
              <a:t>Within Other UN and International Fora</a:t>
            </a:r>
            <a:endParaRPr lang="en-US" dirty="0">
              <a:solidFill>
                <a:srgbClr val="FFFF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F3F435D-B2B0-9740-B673-67017E751384}"/>
              </a:ext>
            </a:extLst>
          </p:cNvPr>
          <p:cNvSpPr>
            <a:spLocks noGrp="1"/>
          </p:cNvSpPr>
          <p:nvPr>
            <p:ph idx="1"/>
          </p:nvPr>
        </p:nvSpPr>
        <p:spPr>
          <a:xfrm>
            <a:off x="387458" y="1333500"/>
            <a:ext cx="11089838" cy="5004237"/>
          </a:xfrm>
        </p:spPr>
        <p:txBody>
          <a:bodyPr>
            <a:normAutofit fontScale="85000" lnSpcReduction="20000"/>
          </a:bodyPr>
          <a:lstStyle/>
          <a:p>
            <a:pPr marL="0" indent="0">
              <a:buNone/>
            </a:pPr>
            <a:r>
              <a:rPr lang="en-US" b="1" dirty="0">
                <a:solidFill>
                  <a:schemeClr val="bg1"/>
                </a:solidFill>
                <a:latin typeface="Times New Roman" panose="02020603050405020304" pitchFamily="18" charset="0"/>
                <a:cs typeface="Times New Roman" panose="02020603050405020304" pitchFamily="18" charset="0"/>
              </a:rPr>
              <a:t>Work and discussions on the oceans and climate nexus taking place in the context of the UNFCCC must also be synchronized and coordinated with oceans and climate initiatives in other UN fora </a:t>
            </a:r>
          </a:p>
          <a:p>
            <a:pPr marL="0" indent="0">
              <a:buNone/>
            </a:pPr>
            <a:r>
              <a:rPr lang="en-US" b="1" dirty="0">
                <a:solidFill>
                  <a:schemeClr val="bg1"/>
                </a:solidFill>
                <a:latin typeface="Times New Roman" panose="02020603050405020304" pitchFamily="18" charset="0"/>
                <a:cs typeface="Times New Roman" panose="02020603050405020304" pitchFamily="18" charset="0"/>
              </a:rPr>
              <a:t>	</a:t>
            </a:r>
            <a:r>
              <a:rPr lang="en-US" sz="2200" b="1" dirty="0" smtClean="0">
                <a:solidFill>
                  <a:schemeClr val="bg1"/>
                </a:solidFill>
                <a:latin typeface="Times New Roman" panose="02020603050405020304" pitchFamily="18" charset="0"/>
                <a:cs typeface="Times New Roman" panose="02020603050405020304" pitchFamily="18" charset="0"/>
              </a:rPr>
              <a:t>--2019, G20 Summit, Osaka, Japan, June 28-29, preceded by S20 Science 20</a:t>
            </a:r>
          </a:p>
          <a:p>
            <a:pPr marL="0" indent="0">
              <a:buNone/>
            </a:pPr>
            <a:r>
              <a:rPr lang="en-US" sz="2200" b="1" dirty="0">
                <a:solidFill>
                  <a:schemeClr val="bg1"/>
                </a:solidFill>
                <a:latin typeface="Times New Roman" panose="02020603050405020304" pitchFamily="18" charset="0"/>
                <a:cs typeface="Times New Roman" panose="02020603050405020304" pitchFamily="18" charset="0"/>
              </a:rPr>
              <a:t>	</a:t>
            </a:r>
            <a:r>
              <a:rPr lang="en-US" sz="2200" b="1" dirty="0" smtClean="0">
                <a:solidFill>
                  <a:schemeClr val="bg1"/>
                </a:solidFill>
                <a:latin typeface="Times New Roman" panose="02020603050405020304" pitchFamily="18" charset="0"/>
                <a:cs typeface="Times New Roman" panose="02020603050405020304" pitchFamily="18" charset="0"/>
              </a:rPr>
              <a:t>--2019 </a:t>
            </a:r>
            <a:r>
              <a:rPr lang="en-US" sz="2200" b="1" dirty="0">
                <a:solidFill>
                  <a:schemeClr val="bg1"/>
                </a:solidFill>
                <a:latin typeface="Times New Roman" panose="02020603050405020304" pitchFamily="18" charset="0"/>
                <a:cs typeface="Times New Roman" panose="02020603050405020304" pitchFamily="18" charset="0"/>
              </a:rPr>
              <a:t>UN Secretary General’s Climate </a:t>
            </a:r>
            <a:r>
              <a:rPr lang="en-US" sz="2200" b="1" dirty="0" smtClean="0">
                <a:solidFill>
                  <a:schemeClr val="bg1"/>
                </a:solidFill>
                <a:latin typeface="Times New Roman" panose="02020603050405020304" pitchFamily="18" charset="0"/>
                <a:cs typeface="Times New Roman" panose="02020603050405020304" pitchFamily="18" charset="0"/>
              </a:rPr>
              <a:t>Summit, September 23, 2019</a:t>
            </a:r>
            <a:endParaRPr lang="en-US" sz="2200" b="1" dirty="0">
              <a:solidFill>
                <a:schemeClr val="bg1"/>
              </a:solidFill>
              <a:latin typeface="Times New Roman" panose="02020603050405020304" pitchFamily="18" charset="0"/>
              <a:cs typeface="Times New Roman" panose="02020603050405020304" pitchFamily="18" charset="0"/>
            </a:endParaRPr>
          </a:p>
          <a:p>
            <a:pPr marL="0" indent="0">
              <a:buNone/>
            </a:pPr>
            <a:r>
              <a:rPr lang="en-US" sz="2200" b="1" dirty="0">
                <a:solidFill>
                  <a:schemeClr val="bg1"/>
                </a:solidFill>
                <a:latin typeface="Times New Roman" panose="02020603050405020304" pitchFamily="18" charset="0"/>
                <a:cs typeface="Times New Roman" panose="02020603050405020304" pitchFamily="18" charset="0"/>
              </a:rPr>
              <a:t>	--Release of the IPCC Report on Ocean and the Cryosphere, September 2019</a:t>
            </a:r>
          </a:p>
          <a:p>
            <a:pPr marL="0" indent="0">
              <a:buNone/>
            </a:pPr>
            <a:r>
              <a:rPr lang="en-US" sz="2200" b="1" dirty="0">
                <a:solidFill>
                  <a:schemeClr val="bg1"/>
                </a:solidFill>
                <a:latin typeface="Times New Roman" panose="02020603050405020304" pitchFamily="18" charset="0"/>
                <a:cs typeface="Times New Roman" panose="02020603050405020304" pitchFamily="18" charset="0"/>
              </a:rPr>
              <a:t>	--Work on the </a:t>
            </a:r>
            <a:r>
              <a:rPr lang="en-US" sz="2200" b="1" i="1" dirty="0">
                <a:solidFill>
                  <a:schemeClr val="bg1"/>
                </a:solidFill>
                <a:latin typeface="Times New Roman" panose="02020603050405020304" pitchFamily="18" charset="0"/>
                <a:cs typeface="Times New Roman" panose="02020603050405020304" pitchFamily="18" charset="0"/>
              </a:rPr>
              <a:t>Decade of Ocean Science for Sustainable Development</a:t>
            </a:r>
          </a:p>
          <a:p>
            <a:pPr marL="0" indent="0">
              <a:buNone/>
            </a:pPr>
            <a:r>
              <a:rPr lang="en-US" sz="2200" b="1" i="1" dirty="0">
                <a:solidFill>
                  <a:schemeClr val="bg1"/>
                </a:solidFill>
                <a:latin typeface="Times New Roman" panose="02020603050405020304" pitchFamily="18" charset="0"/>
                <a:cs typeface="Times New Roman" panose="02020603050405020304" pitchFamily="18" charset="0"/>
              </a:rPr>
              <a:t>	--</a:t>
            </a:r>
            <a:r>
              <a:rPr lang="en-US" sz="2200" b="1" dirty="0">
                <a:solidFill>
                  <a:schemeClr val="bg1"/>
                </a:solidFill>
                <a:latin typeface="Times New Roman" panose="02020603050405020304" pitchFamily="18" charset="0"/>
                <a:cs typeface="Times New Roman" panose="02020603050405020304" pitchFamily="18" charset="0"/>
              </a:rPr>
              <a:t>Implementation of Agenda 2030 (especially Goal 14 (oceans) and Goal 13 (climate </a:t>
            </a:r>
            <a:r>
              <a:rPr lang="en-US" sz="2200" b="1" dirty="0" smtClean="0">
                <a:solidFill>
                  <a:schemeClr val="bg1"/>
                </a:solidFill>
                <a:latin typeface="Times New Roman" panose="02020603050405020304" pitchFamily="18" charset="0"/>
                <a:cs typeface="Times New Roman" panose="02020603050405020304" pitchFamily="18" charset="0"/>
              </a:rPr>
              <a:t>change</a:t>
            </a:r>
            <a:r>
              <a:rPr lang="en-US" sz="2200" b="1" dirty="0">
                <a:solidFill>
                  <a:schemeClr val="bg1"/>
                </a:solidFill>
                <a:latin typeface="Times New Roman" panose="02020603050405020304" pitchFamily="18" charset="0"/>
                <a:cs typeface="Times New Roman" panose="02020603050405020304" pitchFamily="18" charset="0"/>
              </a:rPr>
              <a:t>)</a:t>
            </a:r>
          </a:p>
          <a:p>
            <a:pPr marL="0" indent="0">
              <a:buNone/>
            </a:pPr>
            <a:r>
              <a:rPr lang="en-US" sz="2200" b="1" dirty="0">
                <a:solidFill>
                  <a:schemeClr val="bg1"/>
                </a:solidFill>
                <a:latin typeface="Times New Roman" panose="02020603050405020304" pitchFamily="18" charset="0"/>
                <a:cs typeface="Times New Roman" panose="02020603050405020304" pitchFamily="18" charset="0"/>
              </a:rPr>
              <a:t>	</a:t>
            </a:r>
            <a:r>
              <a:rPr lang="en-US" sz="2200" b="1" dirty="0" smtClean="0">
                <a:solidFill>
                  <a:schemeClr val="bg1"/>
                </a:solidFill>
                <a:latin typeface="Times New Roman" panose="02020603050405020304" pitchFamily="18" charset="0"/>
                <a:cs typeface="Times New Roman" panose="02020603050405020304" pitchFamily="18" charset="0"/>
              </a:rPr>
              <a:t>--Bringing the climate issues into the BBNJ negotiations (biodiversity in areas beyond national 	jurisdiction) (ongoing)</a:t>
            </a:r>
          </a:p>
          <a:p>
            <a:pPr marL="0" indent="0">
              <a:buNone/>
            </a:pPr>
            <a:r>
              <a:rPr lang="en-US" sz="2200" b="1" dirty="0">
                <a:solidFill>
                  <a:schemeClr val="bg1"/>
                </a:solidFill>
                <a:latin typeface="Times New Roman" panose="02020603050405020304" pitchFamily="18" charset="0"/>
                <a:cs typeface="Times New Roman" panose="02020603050405020304" pitchFamily="18" charset="0"/>
              </a:rPr>
              <a:t>	</a:t>
            </a:r>
            <a:r>
              <a:rPr lang="en-US" sz="2200" b="1" dirty="0" smtClean="0">
                <a:solidFill>
                  <a:schemeClr val="bg1"/>
                </a:solidFill>
                <a:latin typeface="Times New Roman" panose="02020603050405020304" pitchFamily="18" charset="0"/>
                <a:cs typeface="Times New Roman" panose="02020603050405020304" pitchFamily="18" charset="0"/>
              </a:rPr>
              <a:t>--2020 </a:t>
            </a:r>
            <a:r>
              <a:rPr lang="en-US" sz="2200" b="1" dirty="0">
                <a:solidFill>
                  <a:schemeClr val="bg1"/>
                </a:solidFill>
                <a:latin typeface="Times New Roman" panose="02020603050405020304" pitchFamily="18" charset="0"/>
                <a:cs typeface="Times New Roman" panose="02020603050405020304" pitchFamily="18" charset="0"/>
              </a:rPr>
              <a:t>projected UN Ocean Conference</a:t>
            </a:r>
          </a:p>
          <a:p>
            <a:pPr marL="0" indent="0">
              <a:buNone/>
            </a:pPr>
            <a:endParaRPr lang="en-US"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Increased informal efforts led by specific nations</a:t>
            </a:r>
          </a:p>
          <a:p>
            <a:pPr marL="0" indent="0">
              <a:buNone/>
            </a:pPr>
            <a:r>
              <a:rPr lang="en-US"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--Our Ocean Conferences in </a:t>
            </a:r>
            <a:r>
              <a:rPr lang="en-US" sz="2200" b="1" dirty="0">
                <a:solidFill>
                  <a:schemeClr val="bg1"/>
                </a:solidFill>
                <a:latin typeface="Times New Roman" panose="02020603050405020304" pitchFamily="18" charset="0"/>
                <a:cs typeface="Times New Roman" panose="02020603050405020304" pitchFamily="18" charset="0"/>
              </a:rPr>
              <a:t>Norway in 2019, and Palau in 2020 </a:t>
            </a:r>
            <a:endParaRPr lang="en-US" sz="2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9435812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FF00"/>
                </a:solidFill>
                <a:latin typeface="Times New Roman" charset="0"/>
                <a:ea typeface="Times New Roman" charset="0"/>
                <a:cs typeface="Times New Roman" charset="0"/>
              </a:rPr>
              <a:t>The IPCC Ocean and Cryosphere Report</a:t>
            </a:r>
          </a:p>
        </p:txBody>
      </p:sp>
      <p:sp>
        <p:nvSpPr>
          <p:cNvPr id="3" name="Content Placeholder 2"/>
          <p:cNvSpPr>
            <a:spLocks noGrp="1"/>
          </p:cNvSpPr>
          <p:nvPr>
            <p:ph idx="1"/>
          </p:nvPr>
        </p:nvSpPr>
        <p:spPr/>
        <p:txBody>
          <a:bodyPr>
            <a:normAutofit/>
          </a:bodyPr>
          <a:lstStyle/>
          <a:p>
            <a:r>
              <a:rPr lang="en-US" sz="3200" b="1" dirty="0">
                <a:solidFill>
                  <a:schemeClr val="bg1"/>
                </a:solidFill>
                <a:latin typeface="Times New Roman" charset="0"/>
                <a:ea typeface="Times New Roman" charset="0"/>
                <a:cs typeface="Times New Roman" charset="0"/>
              </a:rPr>
              <a:t>The IPCC Report on the Ocean and </a:t>
            </a:r>
            <a:r>
              <a:rPr lang="en-US" sz="3200" b="1" dirty="0" smtClean="0">
                <a:solidFill>
                  <a:schemeClr val="bg1"/>
                </a:solidFill>
                <a:latin typeface="Times New Roman" charset="0"/>
                <a:ea typeface="Times New Roman" charset="0"/>
                <a:cs typeface="Times New Roman" charset="0"/>
              </a:rPr>
              <a:t>Cryosphere, </a:t>
            </a:r>
            <a:r>
              <a:rPr lang="en-US" sz="3200" b="1" dirty="0">
                <a:solidFill>
                  <a:schemeClr val="bg1"/>
                </a:solidFill>
                <a:latin typeface="Times New Roman" charset="0"/>
                <a:ea typeface="Times New Roman" charset="0"/>
                <a:cs typeface="Times New Roman" charset="0"/>
              </a:rPr>
              <a:t>to </a:t>
            </a:r>
            <a:r>
              <a:rPr lang="en-US" sz="3200" b="1" dirty="0" smtClean="0">
                <a:solidFill>
                  <a:schemeClr val="bg1"/>
                </a:solidFill>
                <a:latin typeface="Times New Roman" charset="0"/>
                <a:ea typeface="Times New Roman" charset="0"/>
                <a:cs typeface="Times New Roman" charset="0"/>
              </a:rPr>
              <a:t>be released September 19-23, 2019 </a:t>
            </a:r>
            <a:r>
              <a:rPr lang="en-US" sz="3200" b="1" dirty="0">
                <a:solidFill>
                  <a:schemeClr val="bg1"/>
                </a:solidFill>
                <a:latin typeface="Times New Roman" charset="0"/>
                <a:ea typeface="Times New Roman" charset="0"/>
                <a:cs typeface="Times New Roman" charset="0"/>
              </a:rPr>
              <a:t>in Monaco, will give us a key opportunity to focus the world’s attention on the effects of climate change on oceans and coasts and how we address these impacts</a:t>
            </a:r>
          </a:p>
          <a:p>
            <a:endParaRPr lang="en-US" sz="3200" b="1" dirty="0">
              <a:solidFill>
                <a:schemeClr val="bg1"/>
              </a:solidFill>
              <a:latin typeface="Times New Roman" charset="0"/>
              <a:ea typeface="Times New Roman" charset="0"/>
              <a:cs typeface="Times New Roman" charset="0"/>
            </a:endParaRPr>
          </a:p>
          <a:p>
            <a:r>
              <a:rPr lang="en-US" sz="3200" b="1" dirty="0">
                <a:solidFill>
                  <a:schemeClr val="bg1"/>
                </a:solidFill>
                <a:latin typeface="Times New Roman" charset="0"/>
                <a:ea typeface="Times New Roman" charset="0"/>
                <a:cs typeface="Times New Roman" charset="0"/>
              </a:rPr>
              <a:t>Efforts underway to bring key journalists and key scientists together to interpret and widely disseminate the findings </a:t>
            </a:r>
          </a:p>
        </p:txBody>
      </p:sp>
    </p:spTree>
    <p:extLst>
      <p:ext uri="{BB962C8B-B14F-4D97-AF65-F5344CB8AC3E}">
        <p14:creationId xmlns:p14="http://schemas.microsoft.com/office/powerpoint/2010/main" val="11296151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7927"/>
            <a:ext cx="10515600" cy="2078616"/>
          </a:xfrm>
        </p:spPr>
        <p:txBody>
          <a:bodyPr/>
          <a:lstStyle/>
          <a:p>
            <a:pPr algn="ctr"/>
            <a:r>
              <a:rPr lang="en-US" b="1" dirty="0">
                <a:solidFill>
                  <a:srgbClr val="FFFF00"/>
                </a:solidFill>
                <a:latin typeface="Times New Roman" charset="0"/>
                <a:ea typeface="Times New Roman" charset="0"/>
                <a:cs typeface="Times New Roman" charset="0"/>
              </a:rPr>
              <a:t>In Conclusion</a:t>
            </a:r>
          </a:p>
        </p:txBody>
      </p:sp>
      <p:sp>
        <p:nvSpPr>
          <p:cNvPr id="3" name="Content Placeholder 2"/>
          <p:cNvSpPr>
            <a:spLocks noGrp="1"/>
          </p:cNvSpPr>
          <p:nvPr>
            <p:ph idx="1"/>
          </p:nvPr>
        </p:nvSpPr>
        <p:spPr>
          <a:xfrm>
            <a:off x="838200" y="1316182"/>
            <a:ext cx="10515600" cy="4736090"/>
          </a:xfrm>
        </p:spPr>
        <p:txBody>
          <a:bodyPr>
            <a:normAutofit/>
          </a:bodyPr>
          <a:lstStyle/>
          <a:p>
            <a:r>
              <a:rPr lang="en-US" sz="3600" b="1" dirty="0">
                <a:solidFill>
                  <a:schemeClr val="bg1"/>
                </a:solidFill>
                <a:latin typeface="Times New Roman" charset="0"/>
                <a:ea typeface="Times New Roman" charset="0"/>
                <a:cs typeface="Times New Roman" charset="0"/>
              </a:rPr>
              <a:t>We must do our work with a great sense of urgency. A changing climate and continued loss of biodiversity in our oceans and coasts, is a powerfully negative combination that threatens our planetary survival and our human well-being. </a:t>
            </a:r>
          </a:p>
          <a:p>
            <a:r>
              <a:rPr lang="en-US" sz="3600" b="1" dirty="0">
                <a:solidFill>
                  <a:schemeClr val="bg1"/>
                </a:solidFill>
                <a:latin typeface="Times New Roman" charset="0"/>
                <a:ea typeface="Times New Roman" charset="0"/>
                <a:cs typeface="Times New Roman" charset="0"/>
              </a:rPr>
              <a:t>The time to act is now, not tomorrow.  As the very young people exemplified by young Helga of Sweden have said—”Your lack of action is denying us our future.”  </a:t>
            </a:r>
            <a:r>
              <a:rPr lang="en-US" sz="3600" b="1" u="sng" dirty="0">
                <a:solidFill>
                  <a:schemeClr val="bg1"/>
                </a:solidFill>
                <a:latin typeface="Times New Roman" charset="0"/>
                <a:ea typeface="Times New Roman" charset="0"/>
                <a:cs typeface="Times New Roman" charset="0"/>
              </a:rPr>
              <a:t>This just cannot be.</a:t>
            </a:r>
            <a:endParaRPr lang="en-US" sz="3600" b="1" dirty="0">
              <a:solidFill>
                <a:schemeClr val="bg1"/>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20350001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C3832-1D2F-E449-B4A3-95D55E10378B}"/>
              </a:ext>
            </a:extLst>
          </p:cNvPr>
          <p:cNvSpPr>
            <a:spLocks noGrp="1"/>
          </p:cNvSpPr>
          <p:nvPr>
            <p:ph type="title"/>
          </p:nvPr>
        </p:nvSpPr>
        <p:spPr>
          <a:xfrm>
            <a:off x="947980" y="162733"/>
            <a:ext cx="10515600" cy="1325563"/>
          </a:xfrm>
        </p:spPr>
        <p:txBody>
          <a:bodyPr>
            <a:normAutofit/>
          </a:bodyPr>
          <a:lstStyle/>
          <a:p>
            <a:pPr algn="ctr"/>
            <a:r>
              <a:rPr lang="en-US" sz="4000" b="1" dirty="0">
                <a:solidFill>
                  <a:srgbClr val="FFFF00"/>
                </a:solidFill>
                <a:latin typeface="Times New Roman" panose="02020603050405020304" pitchFamily="18" charset="0"/>
                <a:cs typeface="Times New Roman" panose="02020603050405020304" pitchFamily="18" charset="0"/>
              </a:rPr>
              <a:t>Acknowledgements--COP 24 and 2018 Progress Report Support</a:t>
            </a:r>
          </a:p>
        </p:txBody>
      </p:sp>
      <p:sp>
        <p:nvSpPr>
          <p:cNvPr id="3" name="Content Placeholder 2">
            <a:extLst>
              <a:ext uri="{FF2B5EF4-FFF2-40B4-BE49-F238E27FC236}">
                <a16:creationId xmlns:a16="http://schemas.microsoft.com/office/drawing/2014/main" id="{97693A58-9995-D443-B019-8631427C2C2B}"/>
              </a:ext>
            </a:extLst>
          </p:cNvPr>
          <p:cNvSpPr>
            <a:spLocks noGrp="1"/>
          </p:cNvSpPr>
          <p:nvPr>
            <p:ph idx="1"/>
          </p:nvPr>
        </p:nvSpPr>
        <p:spPr>
          <a:xfrm>
            <a:off x="728420" y="1394846"/>
            <a:ext cx="10833316" cy="5300421"/>
          </a:xfrm>
        </p:spPr>
        <p:txBody>
          <a:bodyPr>
            <a:normAutofit fontScale="92500"/>
          </a:bodyPr>
          <a:lstStyle/>
          <a:p>
            <a:pPr marL="0" indent="0">
              <a:buNone/>
            </a:pPr>
            <a:endParaRPr lang="en-US" sz="2600" b="1" i="1" dirty="0">
              <a:solidFill>
                <a:schemeClr val="bg1"/>
              </a:solidFill>
              <a:latin typeface="Times New Roman" panose="02020603050405020304" pitchFamily="18" charset="0"/>
              <a:cs typeface="Times New Roman" panose="02020603050405020304" pitchFamily="18" charset="0"/>
            </a:endParaRPr>
          </a:p>
          <a:p>
            <a:pPr marL="0" indent="0">
              <a:buNone/>
            </a:pPr>
            <a:r>
              <a:rPr lang="en-US" sz="2600" b="1" i="1" dirty="0">
                <a:solidFill>
                  <a:srgbClr val="FFC000"/>
                </a:solidFill>
                <a:latin typeface="Times New Roman" panose="02020603050405020304" pitchFamily="18" charset="0"/>
                <a:cs typeface="Times New Roman" panose="02020603050405020304" pitchFamily="18" charset="0"/>
              </a:rPr>
              <a:t>COP 24 Oceans Action Day</a:t>
            </a:r>
            <a:r>
              <a:rPr lang="en-US" sz="2600" b="1" i="1" dirty="0">
                <a:solidFill>
                  <a:schemeClr val="bg1"/>
                </a:solidFill>
                <a:latin typeface="Times New Roman" panose="02020603050405020304" pitchFamily="18" charset="0"/>
                <a:cs typeface="Times New Roman" panose="02020603050405020304" pitchFamily="18" charset="0"/>
              </a:rPr>
              <a:t>:  Ocean Policy Research Institute of the </a:t>
            </a:r>
            <a:r>
              <a:rPr lang="en-US" sz="2600" b="1" i="1" dirty="0" err="1">
                <a:solidFill>
                  <a:schemeClr val="bg1"/>
                </a:solidFill>
                <a:latin typeface="Times New Roman" panose="02020603050405020304" pitchFamily="18" charset="0"/>
                <a:cs typeface="Times New Roman" panose="02020603050405020304" pitchFamily="18" charset="0"/>
              </a:rPr>
              <a:t>Sasakawa</a:t>
            </a:r>
            <a:r>
              <a:rPr lang="en-US" sz="2600" b="1" i="1" dirty="0">
                <a:solidFill>
                  <a:schemeClr val="bg1"/>
                </a:solidFill>
                <a:latin typeface="Times New Roman" panose="02020603050405020304" pitchFamily="18" charset="0"/>
                <a:cs typeface="Times New Roman" panose="02020603050405020304" pitchFamily="18" charset="0"/>
              </a:rPr>
              <a:t> Peace Foundation, Japan ; </a:t>
            </a:r>
            <a:r>
              <a:rPr lang="en-US" sz="2600" b="1" i="1" dirty="0" err="1">
                <a:solidFill>
                  <a:schemeClr val="bg1"/>
                </a:solidFill>
                <a:latin typeface="Times New Roman" panose="02020603050405020304" pitchFamily="18" charset="0"/>
                <a:cs typeface="Times New Roman" panose="02020603050405020304" pitchFamily="18" charset="0"/>
              </a:rPr>
              <a:t>Oceano</a:t>
            </a:r>
            <a:r>
              <a:rPr lang="en-US" sz="2600" b="1" i="1" dirty="0">
                <a:solidFill>
                  <a:schemeClr val="bg1"/>
                </a:solidFill>
                <a:latin typeface="Times New Roman" panose="02020603050405020304" pitchFamily="18" charset="0"/>
                <a:cs typeface="Times New Roman" panose="02020603050405020304" pitchFamily="18" charset="0"/>
              </a:rPr>
              <a:t> Azul Foundation, and the Government of Sweden, The Ocean Pathway (Governments of Fiji and Sweden), Intergovernmental Oceanographic Commission, UNESCO, Food and Agriculture Organization of the United Nations, International Union for the Conservation of Nature</a:t>
            </a:r>
          </a:p>
          <a:p>
            <a:pPr marL="0" indent="0">
              <a:buNone/>
            </a:pPr>
            <a:endParaRPr lang="en-US" sz="2600" b="1" i="1" dirty="0">
              <a:solidFill>
                <a:schemeClr val="bg1"/>
              </a:solidFill>
              <a:latin typeface="Times New Roman" panose="02020603050405020304" pitchFamily="18" charset="0"/>
              <a:cs typeface="Times New Roman" panose="02020603050405020304" pitchFamily="18" charset="0"/>
            </a:endParaRPr>
          </a:p>
          <a:p>
            <a:pPr marL="0" indent="0">
              <a:buNone/>
            </a:pPr>
            <a:r>
              <a:rPr lang="en-US" sz="2600" b="1" i="1" dirty="0">
                <a:solidFill>
                  <a:srgbClr val="FFC000"/>
                </a:solidFill>
                <a:latin typeface="Times New Roman" panose="02020603050405020304" pitchFamily="18" charset="0"/>
                <a:cs typeface="Times New Roman" panose="02020603050405020304" pitchFamily="18" charset="0"/>
              </a:rPr>
              <a:t>Progress Report 2018 Contributors</a:t>
            </a:r>
            <a:r>
              <a:rPr lang="en-US" sz="2600" b="1" i="1" dirty="0">
                <a:solidFill>
                  <a:schemeClr val="bg1"/>
                </a:solidFill>
                <a:latin typeface="Times New Roman" panose="02020603050405020304" pitchFamily="18" charset="0"/>
                <a:cs typeface="Times New Roman" panose="02020603050405020304" pitchFamily="18" charset="0"/>
              </a:rPr>
              <a:t>: Biliana Cicin-Sain, Alexis Maxwell, Miriam </a:t>
            </a:r>
            <a:r>
              <a:rPr lang="en-US" sz="2600" b="1" i="1" dirty="0" err="1">
                <a:solidFill>
                  <a:schemeClr val="bg1"/>
                </a:solidFill>
                <a:latin typeface="Times New Roman" panose="02020603050405020304" pitchFamily="18" charset="0"/>
                <a:cs typeface="Times New Roman" panose="02020603050405020304" pitchFamily="18" charset="0"/>
              </a:rPr>
              <a:t>Balgos</a:t>
            </a:r>
            <a:r>
              <a:rPr lang="en-US" sz="2600" b="1" i="1" dirty="0">
                <a:solidFill>
                  <a:schemeClr val="bg1"/>
                </a:solidFill>
                <a:latin typeface="Times New Roman" panose="02020603050405020304" pitchFamily="18" charset="0"/>
                <a:cs typeface="Times New Roman" panose="02020603050405020304" pitchFamily="18" charset="0"/>
              </a:rPr>
              <a:t>, Meredith </a:t>
            </a:r>
            <a:r>
              <a:rPr lang="en-US" sz="2600" b="1" i="1" dirty="0" err="1">
                <a:solidFill>
                  <a:schemeClr val="bg1"/>
                </a:solidFill>
                <a:latin typeface="Times New Roman" panose="02020603050405020304" pitchFamily="18" charset="0"/>
                <a:cs typeface="Times New Roman" panose="02020603050405020304" pitchFamily="18" charset="0"/>
              </a:rPr>
              <a:t>Kurz</a:t>
            </a:r>
            <a:r>
              <a:rPr lang="en-US" sz="2600" b="1" i="1" dirty="0">
                <a:solidFill>
                  <a:schemeClr val="bg1"/>
                </a:solidFill>
                <a:latin typeface="Times New Roman" panose="02020603050405020304" pitchFamily="18" charset="0"/>
                <a:cs typeface="Times New Roman" panose="02020603050405020304" pitchFamily="18" charset="0"/>
              </a:rPr>
              <a:t>, Brian Cortes, Vanessa C.S. Knecht, </a:t>
            </a:r>
            <a:r>
              <a:rPr lang="en-US" sz="2600" i="1" dirty="0">
                <a:solidFill>
                  <a:schemeClr val="bg1"/>
                </a:solidFill>
                <a:latin typeface="Times New Roman" panose="02020603050405020304" pitchFamily="18" charset="0"/>
                <a:cs typeface="Times New Roman" panose="02020603050405020304" pitchFamily="18" charset="0"/>
              </a:rPr>
              <a:t>Global Ocean Forum and University of Delaware</a:t>
            </a:r>
            <a:r>
              <a:rPr lang="en-US" sz="2600" b="1" i="1" dirty="0">
                <a:solidFill>
                  <a:schemeClr val="bg1"/>
                </a:solidFill>
                <a:latin typeface="Times New Roman" panose="02020603050405020304" pitchFamily="18" charset="0"/>
                <a:cs typeface="Times New Roman" panose="02020603050405020304" pitchFamily="18" charset="0"/>
              </a:rPr>
              <a:t>;  Carol Turley, </a:t>
            </a:r>
            <a:r>
              <a:rPr lang="en-US" sz="2600" i="1" dirty="0">
                <a:solidFill>
                  <a:schemeClr val="bg1"/>
                </a:solidFill>
                <a:latin typeface="Times New Roman" panose="02020603050405020304" pitchFamily="18" charset="0"/>
                <a:cs typeface="Times New Roman" panose="02020603050405020304" pitchFamily="18" charset="0"/>
              </a:rPr>
              <a:t>Plymouth Marine Laboratory</a:t>
            </a:r>
            <a:r>
              <a:rPr lang="en-US" sz="2600" b="1" i="1" dirty="0">
                <a:solidFill>
                  <a:schemeClr val="bg1"/>
                </a:solidFill>
                <a:latin typeface="Times New Roman" panose="02020603050405020304" pitchFamily="18" charset="0"/>
                <a:cs typeface="Times New Roman" panose="02020603050405020304" pitchFamily="18" charset="0"/>
              </a:rPr>
              <a:t>; </a:t>
            </a:r>
            <a:r>
              <a:rPr lang="en-US" sz="2600" b="1" i="1" dirty="0" err="1">
                <a:solidFill>
                  <a:schemeClr val="bg1"/>
                </a:solidFill>
                <a:latin typeface="Times New Roman" panose="02020603050405020304" pitchFamily="18" charset="0"/>
                <a:cs typeface="Times New Roman" panose="02020603050405020304" pitchFamily="18" charset="0"/>
              </a:rPr>
              <a:t>Tarub</a:t>
            </a:r>
            <a:r>
              <a:rPr lang="en-US" sz="2600" b="1" i="1" dirty="0">
                <a:solidFill>
                  <a:schemeClr val="bg1"/>
                </a:solidFill>
                <a:latin typeface="Times New Roman" panose="02020603050405020304" pitchFamily="18" charset="0"/>
                <a:cs typeface="Times New Roman" panose="02020603050405020304" pitchFamily="18" charset="0"/>
              </a:rPr>
              <a:t> </a:t>
            </a:r>
            <a:r>
              <a:rPr lang="en-US" sz="2600" b="1" i="1" dirty="0" err="1">
                <a:solidFill>
                  <a:schemeClr val="bg1"/>
                </a:solidFill>
                <a:latin typeface="Times New Roman" panose="02020603050405020304" pitchFamily="18" charset="0"/>
                <a:cs typeface="Times New Roman" panose="02020603050405020304" pitchFamily="18" charset="0"/>
              </a:rPr>
              <a:t>Bahri</a:t>
            </a:r>
            <a:r>
              <a:rPr lang="en-US" sz="2600" b="1" i="1" dirty="0">
                <a:solidFill>
                  <a:schemeClr val="bg1"/>
                </a:solidFill>
                <a:latin typeface="Times New Roman" panose="02020603050405020304" pitchFamily="18" charset="0"/>
                <a:cs typeface="Times New Roman" panose="02020603050405020304" pitchFamily="18" charset="0"/>
              </a:rPr>
              <a:t>, </a:t>
            </a:r>
            <a:r>
              <a:rPr lang="en-US" sz="2600" i="1" dirty="0">
                <a:solidFill>
                  <a:schemeClr val="bg1"/>
                </a:solidFill>
                <a:latin typeface="Times New Roman" panose="02020603050405020304" pitchFamily="18" charset="0"/>
                <a:cs typeface="Times New Roman" panose="02020603050405020304" pitchFamily="18" charset="0"/>
              </a:rPr>
              <a:t>FAO</a:t>
            </a:r>
            <a:r>
              <a:rPr lang="en-US" sz="2600" b="1" i="1" dirty="0">
                <a:solidFill>
                  <a:schemeClr val="bg1"/>
                </a:solidFill>
                <a:latin typeface="Times New Roman" panose="02020603050405020304" pitchFamily="18" charset="0"/>
                <a:cs typeface="Times New Roman" panose="02020603050405020304" pitchFamily="18" charset="0"/>
              </a:rPr>
              <a:t>; </a:t>
            </a:r>
            <a:r>
              <a:rPr lang="en-US" sz="2600" b="1" i="1" dirty="0" err="1">
                <a:solidFill>
                  <a:schemeClr val="bg1"/>
                </a:solidFill>
                <a:latin typeface="Times New Roman" panose="02020603050405020304" pitchFamily="18" charset="0"/>
                <a:cs typeface="Times New Roman" panose="02020603050405020304" pitchFamily="18" charset="0"/>
              </a:rPr>
              <a:t>Dorothee</a:t>
            </a:r>
            <a:r>
              <a:rPr lang="en-US" sz="2600" b="1" i="1" dirty="0">
                <a:solidFill>
                  <a:schemeClr val="bg1"/>
                </a:solidFill>
                <a:latin typeface="Times New Roman" panose="02020603050405020304" pitchFamily="18" charset="0"/>
                <a:cs typeface="Times New Roman" panose="02020603050405020304" pitchFamily="18" charset="0"/>
              </a:rPr>
              <a:t> Herr, </a:t>
            </a:r>
            <a:r>
              <a:rPr lang="en-US" sz="2600" i="1" dirty="0">
                <a:solidFill>
                  <a:schemeClr val="bg1"/>
                </a:solidFill>
                <a:latin typeface="Times New Roman" panose="02020603050405020304" pitchFamily="18" charset="0"/>
                <a:cs typeface="Times New Roman" panose="02020603050405020304" pitchFamily="18" charset="0"/>
              </a:rPr>
              <a:t>IUCN</a:t>
            </a:r>
            <a:r>
              <a:rPr lang="en-US" sz="2600" b="1" i="1" dirty="0">
                <a:solidFill>
                  <a:schemeClr val="bg1"/>
                </a:solidFill>
                <a:latin typeface="Times New Roman" panose="02020603050405020304" pitchFamily="18" charset="0"/>
                <a:cs typeface="Times New Roman" panose="02020603050405020304" pitchFamily="18" charset="0"/>
              </a:rPr>
              <a:t>; Kirsten </a:t>
            </a:r>
            <a:r>
              <a:rPr lang="en-US" sz="2600" b="1" i="1" dirty="0" err="1">
                <a:solidFill>
                  <a:schemeClr val="bg1"/>
                </a:solidFill>
                <a:latin typeface="Times New Roman" panose="02020603050405020304" pitchFamily="18" charset="0"/>
                <a:cs typeface="Times New Roman" panose="02020603050405020304" pitchFamily="18" charset="0"/>
              </a:rPr>
              <a:t>Isensee</a:t>
            </a:r>
            <a:r>
              <a:rPr lang="en-US" sz="2600" b="1" i="1" dirty="0">
                <a:solidFill>
                  <a:schemeClr val="bg1"/>
                </a:solidFill>
                <a:latin typeface="Times New Roman" panose="02020603050405020304" pitchFamily="18" charset="0"/>
                <a:cs typeface="Times New Roman" panose="02020603050405020304" pitchFamily="18" charset="0"/>
              </a:rPr>
              <a:t>, </a:t>
            </a:r>
            <a:r>
              <a:rPr lang="en-US" sz="2600" i="1" dirty="0">
                <a:solidFill>
                  <a:schemeClr val="bg1"/>
                </a:solidFill>
                <a:latin typeface="Times New Roman" panose="02020603050405020304" pitchFamily="18" charset="0"/>
                <a:cs typeface="Times New Roman" panose="02020603050405020304" pitchFamily="18" charset="0"/>
              </a:rPr>
              <a:t>IOC, UNESCO</a:t>
            </a:r>
            <a:r>
              <a:rPr lang="en-US" sz="2600" b="1" i="1" dirty="0">
                <a:solidFill>
                  <a:schemeClr val="bg1"/>
                </a:solidFill>
                <a:latin typeface="Times New Roman" panose="02020603050405020304" pitchFamily="18" charset="0"/>
                <a:cs typeface="Times New Roman" panose="02020603050405020304" pitchFamily="18" charset="0"/>
              </a:rPr>
              <a:t>; Peter Ricketts, </a:t>
            </a:r>
            <a:r>
              <a:rPr lang="en-US" sz="2600" i="1" dirty="0">
                <a:solidFill>
                  <a:schemeClr val="bg1"/>
                </a:solidFill>
                <a:latin typeface="Times New Roman" panose="02020603050405020304" pitchFamily="18" charset="0"/>
                <a:cs typeface="Times New Roman" panose="02020603050405020304" pitchFamily="18" charset="0"/>
              </a:rPr>
              <a:t>Acadia University and Coastal Zone Canada</a:t>
            </a:r>
            <a:r>
              <a:rPr lang="en-US" sz="2600" b="1" i="1" dirty="0">
                <a:solidFill>
                  <a:schemeClr val="bg1"/>
                </a:solidFill>
                <a:latin typeface="Times New Roman" panose="02020603050405020304" pitchFamily="18" charset="0"/>
                <a:cs typeface="Times New Roman" panose="02020603050405020304" pitchFamily="18" charset="0"/>
              </a:rPr>
              <a:t>; Atsushi </a:t>
            </a:r>
            <a:r>
              <a:rPr lang="en-US" sz="2600" b="1" i="1" dirty="0" err="1">
                <a:solidFill>
                  <a:schemeClr val="bg1"/>
                </a:solidFill>
                <a:latin typeface="Times New Roman" panose="02020603050405020304" pitchFamily="18" charset="0"/>
                <a:cs typeface="Times New Roman" panose="02020603050405020304" pitchFamily="18" charset="0"/>
              </a:rPr>
              <a:t>Sunami</a:t>
            </a:r>
            <a:r>
              <a:rPr lang="en-US" sz="2600" b="1" i="1" dirty="0">
                <a:solidFill>
                  <a:schemeClr val="bg1"/>
                </a:solidFill>
                <a:latin typeface="Times New Roman" panose="02020603050405020304" pitchFamily="18" charset="0"/>
                <a:cs typeface="Times New Roman" panose="02020603050405020304" pitchFamily="18" charset="0"/>
              </a:rPr>
              <a:t>, Miko Maekawa, Masanori Kobayashi, </a:t>
            </a:r>
            <a:r>
              <a:rPr lang="en-US" sz="2600" i="1" dirty="0">
                <a:solidFill>
                  <a:schemeClr val="bg1"/>
                </a:solidFill>
                <a:latin typeface="Times New Roman" panose="02020603050405020304" pitchFamily="18" charset="0"/>
                <a:cs typeface="Times New Roman" panose="02020603050405020304" pitchFamily="18" charset="0"/>
              </a:rPr>
              <a:t>OPRI, </a:t>
            </a:r>
            <a:r>
              <a:rPr lang="en-US" sz="2600" i="1" dirty="0" err="1">
                <a:solidFill>
                  <a:schemeClr val="bg1"/>
                </a:solidFill>
                <a:latin typeface="Times New Roman" panose="02020603050405020304" pitchFamily="18" charset="0"/>
                <a:cs typeface="Times New Roman" panose="02020603050405020304" pitchFamily="18" charset="0"/>
              </a:rPr>
              <a:t>Sasakawa</a:t>
            </a:r>
            <a:r>
              <a:rPr lang="en-US" sz="2600" i="1" dirty="0">
                <a:solidFill>
                  <a:schemeClr val="bg1"/>
                </a:solidFill>
                <a:latin typeface="Times New Roman" panose="02020603050405020304" pitchFamily="18" charset="0"/>
                <a:cs typeface="Times New Roman" panose="02020603050405020304" pitchFamily="18" charset="0"/>
              </a:rPr>
              <a:t> Peace Foundation, Japan</a:t>
            </a:r>
            <a:r>
              <a:rPr lang="en-US" sz="2600" b="1" i="1" dirty="0">
                <a:solidFill>
                  <a:schemeClr val="bg1"/>
                </a:solidFill>
                <a:latin typeface="Times New Roman" panose="02020603050405020304" pitchFamily="18" charset="0"/>
                <a:cs typeface="Times New Roman" panose="02020603050405020304" pitchFamily="18" charset="0"/>
              </a:rPr>
              <a:t>; John </a:t>
            </a:r>
            <a:r>
              <a:rPr lang="en-US" sz="2600" b="1" i="1" dirty="0" err="1">
                <a:solidFill>
                  <a:schemeClr val="bg1"/>
                </a:solidFill>
                <a:latin typeface="Times New Roman" panose="02020603050405020304" pitchFamily="18" charset="0"/>
                <a:cs typeface="Times New Roman" panose="02020603050405020304" pitchFamily="18" charset="0"/>
              </a:rPr>
              <a:t>Virdin</a:t>
            </a:r>
            <a:r>
              <a:rPr lang="en-US" sz="2600" b="1" i="1" dirty="0">
                <a:solidFill>
                  <a:schemeClr val="bg1"/>
                </a:solidFill>
                <a:latin typeface="Times New Roman" panose="02020603050405020304" pitchFamily="18" charset="0"/>
                <a:cs typeface="Times New Roman" panose="02020603050405020304" pitchFamily="18" charset="0"/>
              </a:rPr>
              <a:t>, Tibor </a:t>
            </a:r>
            <a:r>
              <a:rPr lang="en-US" sz="2600" b="1" i="1" dirty="0" err="1">
                <a:solidFill>
                  <a:schemeClr val="bg1"/>
                </a:solidFill>
                <a:latin typeface="Times New Roman" panose="02020603050405020304" pitchFamily="18" charset="0"/>
                <a:cs typeface="Times New Roman" panose="02020603050405020304" pitchFamily="18" charset="0"/>
              </a:rPr>
              <a:t>Vegh</a:t>
            </a:r>
            <a:r>
              <a:rPr lang="en-US" sz="2600" b="1" i="1" dirty="0">
                <a:solidFill>
                  <a:schemeClr val="bg1"/>
                </a:solidFill>
                <a:latin typeface="Times New Roman" panose="02020603050405020304" pitchFamily="18" charset="0"/>
                <a:cs typeface="Times New Roman" panose="02020603050405020304" pitchFamily="18" charset="0"/>
              </a:rPr>
              <a:t>, </a:t>
            </a:r>
            <a:r>
              <a:rPr lang="en-US" sz="2600" i="1" dirty="0">
                <a:solidFill>
                  <a:schemeClr val="bg1"/>
                </a:solidFill>
                <a:latin typeface="Times New Roman" panose="02020603050405020304" pitchFamily="18" charset="0"/>
                <a:cs typeface="Times New Roman" panose="02020603050405020304" pitchFamily="18" charset="0"/>
              </a:rPr>
              <a:t>Duke University and ROCA</a:t>
            </a:r>
            <a:r>
              <a:rPr lang="en-US" sz="2600" b="1" i="1" dirty="0">
                <a:solidFill>
                  <a:schemeClr val="bg1"/>
                </a:solidFill>
                <a:latin typeface="Times New Roman" panose="02020603050405020304" pitchFamily="18" charset="0"/>
                <a:cs typeface="Times New Roman" panose="02020603050405020304" pitchFamily="18" charset="0"/>
              </a:rPr>
              <a:t>; </a:t>
            </a:r>
            <a:r>
              <a:rPr lang="en-US" sz="2600" b="1" i="1" dirty="0" err="1">
                <a:solidFill>
                  <a:schemeClr val="bg1"/>
                </a:solidFill>
                <a:latin typeface="Times New Roman" panose="02020603050405020304" pitchFamily="18" charset="0"/>
                <a:cs typeface="Times New Roman" panose="02020603050405020304" pitchFamily="18" charset="0"/>
              </a:rPr>
              <a:t>Torsten</a:t>
            </a:r>
            <a:r>
              <a:rPr lang="en-US" sz="2600" b="1" i="1" dirty="0">
                <a:solidFill>
                  <a:schemeClr val="bg1"/>
                </a:solidFill>
                <a:latin typeface="Times New Roman" panose="02020603050405020304" pitchFamily="18" charset="0"/>
                <a:cs typeface="Times New Roman" panose="02020603050405020304" pitchFamily="18" charset="0"/>
              </a:rPr>
              <a:t> Thiele, </a:t>
            </a:r>
            <a:r>
              <a:rPr lang="en-US" sz="2600" i="1" dirty="0">
                <a:solidFill>
                  <a:schemeClr val="bg1"/>
                </a:solidFill>
                <a:latin typeface="Times New Roman" panose="02020603050405020304" pitchFamily="18" charset="0"/>
                <a:cs typeface="Times New Roman" panose="02020603050405020304" pitchFamily="18" charset="0"/>
              </a:rPr>
              <a:t>Ocean Trust</a:t>
            </a:r>
            <a:r>
              <a:rPr lang="en-US" sz="2600" i="1" dirty="0">
                <a:solidFill>
                  <a:schemeClr val="bg1"/>
                </a:solidFill>
                <a:effectLst/>
                <a:latin typeface="Times New Roman" panose="02020603050405020304" pitchFamily="18" charset="0"/>
                <a:cs typeface="Times New Roman" panose="02020603050405020304" pitchFamily="18" charset="0"/>
              </a:rPr>
              <a:t> </a:t>
            </a:r>
            <a:endParaRPr lang="en-US" sz="2600" i="1" dirty="0">
              <a:solidFill>
                <a:schemeClr val="bg1"/>
              </a:solidFill>
              <a:latin typeface="Times New Roman" panose="02020603050405020304" pitchFamily="18" charset="0"/>
              <a:cs typeface="Times New Roman" panose="02020603050405020304" pitchFamily="18" charset="0"/>
            </a:endParaRPr>
          </a:p>
          <a:p>
            <a:endParaRPr lang="en-US" b="1" dirty="0">
              <a:solidFill>
                <a:schemeClr val="bg1"/>
              </a:solidFill>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29038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sign&#10;&#10;Description automatically generated">
            <a:extLst>
              <a:ext uri="{FF2B5EF4-FFF2-40B4-BE49-F238E27FC236}">
                <a16:creationId xmlns:a16="http://schemas.microsoft.com/office/drawing/2014/main" id="{9DD6FEFE-969D-2F41-9F0F-B4617648002F}"/>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45466" y="120855"/>
            <a:ext cx="5355443" cy="1719698"/>
          </a:xfrm>
        </p:spPr>
      </p:pic>
      <p:pic>
        <p:nvPicPr>
          <p:cNvPr id="3" name="Picture 2" descr="A close up of a sign&#10;&#10;Description automatically generated">
            <a:extLst>
              <a:ext uri="{FF2B5EF4-FFF2-40B4-BE49-F238E27FC236}">
                <a16:creationId xmlns:a16="http://schemas.microsoft.com/office/drawing/2014/main" id="{C2D99B20-122E-C743-AAD6-76504E299525}"/>
              </a:ext>
            </a:extLst>
          </p:cNvPr>
          <p:cNvPicPr>
            <a:picLocks noChangeAspect="1"/>
          </p:cNvPicPr>
          <p:nvPr/>
        </p:nvPicPr>
        <p:blipFill>
          <a:blip r:embed="rId3"/>
          <a:stretch>
            <a:fillRect/>
          </a:stretch>
        </p:blipFill>
        <p:spPr>
          <a:xfrm>
            <a:off x="6555783" y="3427311"/>
            <a:ext cx="4935539" cy="1626050"/>
          </a:xfrm>
          <a:prstGeom prst="rect">
            <a:avLst/>
          </a:prstGeom>
        </p:spPr>
      </p:pic>
      <p:pic>
        <p:nvPicPr>
          <p:cNvPr id="6" name="Picture 5" descr="A view of a city with a mountain in the background&#10;&#10;Description automatically generated">
            <a:extLst>
              <a:ext uri="{FF2B5EF4-FFF2-40B4-BE49-F238E27FC236}">
                <a16:creationId xmlns:a16="http://schemas.microsoft.com/office/drawing/2014/main" id="{0DDEB516-FC11-8D41-BD8A-3F2C6E79AD3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12475" y="1761700"/>
            <a:ext cx="1963920" cy="1577756"/>
          </a:xfrm>
          <a:prstGeom prst="rect">
            <a:avLst/>
          </a:prstGeom>
        </p:spPr>
      </p:pic>
      <p:pic>
        <p:nvPicPr>
          <p:cNvPr id="10" name="Picture 9" descr="A picture containing screenshot&#10;&#10;Description automatically generated">
            <a:extLst>
              <a:ext uri="{FF2B5EF4-FFF2-40B4-BE49-F238E27FC236}">
                <a16:creationId xmlns:a16="http://schemas.microsoft.com/office/drawing/2014/main" id="{C376775B-A2C8-F64E-96CD-42C4799DE7C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91093" y="79230"/>
            <a:ext cx="4806684" cy="1640312"/>
          </a:xfrm>
          <a:prstGeom prst="rect">
            <a:avLst/>
          </a:prstGeom>
        </p:spPr>
      </p:pic>
      <p:pic>
        <p:nvPicPr>
          <p:cNvPr id="12" name="Picture 11" descr="A view of a city at night&#10;&#10;Description automatically generated">
            <a:extLst>
              <a:ext uri="{FF2B5EF4-FFF2-40B4-BE49-F238E27FC236}">
                <a16:creationId xmlns:a16="http://schemas.microsoft.com/office/drawing/2014/main" id="{FAE66DA0-97C1-AD41-81CC-EC12E52725A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20313" y="4903465"/>
            <a:ext cx="2567698" cy="1827854"/>
          </a:xfrm>
          <a:prstGeom prst="rect">
            <a:avLst/>
          </a:prstGeom>
        </p:spPr>
      </p:pic>
      <p:pic>
        <p:nvPicPr>
          <p:cNvPr id="15" name="Picture 14">
            <a:extLst>
              <a:ext uri="{FF2B5EF4-FFF2-40B4-BE49-F238E27FC236}">
                <a16:creationId xmlns:a16="http://schemas.microsoft.com/office/drawing/2014/main" id="{773160E1-BD98-A544-9E93-99D974BC060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81997" y="3758929"/>
            <a:ext cx="5733189" cy="977902"/>
          </a:xfrm>
          <a:prstGeom prst="rect">
            <a:avLst/>
          </a:prstGeom>
        </p:spPr>
      </p:pic>
      <p:pic>
        <p:nvPicPr>
          <p:cNvPr id="17" name="Picture 16" descr="A view of a city at night&#10;&#10;Description automatically generated">
            <a:extLst>
              <a:ext uri="{FF2B5EF4-FFF2-40B4-BE49-F238E27FC236}">
                <a16:creationId xmlns:a16="http://schemas.microsoft.com/office/drawing/2014/main" id="{C94AC9AA-686D-AA4F-99B8-39BEB47DBA1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995115" y="5100799"/>
            <a:ext cx="2217153" cy="1677971"/>
          </a:xfrm>
          <a:prstGeom prst="rect">
            <a:avLst/>
          </a:prstGeom>
        </p:spPr>
      </p:pic>
      <p:pic>
        <p:nvPicPr>
          <p:cNvPr id="21" name="Picture 20" descr="A view of a large city landscape&#10;&#10;Description automatically generated">
            <a:extLst>
              <a:ext uri="{FF2B5EF4-FFF2-40B4-BE49-F238E27FC236}">
                <a16:creationId xmlns:a16="http://schemas.microsoft.com/office/drawing/2014/main" id="{507B7DC1-4564-244D-BE4B-EE9C89371C7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627622" y="1947682"/>
            <a:ext cx="2660389" cy="1685553"/>
          </a:xfrm>
          <a:prstGeom prst="rect">
            <a:avLst/>
          </a:prstGeom>
        </p:spPr>
      </p:pic>
    </p:spTree>
    <p:extLst>
      <p:ext uri="{BB962C8B-B14F-4D97-AF65-F5344CB8AC3E}">
        <p14:creationId xmlns:p14="http://schemas.microsoft.com/office/powerpoint/2010/main" val="1302402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85738"/>
            <a:ext cx="8229600" cy="1328738"/>
          </a:xfrm>
        </p:spPr>
        <p:txBody>
          <a:bodyPr>
            <a:normAutofit/>
          </a:bodyPr>
          <a:lstStyle/>
          <a:p>
            <a:pPr algn="ctr"/>
            <a:r>
              <a:rPr lang="en-US" sz="3200" b="1" dirty="0" smtClean="0">
                <a:solidFill>
                  <a:schemeClr val="bg1"/>
                </a:solidFill>
                <a:latin typeface="Times New Roman" charset="0"/>
                <a:ea typeface="Times New Roman" charset="0"/>
                <a:cs typeface="Times New Roman" charset="0"/>
              </a:rPr>
              <a:t>Examples of High Level Speakers at Oceans Action Days</a:t>
            </a:r>
            <a:endParaRPr lang="en-US" sz="3200" b="1" dirty="0">
              <a:solidFill>
                <a:schemeClr val="bg1"/>
              </a:solidFill>
              <a:latin typeface="Times New Roman" charset="0"/>
              <a:ea typeface="Times New Roman" charset="0"/>
              <a:cs typeface="Times New Roman" charset="0"/>
            </a:endParaRPr>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885420" y="910973"/>
            <a:ext cx="1695980" cy="1688092"/>
          </a:xfrm>
          <a:prstGeom prst="rect">
            <a:avLst/>
          </a:prstGeom>
        </p:spPr>
      </p:pic>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l="-1402" t="2430" r="6542" b="2703"/>
          <a:stretch/>
        </p:blipFill>
        <p:spPr>
          <a:xfrm>
            <a:off x="3984258" y="918062"/>
            <a:ext cx="1697083" cy="1723696"/>
          </a:xfrm>
          <a:prstGeom prst="rect">
            <a:avLst/>
          </a:prstGeom>
        </p:spPr>
      </p:pic>
      <p:pic>
        <p:nvPicPr>
          <p:cNvPr id="6" name="Picture 5"/>
          <p:cNvPicPr>
            <a:picLocks noChangeAspect="1"/>
          </p:cNvPicPr>
          <p:nvPr/>
        </p:nvPicPr>
        <p:blipFill rotWithShape="1">
          <a:blip r:embed="rId5" cstate="email">
            <a:extLst>
              <a:ext uri="{28A0092B-C50C-407E-A947-70E740481C1C}">
                <a14:useLocalDpi xmlns:a14="http://schemas.microsoft.com/office/drawing/2010/main"/>
              </a:ext>
            </a:extLst>
          </a:blip>
          <a:srcRect r="-1887" b="6165"/>
          <a:stretch/>
        </p:blipFill>
        <p:spPr>
          <a:xfrm>
            <a:off x="6306212" y="911106"/>
            <a:ext cx="1770989" cy="1684900"/>
          </a:xfrm>
          <a:prstGeom prst="rect">
            <a:avLst/>
          </a:prstGeom>
        </p:spPr>
      </p:pic>
      <p:pic>
        <p:nvPicPr>
          <p:cNvPr id="7" name="Picture 6"/>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534400" y="918063"/>
            <a:ext cx="1666310" cy="1680975"/>
          </a:xfrm>
          <a:prstGeom prst="rect">
            <a:avLst/>
          </a:prstGeom>
        </p:spPr>
      </p:pic>
      <p:pic>
        <p:nvPicPr>
          <p:cNvPr id="8" name="Picture 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905000" y="3048000"/>
            <a:ext cx="1698496" cy="1524000"/>
          </a:xfrm>
          <a:prstGeom prst="rect">
            <a:avLst/>
          </a:prstGeom>
        </p:spPr>
      </p:pic>
      <p:pic>
        <p:nvPicPr>
          <p:cNvPr id="9" name="Picture 8"/>
          <p:cNvPicPr>
            <a:picLocks noChangeAspect="1"/>
          </p:cNvPicPr>
          <p:nvPr/>
        </p:nvPicPr>
        <p:blipFill rotWithShape="1">
          <a:blip r:embed="rId8" cstate="email">
            <a:extLst>
              <a:ext uri="{28A0092B-C50C-407E-A947-70E740481C1C}">
                <a14:useLocalDpi xmlns:a14="http://schemas.microsoft.com/office/drawing/2010/main"/>
              </a:ext>
            </a:extLst>
          </a:blip>
          <a:srcRect l="2728" r="6364" b="3767"/>
          <a:stretch/>
        </p:blipFill>
        <p:spPr>
          <a:xfrm>
            <a:off x="3962400" y="3048000"/>
            <a:ext cx="1789058" cy="1600200"/>
          </a:xfrm>
          <a:prstGeom prst="rect">
            <a:avLst/>
          </a:prstGeom>
        </p:spPr>
      </p:pic>
      <p:pic>
        <p:nvPicPr>
          <p:cNvPr id="10" name="Picture 9"/>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6324601" y="3048001"/>
            <a:ext cx="1701183" cy="1600200"/>
          </a:xfrm>
          <a:prstGeom prst="rect">
            <a:avLst/>
          </a:prstGeom>
        </p:spPr>
      </p:pic>
      <p:pic>
        <p:nvPicPr>
          <p:cNvPr id="11" name="Picture 10"/>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8534400" y="3048000"/>
            <a:ext cx="1664010" cy="1524000"/>
          </a:xfrm>
          <a:prstGeom prst="rect">
            <a:avLst/>
          </a:prstGeom>
        </p:spPr>
      </p:pic>
      <p:pic>
        <p:nvPicPr>
          <p:cNvPr id="12" name="Picture 11"/>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1752601" y="5029200"/>
            <a:ext cx="1460857" cy="1371600"/>
          </a:xfrm>
          <a:prstGeom prst="rect">
            <a:avLst/>
          </a:prstGeom>
        </p:spPr>
      </p:pic>
      <p:pic>
        <p:nvPicPr>
          <p:cNvPr id="13" name="Picture 12"/>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429000" y="5029201"/>
            <a:ext cx="1578104" cy="1371600"/>
          </a:xfrm>
          <a:prstGeom prst="rect">
            <a:avLst/>
          </a:prstGeom>
        </p:spPr>
      </p:pic>
      <p:pic>
        <p:nvPicPr>
          <p:cNvPr id="14" name="Picture 13"/>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5257800" y="5029201"/>
            <a:ext cx="1566824" cy="1371600"/>
          </a:xfrm>
          <a:prstGeom prst="rect">
            <a:avLst/>
          </a:prstGeom>
        </p:spPr>
      </p:pic>
      <p:pic>
        <p:nvPicPr>
          <p:cNvPr id="15" name="Picture 14"/>
          <p:cNvPicPr>
            <a:picLocks noChangeAspect="1"/>
          </p:cNvPicPr>
          <p:nvPr/>
        </p:nvPicPr>
        <p:blipFill rotWithShape="1">
          <a:blip r:embed="rId14" cstate="email">
            <a:extLst>
              <a:ext uri="{28A0092B-C50C-407E-A947-70E740481C1C}">
                <a14:useLocalDpi xmlns:a14="http://schemas.microsoft.com/office/drawing/2010/main"/>
              </a:ext>
            </a:extLst>
          </a:blip>
          <a:srcRect r="-1"/>
          <a:stretch/>
        </p:blipFill>
        <p:spPr>
          <a:xfrm>
            <a:off x="7010401" y="5029200"/>
            <a:ext cx="1669033" cy="1371600"/>
          </a:xfrm>
          <a:prstGeom prst="rect">
            <a:avLst/>
          </a:prstGeom>
        </p:spPr>
      </p:pic>
      <p:pic>
        <p:nvPicPr>
          <p:cNvPr id="16" name="Picture 15"/>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8839200" y="5029200"/>
            <a:ext cx="1580264" cy="1371600"/>
          </a:xfrm>
          <a:prstGeom prst="rect">
            <a:avLst/>
          </a:prstGeom>
        </p:spPr>
      </p:pic>
      <p:pic>
        <p:nvPicPr>
          <p:cNvPr id="18" name="Picture 17"/>
          <p:cNvPicPr>
            <a:picLocks noChangeAspect="1"/>
          </p:cNvPicPr>
          <p:nvPr/>
        </p:nvPicPr>
        <p:blipFill rotWithShape="1">
          <a:blip r:embed="rId4" cstate="email">
            <a:extLst>
              <a:ext uri="{28A0092B-C50C-407E-A947-70E740481C1C}">
                <a14:useLocalDpi xmlns:a14="http://schemas.microsoft.com/office/drawing/2010/main"/>
              </a:ext>
            </a:extLst>
          </a:blip>
          <a:srcRect l="-1402" t="2430" r="6542" b="2703"/>
          <a:stretch/>
        </p:blipFill>
        <p:spPr>
          <a:xfrm>
            <a:off x="4094118" y="910973"/>
            <a:ext cx="1697083" cy="1723696"/>
          </a:xfrm>
          <a:prstGeom prst="rect">
            <a:avLst/>
          </a:prstGeom>
        </p:spPr>
      </p:pic>
      <p:sp>
        <p:nvSpPr>
          <p:cNvPr id="19" name="TextBox 18"/>
          <p:cNvSpPr txBox="1"/>
          <p:nvPr/>
        </p:nvSpPr>
        <p:spPr>
          <a:xfrm>
            <a:off x="1905000" y="2633246"/>
            <a:ext cx="1676400" cy="338554"/>
          </a:xfrm>
          <a:prstGeom prst="rect">
            <a:avLst/>
          </a:prstGeom>
          <a:noFill/>
        </p:spPr>
        <p:txBody>
          <a:bodyPr wrap="square" rtlCol="0">
            <a:spAutoFit/>
          </a:bodyPr>
          <a:lstStyle/>
          <a:p>
            <a:pPr algn="ctr"/>
            <a:r>
              <a:rPr lang="en-US" sz="800" dirty="0">
                <a:solidFill>
                  <a:schemeClr val="bg1"/>
                </a:solidFill>
              </a:rPr>
              <a:t>H.S.H Prince Albert II, Sovereign Prince of Monaco</a:t>
            </a:r>
          </a:p>
        </p:txBody>
      </p:sp>
      <p:sp>
        <p:nvSpPr>
          <p:cNvPr id="20" name="TextBox 19"/>
          <p:cNvSpPr txBox="1"/>
          <p:nvPr/>
        </p:nvSpPr>
        <p:spPr>
          <a:xfrm>
            <a:off x="3810000" y="2590801"/>
            <a:ext cx="2133600" cy="461665"/>
          </a:xfrm>
          <a:prstGeom prst="rect">
            <a:avLst/>
          </a:prstGeom>
          <a:noFill/>
        </p:spPr>
        <p:txBody>
          <a:bodyPr wrap="square" rtlCol="0">
            <a:spAutoFit/>
          </a:bodyPr>
          <a:lstStyle/>
          <a:p>
            <a:pPr algn="ctr"/>
            <a:r>
              <a:rPr lang="en-US" sz="800" dirty="0">
                <a:solidFill>
                  <a:schemeClr val="bg1"/>
                </a:solidFill>
              </a:rPr>
              <a:t>H.E. Minister </a:t>
            </a:r>
            <a:r>
              <a:rPr lang="en-US" sz="800" dirty="0" err="1">
                <a:solidFill>
                  <a:schemeClr val="bg1"/>
                </a:solidFill>
              </a:rPr>
              <a:t>Ségolène</a:t>
            </a:r>
            <a:r>
              <a:rPr lang="en-US" sz="800" dirty="0">
                <a:solidFill>
                  <a:schemeClr val="bg1"/>
                </a:solidFill>
              </a:rPr>
              <a:t> Royal, Minister of Ecology, Sustainable Development and Energy, France</a:t>
            </a:r>
          </a:p>
        </p:txBody>
      </p:sp>
      <p:sp>
        <p:nvSpPr>
          <p:cNvPr id="21" name="TextBox 20"/>
          <p:cNvSpPr txBox="1"/>
          <p:nvPr/>
        </p:nvSpPr>
        <p:spPr>
          <a:xfrm>
            <a:off x="6096000" y="2590801"/>
            <a:ext cx="2057400" cy="461665"/>
          </a:xfrm>
          <a:prstGeom prst="rect">
            <a:avLst/>
          </a:prstGeom>
          <a:noFill/>
        </p:spPr>
        <p:txBody>
          <a:bodyPr wrap="square" rtlCol="0">
            <a:spAutoFit/>
          </a:bodyPr>
          <a:lstStyle/>
          <a:p>
            <a:pPr algn="ctr"/>
            <a:r>
              <a:rPr lang="en-US" sz="800" dirty="0">
                <a:solidFill>
                  <a:schemeClr val="bg1"/>
                </a:solidFill>
              </a:rPr>
              <a:t>Dr. Irina </a:t>
            </a:r>
            <a:r>
              <a:rPr lang="en-US" sz="800" dirty="0" err="1">
                <a:solidFill>
                  <a:schemeClr val="bg1"/>
                </a:solidFill>
              </a:rPr>
              <a:t>Bokova</a:t>
            </a:r>
            <a:r>
              <a:rPr lang="en-US" sz="800" dirty="0">
                <a:solidFill>
                  <a:schemeClr val="bg1"/>
                </a:solidFill>
              </a:rPr>
              <a:t>, Director-General, United Nations Educational, Scientific and Cultural Organization (UNESCO)</a:t>
            </a:r>
          </a:p>
        </p:txBody>
      </p:sp>
      <p:sp>
        <p:nvSpPr>
          <p:cNvPr id="23" name="TextBox 22"/>
          <p:cNvSpPr txBox="1"/>
          <p:nvPr/>
        </p:nvSpPr>
        <p:spPr>
          <a:xfrm>
            <a:off x="1676400" y="4572001"/>
            <a:ext cx="2209800" cy="461665"/>
          </a:xfrm>
          <a:prstGeom prst="rect">
            <a:avLst/>
          </a:prstGeom>
          <a:noFill/>
        </p:spPr>
        <p:txBody>
          <a:bodyPr wrap="square" rtlCol="0">
            <a:spAutoFit/>
          </a:bodyPr>
          <a:lstStyle/>
          <a:p>
            <a:pPr algn="ctr"/>
            <a:r>
              <a:rPr lang="en-US" sz="800" dirty="0">
                <a:solidFill>
                  <a:schemeClr val="bg1"/>
                </a:solidFill>
                <a:latin typeface="Times New Roman" charset="0"/>
                <a:ea typeface="Times New Roman" charset="0"/>
                <a:cs typeface="Times New Roman" charset="0"/>
              </a:rPr>
              <a:t>Mr. Luke </a:t>
            </a:r>
            <a:r>
              <a:rPr lang="en-US" sz="800" dirty="0" err="1">
                <a:solidFill>
                  <a:schemeClr val="bg1"/>
                </a:solidFill>
                <a:latin typeface="Times New Roman" charset="0"/>
                <a:ea typeface="Times New Roman" charset="0"/>
                <a:cs typeface="Times New Roman" charset="0"/>
              </a:rPr>
              <a:t>Daunivalu</a:t>
            </a:r>
            <a:r>
              <a:rPr lang="en-US" sz="800" dirty="0">
                <a:solidFill>
                  <a:schemeClr val="bg1"/>
                </a:solidFill>
                <a:latin typeface="Times New Roman" charset="0"/>
                <a:ea typeface="Times New Roman" charset="0"/>
                <a:cs typeface="Times New Roman" charset="0"/>
              </a:rPr>
              <a:t>, Ministry of Foreign Affairs, Fiji, Member, SIDS, UNFCCC Adaptation Committee</a:t>
            </a:r>
          </a:p>
        </p:txBody>
      </p:sp>
      <p:sp>
        <p:nvSpPr>
          <p:cNvPr id="24" name="TextBox 23"/>
          <p:cNvSpPr txBox="1"/>
          <p:nvPr/>
        </p:nvSpPr>
        <p:spPr>
          <a:xfrm>
            <a:off x="1524000" y="6396336"/>
            <a:ext cx="1828800" cy="461665"/>
          </a:xfrm>
          <a:prstGeom prst="rect">
            <a:avLst/>
          </a:prstGeom>
          <a:noFill/>
        </p:spPr>
        <p:txBody>
          <a:bodyPr wrap="square" rtlCol="0">
            <a:spAutoFit/>
          </a:bodyPr>
          <a:lstStyle/>
          <a:p>
            <a:pPr algn="ctr"/>
            <a:r>
              <a:rPr lang="en-US" sz="800" dirty="0">
                <a:solidFill>
                  <a:schemeClr val="bg1"/>
                </a:solidFill>
              </a:rPr>
              <a:t>Ms. Paula Caballero, Senior Director, Environment and Natural Resources Global Practice, World Bank</a:t>
            </a:r>
          </a:p>
        </p:txBody>
      </p:sp>
      <p:sp>
        <p:nvSpPr>
          <p:cNvPr id="25" name="TextBox 24"/>
          <p:cNvSpPr txBox="1"/>
          <p:nvPr/>
        </p:nvSpPr>
        <p:spPr>
          <a:xfrm>
            <a:off x="3276600" y="6396336"/>
            <a:ext cx="1676400" cy="461665"/>
          </a:xfrm>
          <a:prstGeom prst="rect">
            <a:avLst/>
          </a:prstGeom>
          <a:noFill/>
        </p:spPr>
        <p:txBody>
          <a:bodyPr wrap="square" rtlCol="0">
            <a:spAutoFit/>
          </a:bodyPr>
          <a:lstStyle/>
          <a:p>
            <a:pPr algn="ctr"/>
            <a:r>
              <a:rPr lang="en-US" sz="800" dirty="0">
                <a:solidFill>
                  <a:schemeClr val="bg1"/>
                </a:solidFill>
              </a:rPr>
              <a:t>Dame Meg Taylor, Secretary-General, Pacific Islands Forum Secretariat</a:t>
            </a:r>
          </a:p>
        </p:txBody>
      </p:sp>
      <p:sp>
        <p:nvSpPr>
          <p:cNvPr id="26" name="TextBox 25"/>
          <p:cNvSpPr txBox="1"/>
          <p:nvPr/>
        </p:nvSpPr>
        <p:spPr>
          <a:xfrm>
            <a:off x="4800600" y="6396336"/>
            <a:ext cx="2286000" cy="461665"/>
          </a:xfrm>
          <a:prstGeom prst="rect">
            <a:avLst/>
          </a:prstGeom>
          <a:noFill/>
        </p:spPr>
        <p:txBody>
          <a:bodyPr wrap="square" rtlCol="0">
            <a:spAutoFit/>
          </a:bodyPr>
          <a:lstStyle/>
          <a:p>
            <a:pPr algn="ctr"/>
            <a:r>
              <a:rPr lang="en-US" sz="800" dirty="0">
                <a:solidFill>
                  <a:schemeClr val="bg1"/>
                </a:solidFill>
              </a:rPr>
              <a:t>Dr. </a:t>
            </a:r>
            <a:r>
              <a:rPr lang="en-US" sz="800" dirty="0" err="1">
                <a:solidFill>
                  <a:schemeClr val="bg1"/>
                </a:solidFill>
              </a:rPr>
              <a:t>Hashali</a:t>
            </a:r>
            <a:r>
              <a:rPr lang="en-US" sz="800" dirty="0">
                <a:solidFill>
                  <a:schemeClr val="bg1"/>
                </a:solidFill>
              </a:rPr>
              <a:t> </a:t>
            </a:r>
            <a:r>
              <a:rPr lang="en-US" sz="800" dirty="0" err="1">
                <a:solidFill>
                  <a:schemeClr val="bg1"/>
                </a:solidFill>
              </a:rPr>
              <a:t>Hamukuaya</a:t>
            </a:r>
            <a:r>
              <a:rPr lang="en-US" sz="800" dirty="0">
                <a:solidFill>
                  <a:schemeClr val="bg1"/>
                </a:solidFill>
              </a:rPr>
              <a:t>, Executive Secretary, </a:t>
            </a:r>
            <a:r>
              <a:rPr lang="en-US" sz="800" dirty="0" err="1">
                <a:solidFill>
                  <a:schemeClr val="bg1"/>
                </a:solidFill>
              </a:rPr>
              <a:t>Benguela</a:t>
            </a:r>
            <a:r>
              <a:rPr lang="en-US" sz="800" dirty="0">
                <a:solidFill>
                  <a:schemeClr val="bg1"/>
                </a:solidFill>
              </a:rPr>
              <a:t> Current Commission, GEF/UNDP/UNEP African Large Marine Ecosystem Projects</a:t>
            </a:r>
          </a:p>
        </p:txBody>
      </p:sp>
      <p:sp>
        <p:nvSpPr>
          <p:cNvPr id="27" name="TextBox 26"/>
          <p:cNvSpPr txBox="1"/>
          <p:nvPr/>
        </p:nvSpPr>
        <p:spPr>
          <a:xfrm>
            <a:off x="6934200" y="6400801"/>
            <a:ext cx="1905000" cy="461665"/>
          </a:xfrm>
          <a:prstGeom prst="rect">
            <a:avLst/>
          </a:prstGeom>
          <a:noFill/>
        </p:spPr>
        <p:txBody>
          <a:bodyPr wrap="square" rtlCol="0">
            <a:spAutoFit/>
          </a:bodyPr>
          <a:lstStyle/>
          <a:p>
            <a:pPr algn="ctr"/>
            <a:r>
              <a:rPr lang="en-US" sz="800" dirty="0">
                <a:solidFill>
                  <a:schemeClr val="bg1"/>
                </a:solidFill>
              </a:rPr>
              <a:t>Dr. Vladimir </a:t>
            </a:r>
            <a:r>
              <a:rPr lang="en-US" sz="800" dirty="0" err="1">
                <a:solidFill>
                  <a:schemeClr val="bg1"/>
                </a:solidFill>
              </a:rPr>
              <a:t>Ryabinin</a:t>
            </a:r>
            <a:r>
              <a:rPr lang="en-US" sz="800" dirty="0">
                <a:solidFill>
                  <a:schemeClr val="bg1"/>
                </a:solidFill>
              </a:rPr>
              <a:t>, Executive Secretary, Intergovernmental Oceanographic Commission/UNESCO </a:t>
            </a:r>
          </a:p>
        </p:txBody>
      </p:sp>
      <p:sp>
        <p:nvSpPr>
          <p:cNvPr id="28" name="TextBox 27"/>
          <p:cNvSpPr txBox="1"/>
          <p:nvPr/>
        </p:nvSpPr>
        <p:spPr>
          <a:xfrm>
            <a:off x="4038600" y="4648200"/>
            <a:ext cx="1676400" cy="338554"/>
          </a:xfrm>
          <a:prstGeom prst="rect">
            <a:avLst/>
          </a:prstGeom>
          <a:noFill/>
        </p:spPr>
        <p:txBody>
          <a:bodyPr wrap="square" rtlCol="0">
            <a:spAutoFit/>
          </a:bodyPr>
          <a:lstStyle/>
          <a:p>
            <a:pPr algn="ctr"/>
            <a:r>
              <a:rPr lang="en-US" sz="800" dirty="0">
                <a:solidFill>
                  <a:schemeClr val="bg1"/>
                </a:solidFill>
              </a:rPr>
              <a:t>Dr. Angus Friday, Ambassador to the United States, Grenada</a:t>
            </a:r>
          </a:p>
        </p:txBody>
      </p:sp>
      <p:sp>
        <p:nvSpPr>
          <p:cNvPr id="29" name="TextBox 28"/>
          <p:cNvSpPr txBox="1"/>
          <p:nvPr/>
        </p:nvSpPr>
        <p:spPr>
          <a:xfrm>
            <a:off x="5943600" y="4648200"/>
            <a:ext cx="2590800" cy="338554"/>
          </a:xfrm>
          <a:prstGeom prst="rect">
            <a:avLst/>
          </a:prstGeom>
          <a:noFill/>
        </p:spPr>
        <p:txBody>
          <a:bodyPr wrap="square" rtlCol="0">
            <a:spAutoFit/>
          </a:bodyPr>
          <a:lstStyle/>
          <a:p>
            <a:pPr algn="ctr"/>
            <a:r>
              <a:rPr lang="en-US" sz="800" dirty="0"/>
              <a:t>Dr. </a:t>
            </a:r>
            <a:r>
              <a:rPr lang="en-US" sz="800" dirty="0" err="1">
                <a:solidFill>
                  <a:schemeClr val="bg1"/>
                </a:solidFill>
              </a:rPr>
              <a:t>Braulio</a:t>
            </a:r>
            <a:r>
              <a:rPr lang="en-US" sz="800" dirty="0">
                <a:solidFill>
                  <a:schemeClr val="bg1"/>
                </a:solidFill>
              </a:rPr>
              <a:t> Ferreira de Souza Dias, Executive Secretary, Convention on Biological Diversity Secretariat</a:t>
            </a:r>
          </a:p>
        </p:txBody>
      </p:sp>
      <p:sp>
        <p:nvSpPr>
          <p:cNvPr id="30" name="TextBox 29"/>
          <p:cNvSpPr txBox="1"/>
          <p:nvPr/>
        </p:nvSpPr>
        <p:spPr>
          <a:xfrm>
            <a:off x="8562532" y="4525089"/>
            <a:ext cx="2133600" cy="461665"/>
          </a:xfrm>
          <a:prstGeom prst="rect">
            <a:avLst/>
          </a:prstGeom>
          <a:noFill/>
        </p:spPr>
        <p:txBody>
          <a:bodyPr wrap="square" rtlCol="0">
            <a:spAutoFit/>
          </a:bodyPr>
          <a:lstStyle/>
          <a:p>
            <a:r>
              <a:rPr lang="en-US" sz="800" dirty="0">
                <a:solidFill>
                  <a:schemeClr val="bg1"/>
                </a:solidFill>
              </a:rPr>
              <a:t>Mr. </a:t>
            </a:r>
            <a:r>
              <a:rPr lang="en-US" sz="800" dirty="0" err="1">
                <a:solidFill>
                  <a:schemeClr val="bg1"/>
                </a:solidFill>
              </a:rPr>
              <a:t>Karmenu</a:t>
            </a:r>
            <a:r>
              <a:rPr lang="en-US" sz="800" dirty="0">
                <a:solidFill>
                  <a:schemeClr val="bg1"/>
                </a:solidFill>
              </a:rPr>
              <a:t> </a:t>
            </a:r>
            <a:r>
              <a:rPr lang="en-US" sz="800" dirty="0" err="1">
                <a:solidFill>
                  <a:schemeClr val="bg1"/>
                </a:solidFill>
              </a:rPr>
              <a:t>Vella</a:t>
            </a:r>
            <a:r>
              <a:rPr lang="en-US" sz="800" dirty="0">
                <a:solidFill>
                  <a:schemeClr val="bg1"/>
                </a:solidFill>
              </a:rPr>
              <a:t>, Commissioner on Environment, Maritime Affairs and Fisheries, European Commission</a:t>
            </a:r>
          </a:p>
        </p:txBody>
      </p:sp>
      <p:sp>
        <p:nvSpPr>
          <p:cNvPr id="31" name="TextBox 30"/>
          <p:cNvSpPr txBox="1"/>
          <p:nvPr/>
        </p:nvSpPr>
        <p:spPr>
          <a:xfrm>
            <a:off x="8839200" y="6417322"/>
            <a:ext cx="1676400" cy="461665"/>
          </a:xfrm>
          <a:prstGeom prst="rect">
            <a:avLst/>
          </a:prstGeom>
          <a:noFill/>
        </p:spPr>
        <p:txBody>
          <a:bodyPr wrap="square" rtlCol="0">
            <a:spAutoFit/>
          </a:bodyPr>
          <a:lstStyle/>
          <a:p>
            <a:pPr algn="ctr"/>
            <a:r>
              <a:rPr lang="en-US" sz="800" dirty="0">
                <a:solidFill>
                  <a:schemeClr val="bg1"/>
                </a:solidFill>
              </a:rPr>
              <a:t>Dr. Colin </a:t>
            </a:r>
            <a:r>
              <a:rPr lang="en-US" sz="800" dirty="0" err="1">
                <a:solidFill>
                  <a:schemeClr val="bg1"/>
                </a:solidFill>
              </a:rPr>
              <a:t>Tukuitonga</a:t>
            </a:r>
            <a:r>
              <a:rPr lang="en-US" sz="800" dirty="0">
                <a:solidFill>
                  <a:schemeClr val="bg1"/>
                </a:solidFill>
              </a:rPr>
              <a:t>, Director General, Secretariat of the Pacific Community (SPC)</a:t>
            </a:r>
          </a:p>
        </p:txBody>
      </p:sp>
      <p:sp>
        <p:nvSpPr>
          <p:cNvPr id="3" name="TextBox 2"/>
          <p:cNvSpPr txBox="1"/>
          <p:nvPr/>
        </p:nvSpPr>
        <p:spPr>
          <a:xfrm>
            <a:off x="8679434" y="2641484"/>
            <a:ext cx="1676400" cy="338554"/>
          </a:xfrm>
          <a:prstGeom prst="rect">
            <a:avLst/>
          </a:prstGeom>
          <a:noFill/>
        </p:spPr>
        <p:txBody>
          <a:bodyPr wrap="square" rtlCol="0">
            <a:spAutoFit/>
          </a:bodyPr>
          <a:lstStyle/>
          <a:p>
            <a:r>
              <a:rPr lang="en-US" sz="800" dirty="0" err="1" smtClean="0">
                <a:solidFill>
                  <a:schemeClr val="bg1"/>
                </a:solidFill>
              </a:rPr>
              <a:t>Ambassdor</a:t>
            </a:r>
            <a:r>
              <a:rPr lang="en-US" sz="800" dirty="0" smtClean="0">
                <a:solidFill>
                  <a:schemeClr val="bg1"/>
                </a:solidFill>
              </a:rPr>
              <a:t> Ronald </a:t>
            </a:r>
            <a:r>
              <a:rPr lang="en-US" sz="800" dirty="0" err="1" smtClean="0">
                <a:solidFill>
                  <a:schemeClr val="bg1"/>
                </a:solidFill>
              </a:rPr>
              <a:t>Jumeau</a:t>
            </a:r>
            <a:endParaRPr lang="en-US" sz="800" dirty="0" smtClean="0">
              <a:solidFill>
                <a:schemeClr val="bg1"/>
              </a:solidFill>
            </a:endParaRPr>
          </a:p>
          <a:p>
            <a:pPr algn="ctr"/>
            <a:r>
              <a:rPr lang="en-US" sz="800" dirty="0" smtClean="0">
                <a:solidFill>
                  <a:schemeClr val="bg1"/>
                </a:solidFill>
              </a:rPr>
              <a:t>Seychelles</a:t>
            </a:r>
            <a:endParaRPr lang="en-US" sz="800" dirty="0">
              <a:solidFill>
                <a:schemeClr val="bg1"/>
              </a:solidFill>
            </a:endParaRPr>
          </a:p>
        </p:txBody>
      </p:sp>
    </p:spTree>
    <p:extLst>
      <p:ext uri="{BB962C8B-B14F-4D97-AF65-F5344CB8AC3E}">
        <p14:creationId xmlns:p14="http://schemas.microsoft.com/office/powerpoint/2010/main" val="10057119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432FF"/>
        </a:solidFill>
        <a:effectLst/>
      </p:bgPr>
    </p:bg>
    <p:spTree>
      <p:nvGrpSpPr>
        <p:cNvPr id="1" name=""/>
        <p:cNvGrpSpPr/>
        <p:nvPr/>
      </p:nvGrpSpPr>
      <p:grpSpPr>
        <a:xfrm>
          <a:off x="0" y="0"/>
          <a:ext cx="0" cy="0"/>
          <a:chOff x="0" y="0"/>
          <a:chExt cx="0" cy="0"/>
        </a:xfrm>
      </p:grpSpPr>
      <p:pic>
        <p:nvPicPr>
          <p:cNvPr id="9" name="Content Placeholder 8" descr="A picture containing photo, screenshot&#10;&#10;Description automatically generated">
            <a:extLst>
              <a:ext uri="{FF2B5EF4-FFF2-40B4-BE49-F238E27FC236}">
                <a16:creationId xmlns:a16="http://schemas.microsoft.com/office/drawing/2014/main" id="{A93EF667-8D53-754B-82AF-4BBD32890E66}"/>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09515" y="623688"/>
            <a:ext cx="5291666" cy="5730617"/>
          </a:xfrm>
          <a:prstGeom prst="rect">
            <a:avLst/>
          </a:prstGeom>
        </p:spPr>
      </p:pic>
      <p:pic>
        <p:nvPicPr>
          <p:cNvPr id="3" name="Picture 2" descr="A screenshot of a cell phone&#10;&#10;Description automatically generated">
            <a:extLst>
              <a:ext uri="{FF2B5EF4-FFF2-40B4-BE49-F238E27FC236}">
                <a16:creationId xmlns:a16="http://schemas.microsoft.com/office/drawing/2014/main" id="{847C3E04-CAB5-EC4E-A13F-0E87E2585A0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29925" y="2216257"/>
            <a:ext cx="6262107" cy="2395255"/>
          </a:xfrm>
          <a:prstGeom prst="rect">
            <a:avLst/>
          </a:prstGeom>
        </p:spPr>
      </p:pic>
    </p:spTree>
    <p:extLst>
      <p:ext uri="{BB962C8B-B14F-4D97-AF65-F5344CB8AC3E}">
        <p14:creationId xmlns:p14="http://schemas.microsoft.com/office/powerpoint/2010/main" val="17676087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A screenshot of a cell phone&#10;&#10;Description automatically generated">
            <a:extLst>
              <a:ext uri="{FF2B5EF4-FFF2-40B4-BE49-F238E27FC236}">
                <a16:creationId xmlns:a16="http://schemas.microsoft.com/office/drawing/2014/main" id="{605B59E8-916D-0345-B84C-41657429C8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75336" y="226608"/>
            <a:ext cx="4542326" cy="6457523"/>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42397A9E-5AF2-3D43-A508-7A9C6C4B183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0147" y="257607"/>
            <a:ext cx="4542326" cy="6425001"/>
          </a:xfrm>
          <a:prstGeom prst="rect">
            <a:avLst/>
          </a:prstGeom>
        </p:spPr>
      </p:pic>
    </p:spTree>
    <p:extLst>
      <p:ext uri="{BB962C8B-B14F-4D97-AF65-F5344CB8AC3E}">
        <p14:creationId xmlns:p14="http://schemas.microsoft.com/office/powerpoint/2010/main" val="1845404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148B0-1E1A-604B-9B46-2FFEE813741D}"/>
              </a:ext>
            </a:extLst>
          </p:cNvPr>
          <p:cNvSpPr>
            <a:spLocks noGrp="1"/>
          </p:cNvSpPr>
          <p:nvPr>
            <p:ph type="title"/>
          </p:nvPr>
        </p:nvSpPr>
        <p:spPr/>
        <p:txBody>
          <a:bodyPr/>
          <a:lstStyle/>
          <a:p>
            <a:pPr algn="ctr"/>
            <a:r>
              <a:rPr lang="en-US" b="1" dirty="0">
                <a:solidFill>
                  <a:srgbClr val="FFFF00"/>
                </a:solidFill>
                <a:latin typeface="Times New Roman" panose="02020603050405020304" pitchFamily="18" charset="0"/>
                <a:cs typeface="Times New Roman" panose="02020603050405020304" pitchFamily="18" charset="0"/>
              </a:rPr>
              <a:t>Agenda for Action </a:t>
            </a:r>
            <a:endParaRPr lang="en-US" dirty="0"/>
          </a:p>
        </p:txBody>
      </p:sp>
      <p:sp>
        <p:nvSpPr>
          <p:cNvPr id="3" name="Content Placeholder 2">
            <a:extLst>
              <a:ext uri="{FF2B5EF4-FFF2-40B4-BE49-F238E27FC236}">
                <a16:creationId xmlns:a16="http://schemas.microsoft.com/office/drawing/2014/main" id="{161EB69A-B4A2-3C47-81F3-0B862781A104}"/>
              </a:ext>
            </a:extLst>
          </p:cNvPr>
          <p:cNvSpPr>
            <a:spLocks noGrp="1"/>
          </p:cNvSpPr>
          <p:nvPr>
            <p:ph idx="1"/>
          </p:nvPr>
        </p:nvSpPr>
        <p:spPr/>
        <p:txBody>
          <a:bodyPr/>
          <a:lstStyle/>
          <a:p>
            <a:pPr marL="514350" indent="-514350">
              <a:buAutoNum type="arabicPeriod"/>
            </a:pPr>
            <a:r>
              <a:rPr lang="en-US" b="1" dirty="0">
                <a:solidFill>
                  <a:schemeClr val="bg1"/>
                </a:solidFill>
                <a:latin typeface="Times New Roman" panose="02020603050405020304" pitchFamily="18" charset="0"/>
                <a:cs typeface="Times New Roman" panose="02020603050405020304" pitchFamily="18" charset="0"/>
              </a:rPr>
              <a:t>Approach the Oceans and Climate Issues in an Integrated    Manner</a:t>
            </a:r>
          </a:p>
          <a:p>
            <a:endParaRPr lang="en-US" b="1" dirty="0">
              <a:solidFill>
                <a:schemeClr val="bg1"/>
              </a:solidFill>
              <a:latin typeface="Times New Roman" panose="02020603050405020304" pitchFamily="18" charset="0"/>
              <a:cs typeface="Times New Roman" panose="02020603050405020304" pitchFamily="18" charset="0"/>
            </a:endParaRPr>
          </a:p>
          <a:p>
            <a:pPr marL="514350" indent="-514350">
              <a:buAutoNum type="arabicPeriod" startAt="2"/>
            </a:pPr>
            <a:r>
              <a:rPr lang="en-US" b="1" dirty="0">
                <a:solidFill>
                  <a:schemeClr val="bg1"/>
                </a:solidFill>
                <a:latin typeface="Times New Roman" panose="02020603050405020304" pitchFamily="18" charset="0"/>
                <a:cs typeface="Times New Roman" panose="02020603050405020304" pitchFamily="18" charset="0"/>
              </a:rPr>
              <a:t>Constantly Monitor and Assess the Impacts of Climate Change on the Oceans and on Coastal Areas and Peoples</a:t>
            </a:r>
          </a:p>
          <a:p>
            <a:pPr marL="0" indent="0">
              <a:buNone/>
            </a:pPr>
            <a:endParaRPr lang="en-US" b="1" dirty="0">
              <a:solidFill>
                <a:schemeClr val="bg1"/>
              </a:solidFill>
              <a:latin typeface="Times New Roman" panose="02020603050405020304" pitchFamily="18" charset="0"/>
              <a:cs typeface="Times New Roman" panose="02020603050405020304" pitchFamily="18" charset="0"/>
            </a:endParaRPr>
          </a:p>
          <a:p>
            <a:pPr marL="514350" indent="-514350">
              <a:buAutoNum type="arabicPeriod" startAt="3"/>
            </a:pPr>
            <a:r>
              <a:rPr lang="en-US" b="1" dirty="0">
                <a:solidFill>
                  <a:schemeClr val="bg1"/>
                </a:solidFill>
                <a:latin typeface="Times New Roman" panose="02020603050405020304" pitchFamily="18" charset="0"/>
                <a:cs typeface="Times New Roman" panose="02020603050405020304" pitchFamily="18" charset="0"/>
              </a:rPr>
              <a:t>Mobilize National and International Policy Responses to the Oceans and Climate Nexus </a:t>
            </a:r>
          </a:p>
          <a:p>
            <a:endParaRPr lang="en-US" dirty="0"/>
          </a:p>
          <a:p>
            <a:endParaRPr lang="en-US" dirty="0"/>
          </a:p>
        </p:txBody>
      </p:sp>
    </p:spTree>
    <p:extLst>
      <p:ext uri="{BB962C8B-B14F-4D97-AF65-F5344CB8AC3E}">
        <p14:creationId xmlns:p14="http://schemas.microsoft.com/office/powerpoint/2010/main" val="4439780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E6909-5112-6743-84C2-8D85478D4BDC}"/>
              </a:ext>
            </a:extLst>
          </p:cNvPr>
          <p:cNvSpPr>
            <a:spLocks noGrp="1"/>
          </p:cNvSpPr>
          <p:nvPr>
            <p:ph type="title"/>
          </p:nvPr>
        </p:nvSpPr>
        <p:spPr>
          <a:xfrm>
            <a:off x="838200" y="50535"/>
            <a:ext cx="10515600" cy="1325563"/>
          </a:xfrm>
        </p:spPr>
        <p:txBody>
          <a:bodyPr/>
          <a:lstStyle/>
          <a:p>
            <a:pPr algn="ctr"/>
            <a:r>
              <a:rPr lang="en-US" b="1" dirty="0">
                <a:solidFill>
                  <a:srgbClr val="FFFF00"/>
                </a:solidFill>
                <a:latin typeface="Times New Roman" panose="02020603050405020304" pitchFamily="18" charset="0"/>
                <a:cs typeface="Times New Roman" panose="02020603050405020304" pitchFamily="18" charset="0"/>
              </a:rPr>
              <a:t>IPCC 1.5ºC Report  </a:t>
            </a:r>
            <a:endParaRPr lang="en-US" dirty="0"/>
          </a:p>
        </p:txBody>
      </p:sp>
      <p:sp>
        <p:nvSpPr>
          <p:cNvPr id="3" name="Content Placeholder 2">
            <a:extLst>
              <a:ext uri="{FF2B5EF4-FFF2-40B4-BE49-F238E27FC236}">
                <a16:creationId xmlns:a16="http://schemas.microsoft.com/office/drawing/2014/main" id="{5571EB4B-8677-D146-A700-8BE27F133615}"/>
              </a:ext>
            </a:extLst>
          </p:cNvPr>
          <p:cNvSpPr>
            <a:spLocks noGrp="1"/>
          </p:cNvSpPr>
          <p:nvPr>
            <p:ph idx="1"/>
          </p:nvPr>
        </p:nvSpPr>
        <p:spPr>
          <a:xfrm>
            <a:off x="4701800" y="1376097"/>
            <a:ext cx="6611319" cy="5179685"/>
          </a:xfrm>
        </p:spPr>
        <p:txBody>
          <a:bodyPr>
            <a:normAutofit/>
          </a:bodyPr>
          <a:lstStyle/>
          <a:p>
            <a:pPr marL="0" indent="0">
              <a:buNone/>
            </a:pPr>
            <a:r>
              <a:rPr lang="en-US" b="1" dirty="0">
                <a:solidFill>
                  <a:schemeClr val="bg1"/>
                </a:solidFill>
                <a:latin typeface="Times New Roman" panose="02020603050405020304" pitchFamily="18" charset="0"/>
                <a:cs typeface="Times New Roman" panose="02020603050405020304" pitchFamily="18" charset="0"/>
              </a:rPr>
              <a:t>The IPCC Special Report on Global Warming of 1.5°C (2018)</a:t>
            </a:r>
          </a:p>
          <a:p>
            <a:pPr marL="0" indent="0">
              <a:buNone/>
            </a:pPr>
            <a:endParaRPr lang="en-US" b="1" dirty="0">
              <a:solidFill>
                <a:schemeClr val="bg1"/>
              </a:solidFill>
              <a:latin typeface="Times New Roman" panose="02020603050405020304" pitchFamily="18" charset="0"/>
              <a:cs typeface="Times New Roman" panose="02020603050405020304" pitchFamily="18" charset="0"/>
            </a:endParaRPr>
          </a:p>
          <a:p>
            <a:pPr marL="0" indent="0">
              <a:buNone/>
            </a:pPr>
            <a:r>
              <a:rPr lang="en-US" b="1" dirty="0">
                <a:solidFill>
                  <a:schemeClr val="bg1"/>
                </a:solidFill>
                <a:latin typeface="Times New Roman" panose="02020603050405020304" pitchFamily="18" charset="0"/>
                <a:cs typeface="Times New Roman" panose="02020603050405020304" pitchFamily="18" charset="0"/>
              </a:rPr>
              <a:t>--An outcome of the UNFCCC COP21, SIDS nations push for “1.5°C to stay alive”</a:t>
            </a:r>
          </a:p>
          <a:p>
            <a:pPr marL="0" indent="0">
              <a:buNone/>
            </a:pPr>
            <a:endParaRPr lang="en-US" b="1" dirty="0">
              <a:solidFill>
                <a:schemeClr val="bg1"/>
              </a:solidFill>
              <a:latin typeface="Times New Roman" panose="02020603050405020304" pitchFamily="18" charset="0"/>
              <a:cs typeface="Times New Roman" panose="02020603050405020304" pitchFamily="18" charset="0"/>
            </a:endParaRPr>
          </a:p>
          <a:p>
            <a:pPr marL="0" indent="0">
              <a:buNone/>
            </a:pPr>
            <a:r>
              <a:rPr lang="en-US" b="1" dirty="0">
                <a:solidFill>
                  <a:schemeClr val="bg1"/>
                </a:solidFill>
                <a:latin typeface="Times New Roman" panose="02020603050405020304" pitchFamily="18" charset="0"/>
                <a:cs typeface="Times New Roman" panose="02020603050405020304" pitchFamily="18" charset="0"/>
              </a:rPr>
              <a:t>--A landmark report with far reaching implications for all climate change action and with special relevance to oceans and coasts</a:t>
            </a:r>
          </a:p>
        </p:txBody>
      </p:sp>
      <p:pic>
        <p:nvPicPr>
          <p:cNvPr id="5" name="Picture 4" descr="A picture containing screenshot&#10;&#10;Description automatically generated">
            <a:extLst>
              <a:ext uri="{FF2B5EF4-FFF2-40B4-BE49-F238E27FC236}">
                <a16:creationId xmlns:a16="http://schemas.microsoft.com/office/drawing/2014/main" id="{741C15CA-93C3-6948-9132-3266C243AF1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3316" y="1399475"/>
            <a:ext cx="3741226" cy="4834552"/>
          </a:xfrm>
          <a:prstGeom prst="rect">
            <a:avLst/>
          </a:prstGeom>
        </p:spPr>
      </p:pic>
    </p:spTree>
    <p:extLst>
      <p:ext uri="{BB962C8B-B14F-4D97-AF65-F5344CB8AC3E}">
        <p14:creationId xmlns:p14="http://schemas.microsoft.com/office/powerpoint/2010/main" val="22151281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543E8-1D08-B643-81E4-D69F607F14D8}"/>
              </a:ext>
            </a:extLst>
          </p:cNvPr>
          <p:cNvSpPr>
            <a:spLocks noGrp="1"/>
          </p:cNvSpPr>
          <p:nvPr>
            <p:ph type="title"/>
          </p:nvPr>
        </p:nvSpPr>
        <p:spPr>
          <a:xfrm>
            <a:off x="838200" y="-108486"/>
            <a:ext cx="10515600" cy="1325563"/>
          </a:xfrm>
        </p:spPr>
        <p:txBody>
          <a:bodyPr/>
          <a:lstStyle/>
          <a:p>
            <a:pPr algn="ctr"/>
            <a:r>
              <a:rPr lang="en-US" b="1" dirty="0">
                <a:solidFill>
                  <a:srgbClr val="FFFF00"/>
                </a:solidFill>
                <a:latin typeface="Times New Roman" panose="02020603050405020304" pitchFamily="18" charset="0"/>
                <a:cs typeface="Times New Roman" panose="02020603050405020304" pitchFamily="18" charset="0"/>
              </a:rPr>
              <a:t>IPCC 1.5ºC Report </a:t>
            </a:r>
            <a:endParaRPr lang="en-US" dirty="0"/>
          </a:p>
        </p:txBody>
      </p:sp>
      <p:sp>
        <p:nvSpPr>
          <p:cNvPr id="3" name="Content Placeholder 2">
            <a:extLst>
              <a:ext uri="{FF2B5EF4-FFF2-40B4-BE49-F238E27FC236}">
                <a16:creationId xmlns:a16="http://schemas.microsoft.com/office/drawing/2014/main" id="{BB458072-9F79-7745-BEB5-8AEAE29C5CF0}"/>
              </a:ext>
            </a:extLst>
          </p:cNvPr>
          <p:cNvSpPr>
            <a:spLocks noGrp="1"/>
          </p:cNvSpPr>
          <p:nvPr>
            <p:ph idx="1"/>
          </p:nvPr>
        </p:nvSpPr>
        <p:spPr>
          <a:xfrm>
            <a:off x="277032" y="886691"/>
            <a:ext cx="11637936" cy="5721927"/>
          </a:xfrm>
        </p:spPr>
        <p:txBody>
          <a:bodyPr>
            <a:normAutofit fontScale="92500" lnSpcReduction="20000"/>
          </a:bodyPr>
          <a:lstStyle/>
          <a:p>
            <a:pPr marL="0" indent="0">
              <a:buNone/>
            </a:pPr>
            <a:endParaRPr lang="en-US" sz="3000" b="1" dirty="0">
              <a:solidFill>
                <a:schemeClr val="bg1"/>
              </a:solidFill>
              <a:latin typeface="Times New Roman" panose="02020603050405020304" pitchFamily="18" charset="0"/>
              <a:cs typeface="Times New Roman" panose="02020603050405020304" pitchFamily="18" charset="0"/>
            </a:endParaRPr>
          </a:p>
          <a:p>
            <a:r>
              <a:rPr lang="en-US" sz="3000" b="1" dirty="0">
                <a:solidFill>
                  <a:schemeClr val="bg1"/>
                </a:solidFill>
                <a:latin typeface="Times New Roman" panose="02020603050405020304" pitchFamily="18" charset="0"/>
                <a:cs typeface="Times New Roman" panose="02020603050405020304" pitchFamily="18" charset="0"/>
              </a:rPr>
              <a:t>The predicted impacts of climate change are coming </a:t>
            </a:r>
            <a:r>
              <a:rPr lang="en-US" sz="3000" b="1" dirty="0">
                <a:solidFill>
                  <a:srgbClr val="FFC000"/>
                </a:solidFill>
                <a:latin typeface="Times New Roman" panose="02020603050405020304" pitchFamily="18" charset="0"/>
                <a:cs typeface="Times New Roman" panose="02020603050405020304" pitchFamily="18" charset="0"/>
              </a:rPr>
              <a:t>much earlier </a:t>
            </a:r>
            <a:r>
              <a:rPr lang="en-US" sz="3000" b="1" dirty="0">
                <a:solidFill>
                  <a:schemeClr val="bg1"/>
                </a:solidFill>
                <a:latin typeface="Times New Roman" panose="02020603050405020304" pitchFamily="18" charset="0"/>
                <a:cs typeface="Times New Roman" panose="02020603050405020304" pitchFamily="18" charset="0"/>
              </a:rPr>
              <a:t>than expected </a:t>
            </a:r>
          </a:p>
          <a:p>
            <a:pPr marL="0" indent="0">
              <a:buNone/>
            </a:pPr>
            <a:r>
              <a:rPr lang="en-US" sz="3000" b="1" dirty="0">
                <a:solidFill>
                  <a:schemeClr val="bg1"/>
                </a:solidFill>
                <a:latin typeface="Times New Roman" panose="02020603050405020304" pitchFamily="18" charset="0"/>
                <a:cs typeface="Times New Roman" panose="02020603050405020304" pitchFamily="18" charset="0"/>
              </a:rPr>
              <a:t>	</a:t>
            </a:r>
            <a:r>
              <a:rPr lang="en-US" sz="2600" b="1" dirty="0">
                <a:solidFill>
                  <a:schemeClr val="bg1"/>
                </a:solidFill>
                <a:latin typeface="Times New Roman" panose="02020603050405020304" pitchFamily="18" charset="0"/>
                <a:cs typeface="Times New Roman" panose="02020603050405020304" pitchFamily="18" charset="0"/>
              </a:rPr>
              <a:t>--We will most likely </a:t>
            </a:r>
            <a:r>
              <a:rPr lang="en-US" sz="2600" b="1" dirty="0">
                <a:solidFill>
                  <a:srgbClr val="FFC000"/>
                </a:solidFill>
                <a:latin typeface="Times New Roman" panose="02020603050405020304" pitchFamily="18" charset="0"/>
                <a:cs typeface="Times New Roman" panose="02020603050405020304" pitchFamily="18" charset="0"/>
              </a:rPr>
              <a:t>reach a warming of 1.5°C as early as 2030 and no later than 	2052</a:t>
            </a:r>
            <a:r>
              <a:rPr lang="en-US" sz="2600" b="1" dirty="0">
                <a:solidFill>
                  <a:schemeClr val="bg1"/>
                </a:solidFill>
                <a:latin typeface="Times New Roman" panose="02020603050405020304" pitchFamily="18" charset="0"/>
                <a:cs typeface="Times New Roman" panose="02020603050405020304" pitchFamily="18" charset="0"/>
              </a:rPr>
              <a:t>, posing immediate threats to peoples and ecosystems around the world, 	especially in 183 coastal countries and SIDS</a:t>
            </a:r>
          </a:p>
          <a:p>
            <a:pPr marL="0" indent="0">
              <a:buNone/>
            </a:pPr>
            <a:endParaRPr lang="en-US" sz="3000" b="1" dirty="0">
              <a:solidFill>
                <a:schemeClr val="bg1"/>
              </a:solidFill>
              <a:latin typeface="Times New Roman" panose="02020603050405020304" pitchFamily="18" charset="0"/>
              <a:cs typeface="Times New Roman" panose="02020603050405020304" pitchFamily="18" charset="0"/>
            </a:endParaRPr>
          </a:p>
          <a:p>
            <a:r>
              <a:rPr lang="en-US" sz="3000" b="1" dirty="0">
                <a:solidFill>
                  <a:schemeClr val="bg1"/>
                </a:solidFill>
                <a:latin typeface="Times New Roman" panose="02020603050405020304" pitchFamily="18" charset="0"/>
                <a:cs typeface="Times New Roman" panose="02020603050405020304" pitchFamily="18" charset="0"/>
              </a:rPr>
              <a:t>There is a </a:t>
            </a:r>
            <a:r>
              <a:rPr lang="en-US" sz="3000" b="1" dirty="0">
                <a:solidFill>
                  <a:srgbClr val="FFC000"/>
                </a:solidFill>
                <a:latin typeface="Times New Roman" panose="02020603050405020304" pitchFamily="18" charset="0"/>
                <a:cs typeface="Times New Roman" panose="02020603050405020304" pitchFamily="18" charset="0"/>
              </a:rPr>
              <a:t>marked difference </a:t>
            </a:r>
            <a:r>
              <a:rPr lang="en-US" sz="3000" b="1" dirty="0">
                <a:solidFill>
                  <a:schemeClr val="bg1"/>
                </a:solidFill>
                <a:latin typeface="Times New Roman" panose="02020603050405020304" pitchFamily="18" charset="0"/>
                <a:cs typeface="Times New Roman" panose="02020603050405020304" pitchFamily="18" charset="0"/>
              </a:rPr>
              <a:t>between keeping to a 1.5℃ scenario versus a 2℃ scenario</a:t>
            </a:r>
          </a:p>
          <a:p>
            <a:pPr marL="0" indent="0">
              <a:buNone/>
            </a:pPr>
            <a:r>
              <a:rPr lang="en-US" sz="3000" b="1" dirty="0">
                <a:solidFill>
                  <a:schemeClr val="bg1"/>
                </a:solidFill>
                <a:latin typeface="Times New Roman" panose="02020603050405020304" pitchFamily="18" charset="0"/>
                <a:cs typeface="Times New Roman" panose="02020603050405020304" pitchFamily="18" charset="0"/>
              </a:rPr>
              <a:t>	</a:t>
            </a:r>
            <a:r>
              <a:rPr lang="en-US" sz="2600" b="1" dirty="0">
                <a:solidFill>
                  <a:schemeClr val="bg1"/>
                </a:solidFill>
                <a:latin typeface="Times New Roman" panose="02020603050405020304" pitchFamily="18" charset="0"/>
                <a:cs typeface="Times New Roman" panose="02020603050405020304" pitchFamily="18" charset="0"/>
              </a:rPr>
              <a:t>--Under a 1.5°C scenario, </a:t>
            </a:r>
            <a:r>
              <a:rPr lang="en-US" sz="2600" b="1" dirty="0">
                <a:solidFill>
                  <a:srgbClr val="FFC000"/>
                </a:solidFill>
                <a:latin typeface="Times New Roman" panose="02020603050405020304" pitchFamily="18" charset="0"/>
                <a:cs typeface="Times New Roman" panose="02020603050405020304" pitchFamily="18" charset="0"/>
              </a:rPr>
              <a:t>very adverse impacts may be avoided </a:t>
            </a:r>
            <a:r>
              <a:rPr lang="en-US" sz="2600" b="1" dirty="0">
                <a:solidFill>
                  <a:schemeClr val="bg1"/>
                </a:solidFill>
                <a:latin typeface="Times New Roman" panose="02020603050405020304" pitchFamily="18" charset="0"/>
                <a:cs typeface="Times New Roman" panose="02020603050405020304" pitchFamily="18" charset="0"/>
              </a:rPr>
              <a:t>(displacement of 	millions of people due to sea level rise, increased frequency and intensity of 	storms, death of coral reefs)</a:t>
            </a:r>
          </a:p>
          <a:p>
            <a:pPr marL="0" indent="0">
              <a:buNone/>
            </a:pPr>
            <a:endParaRPr lang="en-US" sz="3000" b="1" dirty="0">
              <a:solidFill>
                <a:schemeClr val="bg1"/>
              </a:solidFill>
              <a:latin typeface="Times New Roman" panose="02020603050405020304" pitchFamily="18" charset="0"/>
              <a:cs typeface="Times New Roman" panose="02020603050405020304" pitchFamily="18" charset="0"/>
            </a:endParaRPr>
          </a:p>
          <a:p>
            <a:r>
              <a:rPr lang="en-US" sz="3000" b="1" dirty="0">
                <a:solidFill>
                  <a:schemeClr val="bg1"/>
                </a:solidFill>
                <a:latin typeface="Times New Roman" panose="02020603050405020304" pitchFamily="18" charset="0"/>
                <a:cs typeface="Times New Roman" panose="02020603050405020304" pitchFamily="18" charset="0"/>
              </a:rPr>
              <a:t>Limiting global warming to 1.5°C will require </a:t>
            </a:r>
            <a:r>
              <a:rPr lang="en-US" sz="3000" b="1" dirty="0">
                <a:solidFill>
                  <a:srgbClr val="FFC000"/>
                </a:solidFill>
                <a:latin typeface="Times New Roman" panose="02020603050405020304" pitchFamily="18" charset="0"/>
                <a:cs typeface="Times New Roman" panose="02020603050405020304" pitchFamily="18" charset="0"/>
              </a:rPr>
              <a:t>"rapid and far-reaching" </a:t>
            </a:r>
            <a:r>
              <a:rPr lang="en-US" sz="3000" b="1" dirty="0">
                <a:solidFill>
                  <a:schemeClr val="bg1"/>
                </a:solidFill>
                <a:latin typeface="Times New Roman" panose="02020603050405020304" pitchFamily="18" charset="0"/>
                <a:cs typeface="Times New Roman" panose="02020603050405020304" pitchFamily="18" charset="0"/>
              </a:rPr>
              <a:t>transitions in land, energy, industry, buildings, transport, and cities </a:t>
            </a:r>
          </a:p>
          <a:p>
            <a:pPr marL="0" indent="0">
              <a:buNone/>
            </a:pPr>
            <a:endParaRPr lang="en-US" i="1" dirty="0"/>
          </a:p>
          <a:p>
            <a:pPr marL="0" indent="0">
              <a:buNone/>
            </a:pPr>
            <a:endParaRPr lang="en-US" dirty="0"/>
          </a:p>
        </p:txBody>
      </p:sp>
    </p:spTree>
    <p:extLst>
      <p:ext uri="{BB962C8B-B14F-4D97-AF65-F5344CB8AC3E}">
        <p14:creationId xmlns:p14="http://schemas.microsoft.com/office/powerpoint/2010/main" val="12879023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2328</TotalTime>
  <Words>1496</Words>
  <Application>Microsoft Office PowerPoint</Application>
  <PresentationFormat>Widescreen</PresentationFormat>
  <Paragraphs>153</Paragraphs>
  <Slides>27</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Times New Roman</vt:lpstr>
      <vt:lpstr>Office Theme</vt:lpstr>
      <vt:lpstr> Addressing the Ocean and Climate Nexus: The Time to Act is Now  </vt:lpstr>
      <vt:lpstr> The Ocean and Climate Nexus</vt:lpstr>
      <vt:lpstr>PowerPoint Presentation</vt:lpstr>
      <vt:lpstr>Examples of High Level Speakers at Oceans Action Days</vt:lpstr>
      <vt:lpstr>PowerPoint Presentation</vt:lpstr>
      <vt:lpstr>PowerPoint Presentation</vt:lpstr>
      <vt:lpstr>Agenda for Action </vt:lpstr>
      <vt:lpstr>IPCC 1.5ºC Report  </vt:lpstr>
      <vt:lpstr>IPCC 1.5ºC Report </vt:lpstr>
      <vt:lpstr>Implications of the IPCC 1.5ºC Report </vt:lpstr>
      <vt:lpstr>US 2018 Climate Change Report</vt:lpstr>
      <vt:lpstr>Agenda for Action </vt:lpstr>
      <vt:lpstr>PowerPoint Presentation</vt:lpstr>
      <vt:lpstr>PowerPoint Presentation</vt:lpstr>
      <vt:lpstr>PowerPoint Presentation</vt:lpstr>
      <vt:lpstr>Troubling Trends </vt:lpstr>
      <vt:lpstr>Troubling Trends Cont. </vt:lpstr>
      <vt:lpstr>Troubling Trends Cont. </vt:lpstr>
      <vt:lpstr>Encouraging Policy Responses </vt:lpstr>
      <vt:lpstr>Encouraging Policy Responses Cont.</vt:lpstr>
      <vt:lpstr>Encouraging Policy Responses Cont.</vt:lpstr>
      <vt:lpstr>PowerPoint Presentation</vt:lpstr>
      <vt:lpstr>Within the UNFCCC</vt:lpstr>
      <vt:lpstr>Within Other UN and International Fora</vt:lpstr>
      <vt:lpstr>The IPCC Ocean and Cryosphere Report</vt:lpstr>
      <vt:lpstr>In Conclusion</vt:lpstr>
      <vt:lpstr>Acknowledgements--COP 24 and 2018 Progress Report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Addressing the Ocean and Climate Nexus: The Time to Act is Now</dc:title>
  <dc:creator>Maxwell, Alexis Rebecca</dc:creator>
  <cp:lastModifiedBy>Smith, Robert</cp:lastModifiedBy>
  <cp:revision>187</cp:revision>
  <dcterms:created xsi:type="dcterms:W3CDTF">2019-03-01T15:05:42Z</dcterms:created>
  <dcterms:modified xsi:type="dcterms:W3CDTF">2019-04-23T13:10:58Z</dcterms:modified>
</cp:coreProperties>
</file>